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.xml" ContentType="application/vnd.openxmlformats-officedocument.customXml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docProps/core.xml" Id="rId3" /><Relationship Type="http://schemas.openxmlformats.org/package/2006/relationships/metadata/thumbnail" Target="docProps/thumbnail.jpeg" Id="rId2" /><Relationship Type="http://schemas.openxmlformats.org/officeDocument/2006/relationships/officeDocument" Target="ppt/presentation.xml" Id="rId1" /><Relationship Type="http://schemas.openxmlformats.org/officeDocument/2006/relationships/extended-properties" Target="docProps/app.xml" Id="rId4" /><Relationship Type="http://schemas.openxmlformats.org/officeDocument/2006/relationships/custom-properties" Target="/docProps/custom.xml" Id="Re2595849cfd14e86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0275213" cy="42803763"/>
  <p:notesSz cx="6797675" cy="9926638"/>
  <p:defaultTextStyle>
    <a:defPPr>
      <a:defRPr lang="en-US"/>
    </a:defPPr>
    <a:lvl1pPr marL="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C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Arddull Ganolig 2 - Pwysla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37" autoAdjust="0"/>
    <p:restoredTop sz="94660"/>
  </p:normalViewPr>
  <p:slideViewPr>
    <p:cSldViewPr snapToGrid="0">
      <p:cViewPr>
        <p:scale>
          <a:sx n="50" d="100"/>
          <a:sy n="50" d="100"/>
        </p:scale>
        <p:origin x="378" y="-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presProps" Target="presProps.xml" Id="rId3" /><Relationship Type="http://schemas.openxmlformats.org/officeDocument/2006/relationships/slide" Target="slides/slide1.xml" Id="rId2" /><Relationship Type="http://schemas.openxmlformats.org/officeDocument/2006/relationships/slideMaster" Target="slideMasters/slideMaster1.xml" Id="rId1" /><Relationship Type="http://schemas.openxmlformats.org/officeDocument/2006/relationships/tableStyles" Target="tableStyles.xml" Id="rId6" /><Relationship Type="http://schemas.openxmlformats.org/officeDocument/2006/relationships/theme" Target="theme/theme1.xml" Id="rId5" /><Relationship Type="http://schemas.openxmlformats.org/officeDocument/2006/relationships/viewProps" Target="viewProps.xml" Id="rId4" /><Relationship Type="http://schemas.openxmlformats.org/officeDocument/2006/relationships/customXml" Target="/customXML/item.xml" Id="R287d0842cff6413c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23A1B-F430-4E85-9F85-6F5ED7C0E573}" type="datetimeFigureOut">
              <a:rPr lang="en-GB" smtClean="0"/>
              <a:t>02/12/2019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905F-6A6D-4005-9D42-3B6734856F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135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23A1B-F430-4E85-9F85-6F5ED7C0E573}" type="datetimeFigureOut">
              <a:rPr lang="en-GB" smtClean="0"/>
              <a:t>02/12/2019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905F-6A6D-4005-9D42-3B6734856F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088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23A1B-F430-4E85-9F85-6F5ED7C0E573}" type="datetimeFigureOut">
              <a:rPr lang="en-GB" smtClean="0"/>
              <a:t>02/12/2019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905F-6A6D-4005-9D42-3B6734856F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920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23A1B-F430-4E85-9F85-6F5ED7C0E573}" type="datetimeFigureOut">
              <a:rPr lang="en-GB" smtClean="0"/>
              <a:t>02/12/2019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905F-6A6D-4005-9D42-3B6734856F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407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23A1B-F430-4E85-9F85-6F5ED7C0E573}" type="datetimeFigureOut">
              <a:rPr lang="en-GB" smtClean="0"/>
              <a:t>02/12/2019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905F-6A6D-4005-9D42-3B6734856F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635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23A1B-F430-4E85-9F85-6F5ED7C0E573}" type="datetimeFigureOut">
              <a:rPr lang="en-GB" smtClean="0"/>
              <a:t>02/12/2019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905F-6A6D-4005-9D42-3B6734856F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735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23A1B-F430-4E85-9F85-6F5ED7C0E573}" type="datetimeFigureOut">
              <a:rPr lang="en-GB" smtClean="0"/>
              <a:t>02/12/2019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905F-6A6D-4005-9D42-3B6734856F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107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23A1B-F430-4E85-9F85-6F5ED7C0E573}" type="datetimeFigureOut">
              <a:rPr lang="en-GB" smtClean="0"/>
              <a:t>02/12/2019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905F-6A6D-4005-9D42-3B6734856F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7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23A1B-F430-4E85-9F85-6F5ED7C0E573}" type="datetimeFigureOut">
              <a:rPr lang="en-GB" smtClean="0"/>
              <a:t>02/12/2019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905F-6A6D-4005-9D42-3B6734856F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070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23A1B-F430-4E85-9F85-6F5ED7C0E573}" type="datetimeFigureOut">
              <a:rPr lang="en-GB" smtClean="0"/>
              <a:t>02/12/2019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905F-6A6D-4005-9D42-3B6734856F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350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23A1B-F430-4E85-9F85-6F5ED7C0E573}" type="datetimeFigureOut">
              <a:rPr lang="en-GB" smtClean="0"/>
              <a:t>02/12/2019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905F-6A6D-4005-9D42-3B6734856F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710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23A1B-F430-4E85-9F85-6F5ED7C0E573}" type="datetimeFigureOut">
              <a:rPr lang="en-GB" smtClean="0"/>
              <a:t>02/12/2019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2905F-6A6D-4005-9D42-3B6734856F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430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g.s.apgruffudd@bangor.ac.uk" TargetMode="External"/><Relationship Id="rId13" Type="http://schemas.openxmlformats.org/officeDocument/2006/relationships/hyperlink" Target="mailto:EurosDavies@gwegogledd.cymru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hyperlink" Target="mailto:RuthThackray@gwegogledd.cymru" TargetMode="External"/><Relationship Id="rId17" Type="http://schemas.openxmlformats.org/officeDocument/2006/relationships/image" Target="../media/image10.png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hyperlink" Target="mailto:enlli.thomas@bangor.ac.uk" TargetMode="External"/><Relationship Id="rId5" Type="http://schemas.openxmlformats.org/officeDocument/2006/relationships/image" Target="../media/image4.jpeg"/><Relationship Id="rId15" Type="http://schemas.openxmlformats.org/officeDocument/2006/relationships/image" Target="../media/image8.png"/><Relationship Id="rId10" Type="http://schemas.openxmlformats.org/officeDocument/2006/relationships/hyperlink" Target="mailto:c.hughes@bangor.ac.uk" TargetMode="External"/><Relationship Id="rId4" Type="http://schemas.openxmlformats.org/officeDocument/2006/relationships/image" Target="../media/image3.wmf"/><Relationship Id="rId9" Type="http://schemas.openxmlformats.org/officeDocument/2006/relationships/hyperlink" Target="mailto:b.jones@bangor.ac.uk" TargetMode="External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0275213" cy="428037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Blwch Testun 4"/>
          <p:cNvSpPr txBox="1"/>
          <p:nvPr/>
        </p:nvSpPr>
        <p:spPr>
          <a:xfrm>
            <a:off x="559743" y="442208"/>
            <a:ext cx="171915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6000" b="1" dirty="0">
                <a:solidFill>
                  <a:schemeClr val="accent5"/>
                </a:solidFill>
              </a:rPr>
              <a:t>Prosiect Ymholiad Proffesiynol Cenedlaethol </a:t>
            </a:r>
          </a:p>
          <a:p>
            <a:r>
              <a:rPr lang="cy-GB" sz="6000" b="1" dirty="0">
                <a:solidFill>
                  <a:schemeClr val="accent5"/>
                </a:solidFill>
              </a:rPr>
              <a:t>Taith Ymholi gyda’n hysgolion</a:t>
            </a:r>
          </a:p>
        </p:txBody>
      </p:sp>
      <p:pic>
        <p:nvPicPr>
          <p:cNvPr id="6" name="Llun 5"/>
          <p:cNvPicPr/>
          <p:nvPr/>
        </p:nvPicPr>
        <p:blipFill>
          <a:blip r:embed="rId2"/>
          <a:stretch>
            <a:fillRect/>
          </a:stretch>
        </p:blipFill>
        <p:spPr>
          <a:xfrm>
            <a:off x="18203805" y="720680"/>
            <a:ext cx="2457146" cy="1012716"/>
          </a:xfrm>
          <a:prstGeom prst="rect">
            <a:avLst/>
          </a:prstGeom>
        </p:spPr>
      </p:pic>
      <p:pic>
        <p:nvPicPr>
          <p:cNvPr id="7" name="Llun 6"/>
          <p:cNvPicPr/>
          <p:nvPr/>
        </p:nvPicPr>
        <p:blipFill>
          <a:blip r:embed="rId3"/>
          <a:stretch>
            <a:fillRect/>
          </a:stretch>
        </p:blipFill>
        <p:spPr>
          <a:xfrm>
            <a:off x="21113433" y="612143"/>
            <a:ext cx="1835754" cy="1963971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1669" y="943328"/>
            <a:ext cx="3501574" cy="1084190"/>
          </a:xfrm>
          <a:prstGeom prst="rect">
            <a:avLst/>
          </a:prstGeom>
        </p:spPr>
      </p:pic>
      <p:pic>
        <p:nvPicPr>
          <p:cNvPr id="9" name="Llun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9" r="19479" b="-1369"/>
          <a:stretch/>
        </p:blipFill>
        <p:spPr>
          <a:xfrm>
            <a:off x="27352487" y="361698"/>
            <a:ext cx="2512022" cy="2464862"/>
          </a:xfrm>
          <a:prstGeom prst="rect">
            <a:avLst/>
          </a:prstGeom>
        </p:spPr>
      </p:pic>
      <p:pic>
        <p:nvPicPr>
          <p:cNvPr id="11" name="Llu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86012" y="12209550"/>
            <a:ext cx="6587098" cy="2651729"/>
          </a:xfrm>
          <a:prstGeom prst="rect">
            <a:avLst/>
          </a:prstGeom>
        </p:spPr>
      </p:pic>
      <p:pic>
        <p:nvPicPr>
          <p:cNvPr id="12" name="Llun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783031" y="12345374"/>
            <a:ext cx="4630921" cy="2431234"/>
          </a:xfrm>
          <a:prstGeom prst="rect">
            <a:avLst/>
          </a:prstGeom>
        </p:spPr>
      </p:pic>
      <p:sp>
        <p:nvSpPr>
          <p:cNvPr id="2" name="Blwch Testun 1"/>
          <p:cNvSpPr txBox="1"/>
          <p:nvPr/>
        </p:nvSpPr>
        <p:spPr>
          <a:xfrm>
            <a:off x="653143" y="2849950"/>
            <a:ext cx="29014804" cy="2769989"/>
          </a:xfrm>
          <a:prstGeom prst="rect">
            <a:avLst/>
          </a:prstGeom>
          <a:noFill/>
          <a:ln w="508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cy-GB" sz="5400" b="1" dirty="0"/>
              <a:t>Y Cefndir</a:t>
            </a:r>
          </a:p>
          <a:p>
            <a:r>
              <a:rPr lang="cy-GB" sz="4000" dirty="0"/>
              <a:t>Ochr yn ochr a dau sefydliad arall, roedd Llywodraeth Cymru wedi comisiynu </a:t>
            </a:r>
            <a:r>
              <a:rPr lang="cy-GB" sz="4000" b="1" dirty="0"/>
              <a:t>Sefydliad Cydweithredol dros Ymchwil Addysg, Tystiolaeth ac Effaith (CIEREI)</a:t>
            </a:r>
            <a:r>
              <a:rPr lang="cy-GB" sz="4000" dirty="0"/>
              <a:t>, Prifysgol Bangor, i oruchwylio cyfres o ymholiadau proffesiynol gydag Ysgolion Arloesi Dysgu Proffesiynol. Pwrpas hyn oedd cefnogi ymarferwyr i ddod yn ymholwyr proffesiynol i helpu gyda’r gwaith o ddatblygu'r </a:t>
            </a:r>
            <a:r>
              <a:rPr lang="cy-GB" sz="4000" b="1" dirty="0"/>
              <a:t> Cwricwlwm i Gymru 2022</a:t>
            </a:r>
            <a:r>
              <a:rPr lang="cy-GB" sz="4000" dirty="0"/>
              <a:t>.</a:t>
            </a:r>
          </a:p>
        </p:txBody>
      </p:sp>
      <p:sp>
        <p:nvSpPr>
          <p:cNvPr id="17" name="Blwch Testun 16"/>
          <p:cNvSpPr txBox="1"/>
          <p:nvPr/>
        </p:nvSpPr>
        <p:spPr>
          <a:xfrm>
            <a:off x="653142" y="7253074"/>
            <a:ext cx="15152915" cy="8125301"/>
          </a:xfrm>
          <a:prstGeom prst="rect">
            <a:avLst/>
          </a:prstGeom>
          <a:ln w="50800">
            <a:solidFill>
              <a:schemeClr val="accent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y-GB" sz="5400" b="1" u="sng" dirty="0"/>
              <a:t>Canolbwynt ymholiad 2018-2019</a:t>
            </a:r>
          </a:p>
          <a:p>
            <a:r>
              <a:rPr lang="cy-GB" sz="4000" b="1" dirty="0">
                <a:solidFill>
                  <a:srgbClr val="C00000"/>
                </a:solidFill>
              </a:rPr>
              <a:t>Cylch 1:          </a:t>
            </a:r>
            <a:r>
              <a:rPr lang="cy-GB" sz="4000" b="1" dirty="0"/>
              <a:t>Ymholiad seiliedig ar ysgol </a:t>
            </a:r>
          </a:p>
          <a:p>
            <a:r>
              <a:rPr lang="cy-GB" sz="4000" b="1" dirty="0">
                <a:solidFill>
                  <a:srgbClr val="C00000"/>
                </a:solidFill>
              </a:rPr>
              <a:t>Cylch 2 a 3:  </a:t>
            </a:r>
            <a:r>
              <a:rPr lang="cy-GB" sz="4000" b="1" dirty="0"/>
              <a:t>Ymholiad seiliedig ar ysgolion clwstwr </a:t>
            </a:r>
          </a:p>
          <a:p>
            <a:endParaRPr lang="en-GB" sz="1400" dirty="0"/>
          </a:p>
          <a:p>
            <a:pPr>
              <a:lnSpc>
                <a:spcPct val="110000"/>
              </a:lnSpc>
            </a:pPr>
            <a:r>
              <a:rPr lang="cy-GB" sz="4000" dirty="0"/>
              <a:t>•  Cynllunio ar gyfer cwricwlwm seiliedig ar ddiben </a:t>
            </a:r>
          </a:p>
          <a:p>
            <a:pPr>
              <a:lnSpc>
                <a:spcPct val="110000"/>
              </a:lnSpc>
            </a:pPr>
            <a:r>
              <a:rPr lang="cy-GB" sz="4000" dirty="0"/>
              <a:t>•  Addysgeg a sut mae dysgu’n gweithio</a:t>
            </a:r>
          </a:p>
          <a:p>
            <a:pPr>
              <a:lnSpc>
                <a:spcPct val="110000"/>
              </a:lnSpc>
            </a:pPr>
            <a:r>
              <a:rPr lang="cy-GB" sz="4000" dirty="0"/>
              <a:t>•  Dysgu seiliedig ar brosiect</a:t>
            </a:r>
          </a:p>
          <a:p>
            <a:pPr>
              <a:lnSpc>
                <a:spcPct val="110000"/>
              </a:lnSpc>
            </a:pPr>
            <a:r>
              <a:rPr lang="cy-GB" sz="4000" dirty="0"/>
              <a:t>•  Y goblygiadau o ran arweinyddiaeth a rheolaeth</a:t>
            </a:r>
          </a:p>
          <a:p>
            <a:endParaRPr lang="en-GB" sz="1400" dirty="0"/>
          </a:p>
          <a:p>
            <a:r>
              <a:rPr lang="cy-GB" sz="4000" dirty="0"/>
              <a:t>Gyda chymorth SAU, roedd Ysgolion Arloesi wedi dechrau archwilio goblygiadau dysgu proffesiynol y cwricwlwm newydd gyda Phrifysgol Bangor</a:t>
            </a:r>
          </a:p>
          <a:p>
            <a:r>
              <a:rPr lang="cy-GB" sz="4000" dirty="0"/>
              <a:t>gan arbenigo ym maes Ieithoedd, Llythrennedd a Chyfathrebu a Gwyddoniaeth a Thechnoleg. </a:t>
            </a:r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18" name="Blwch Testun 17"/>
          <p:cNvSpPr txBox="1"/>
          <p:nvPr/>
        </p:nvSpPr>
        <p:spPr>
          <a:xfrm>
            <a:off x="15973916" y="7249240"/>
            <a:ext cx="13694031" cy="8125200"/>
          </a:xfrm>
          <a:prstGeom prst="rect">
            <a:avLst/>
          </a:prstGeom>
          <a:noFill/>
          <a:ln w="508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cy-GB" sz="5400" b="1" u="sng" dirty="0"/>
              <a:t>Canolbwynt ymholiad 2019-2020</a:t>
            </a:r>
          </a:p>
          <a:p>
            <a:r>
              <a:rPr lang="cy-GB" sz="4000" b="1" dirty="0">
                <a:solidFill>
                  <a:srgbClr val="C00000"/>
                </a:solidFill>
              </a:rPr>
              <a:t>Cylch 4: </a:t>
            </a:r>
            <a:r>
              <a:rPr lang="cy-GB" sz="4000" b="1" dirty="0"/>
              <a:t>Y cyfnod cydgrynhoi a chyfoethogi </a:t>
            </a:r>
          </a:p>
          <a:p>
            <a:r>
              <a:rPr lang="cy-GB" sz="4000" b="1" dirty="0"/>
              <a:t>               Ymholiad seiliedig ar ysgol ac ar ysgolion clwstwr</a:t>
            </a:r>
          </a:p>
          <a:p>
            <a:endParaRPr lang="en-GB" sz="1400" dirty="0"/>
          </a:p>
          <a:p>
            <a:r>
              <a:rPr lang="cy-GB" sz="4000" dirty="0"/>
              <a:t>•  Addysgeg a sut mae dysgu’n gweithio</a:t>
            </a:r>
          </a:p>
          <a:p>
            <a:endParaRPr lang="en-GB" sz="1400" dirty="0"/>
          </a:p>
          <a:p>
            <a:r>
              <a:rPr lang="cy-GB" sz="4000" dirty="0"/>
              <a:t>Bydd SAU yn parhau i ddatblygu sgiliau ymholi ysgolion arloesi ledled yr holl Feysydd Dysgu a Phrofiad er mwyn datblygu i fod yn ysgolion ymholi arweiniol cenedlaethol a fydd yn cydweithio ag ysgolion clwstwr mewn partneriaeth â Chonsortia Addysg Rhanbarthol.   </a:t>
            </a:r>
          </a:p>
          <a:p>
            <a:r>
              <a:rPr lang="cy-GB" sz="4000" dirty="0"/>
              <a:t> </a:t>
            </a:r>
          </a:p>
          <a:p>
            <a:endParaRPr lang="en-GB" sz="4000" dirty="0"/>
          </a:p>
          <a:p>
            <a:endParaRPr lang="en-GB" sz="4000" dirty="0"/>
          </a:p>
          <a:p>
            <a:endParaRPr lang="en-GB" sz="4000" dirty="0"/>
          </a:p>
          <a:p>
            <a:endParaRPr lang="en-GB" sz="4000" dirty="0"/>
          </a:p>
          <a:p>
            <a:endParaRPr lang="en-GB" sz="2400" dirty="0"/>
          </a:p>
        </p:txBody>
      </p:sp>
      <p:sp>
        <p:nvSpPr>
          <p:cNvPr id="22" name="Blwch Testun 21"/>
          <p:cNvSpPr txBox="1"/>
          <p:nvPr/>
        </p:nvSpPr>
        <p:spPr>
          <a:xfrm>
            <a:off x="559744" y="15905513"/>
            <a:ext cx="29116982" cy="1927983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cy-GB" sz="5400" b="1" dirty="0"/>
              <a:t>Canfyddiadau sy'n dod i'r amlwg</a:t>
            </a:r>
          </a:p>
          <a:p>
            <a:pPr algn="just"/>
            <a:endParaRPr lang="en-GB" sz="20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y-GB" sz="4000" dirty="0"/>
              <a:t>Mae angen i athrawon gael sgiliau ymchwilio newydd er mwyn iddynt allu hwyluso'r Cwricwlwm i Gymru 2022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y-GB" sz="4000" dirty="0"/>
              <a:t>Mae mannau cychwyn ysgolion yn amrywio’n fawr.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y-GB" sz="4000" dirty="0"/>
              <a:t>Mae angen i ysgolion gael cyfnod estynedig o amser i addasu eu hamserlenni gwaith, darllen a meithrin gwybodaeth a dealltwriaeth fwy manwl o lenyddiaeth ymchwil penodol i bwnc sydd eisoes ar gael - yn benodol, sut i ymwneud yn ystyrlon â deunyddiau a dogfennau cysylltiedig â'r cwricwlwm sydd wedi cael eu cyhoeddi, er enghraifft ‘Yr Hyn sy’n Bwysig’ a ‘Camau Cynnydd’.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y-GB" sz="4000" dirty="0"/>
              <a:t>Ar y cyfan, roedd ysgolion yn frwdfrydig ynghylch y broses ymholi ac yn ymddiddori ynddi.  Roeddynt yn gwerthfawrogi'r elfen o weithio gyda chydweithwyr mewn Awdurdodau Lleol, Consortia Addysg Rhanbarthol, Sefydliadau Addysg Uwch (SAU) ac yn Llywodraeth Cymru.      </a:t>
            </a:r>
          </a:p>
          <a:p>
            <a:endParaRPr lang="en-GB" sz="2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y-GB" sz="4000" dirty="0"/>
              <a:t>Mae’n ymddangos y bydd </a:t>
            </a:r>
            <a:r>
              <a:rPr lang="cy-GB" sz="4000" b="1" dirty="0"/>
              <a:t>gweithredu’r </a:t>
            </a:r>
            <a:r>
              <a:rPr lang="cy-GB" sz="4000" dirty="0"/>
              <a:t> Cwricwlwm i Gymru 2022 yn llwyddiannus yn dibynnu ar faint o gymorth dysgu proffesiynol fydd ar gael i staff ysgolion ac ansawdd y cymorth hwnnw, gan ddefnyddio rolau arbenigol unigryw consortia addysg rhanbarthol, awdurdodau lleol a SAU sydd wedi’u teilwra’n bwrpasol i gyd-destun y sefydliadau unigol. Mae angen rhoi sylw penodol i gyfnodau pontio o'r ysgol gynradd i'r ysgol uwchradd, yn ogystal â sicrhau eglurder o ran asesiadau, atebolrwydd a chymwysterau.  </a:t>
            </a:r>
          </a:p>
          <a:p>
            <a:endParaRPr lang="en-GB" sz="2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y-GB" sz="4000" dirty="0"/>
              <a:t>Nid yw </a:t>
            </a:r>
            <a:r>
              <a:rPr lang="cy-GB" sz="4000" b="1" dirty="0" err="1"/>
              <a:t>Addysgegau</a:t>
            </a:r>
            <a:r>
              <a:rPr lang="cy-GB" sz="4000" b="1" dirty="0"/>
              <a:t> neilltuol </a:t>
            </a:r>
            <a:r>
              <a:rPr lang="cy-GB" sz="4000" dirty="0"/>
              <a:t>wedi cael eu datblygu’n llawn eto, gan fod dogfennau sy'n deillio o ddatblygu'r cwricwlwm yn parhau i fod ar ffurf ddrafft ar hyn o bryd. </a:t>
            </a:r>
          </a:p>
          <a:p>
            <a:endParaRPr lang="en-GB" sz="2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y-GB" sz="4000" dirty="0"/>
              <a:t> </a:t>
            </a:r>
            <a:r>
              <a:rPr lang="cy-GB" sz="4000" b="1" dirty="0"/>
              <a:t>Ystyrir llais y disgybl yn elfen allweddol </a:t>
            </a:r>
            <a:r>
              <a:rPr lang="cy-GB" sz="4000" dirty="0"/>
              <a:t>o ymchwil pellach i roi cwricwlwm seiliedig ar ddiben ar waith yn effeithiol.  Felly hefyd rolau asiantaethau allanol o ran sicrhau dysgu dilys a sicrhau bod dysgwyr yn cael gymaint â phosibl o brofiadau cyfoethog.  </a:t>
            </a:r>
          </a:p>
          <a:p>
            <a:endParaRPr lang="en-GB" sz="2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y-GB" sz="4000" b="1" dirty="0"/>
              <a:t>Dylai ymholi proffesiynol fod yn</a:t>
            </a:r>
            <a:r>
              <a:rPr lang="cy-GB" sz="4000" dirty="0"/>
              <a:t>:</a:t>
            </a:r>
          </a:p>
          <a:p>
            <a:pPr marL="2325365" lvl="1" indent="-571500">
              <a:buClr>
                <a:srgbClr val="758353"/>
              </a:buClr>
              <a:buFont typeface="Wingdings" panose="05000000000000000000" pitchFamily="2" charset="2"/>
              <a:buChar char="Ø"/>
            </a:pPr>
            <a:r>
              <a:rPr lang="cy-GB" sz="4000" dirty="0"/>
              <a:t>elfen graidd o raglenni Addysg Gychwynnol Athrawon yng Nghymru   </a:t>
            </a:r>
          </a:p>
          <a:p>
            <a:pPr marL="2325365" lvl="1" indent="-571500">
              <a:buClr>
                <a:srgbClr val="758353"/>
              </a:buClr>
              <a:buFont typeface="Wingdings" panose="05000000000000000000" pitchFamily="2" charset="2"/>
              <a:buChar char="Ø"/>
            </a:pPr>
            <a:r>
              <a:rPr lang="cy-GB" sz="4000" dirty="0"/>
              <a:t>rhan annatod o'r Dull Gweithredu Cenedlaethol ar gyfer Dysgu Proffesiynol a'r elfen Ysgolion fel Sefydliadau sy’n Dysgu  </a:t>
            </a:r>
          </a:p>
          <a:p>
            <a:pPr marL="2325365" lvl="1" indent="-571500">
              <a:buClr>
                <a:srgbClr val="758353"/>
              </a:buClr>
              <a:buFont typeface="Wingdings" panose="05000000000000000000" pitchFamily="2" charset="2"/>
              <a:buChar char="Ø"/>
            </a:pPr>
            <a:r>
              <a:rPr lang="cy-GB" sz="4000" dirty="0"/>
              <a:t>rhan ganolog o ddatblygu arweinyddiaeth ar draws y system addysg h.y. Academi Genedlaethol Arweinyddiaeth Addysgol </a:t>
            </a:r>
          </a:p>
          <a:p>
            <a:pPr marL="2325365" lvl="1" indent="-571500">
              <a:buClr>
                <a:srgbClr val="758353"/>
              </a:buClr>
              <a:buFont typeface="Wingdings" panose="05000000000000000000" pitchFamily="2" charset="2"/>
              <a:buChar char="Ø"/>
            </a:pPr>
            <a:r>
              <a:rPr lang="cy-GB" sz="4000" dirty="0"/>
              <a:t>nodwedd ganolog o'r Strategaeth Genedlaethol ar gyfer Ymchwil ac Ymholiad Addysgol</a:t>
            </a:r>
          </a:p>
          <a:p>
            <a:pPr marL="2325365" lvl="1" indent="-571500">
              <a:buClr>
                <a:srgbClr val="758353"/>
              </a:buClr>
              <a:buFont typeface="Wingdings" panose="05000000000000000000" pitchFamily="2" charset="2"/>
              <a:buChar char="Ø"/>
            </a:pPr>
            <a:r>
              <a:rPr lang="cy-GB" sz="4000" dirty="0"/>
              <a:t>elfen bwysig o Fframwaith Hunanwerthuso a Gwella Estyn </a:t>
            </a:r>
          </a:p>
          <a:p>
            <a:pPr marL="2325365" lvl="1" indent="-571500">
              <a:buClr>
                <a:srgbClr val="758353"/>
              </a:buClr>
              <a:buFont typeface="Wingdings" panose="05000000000000000000" pitchFamily="2" charset="2"/>
              <a:buChar char="Ø"/>
            </a:pPr>
            <a:r>
              <a:rPr lang="cy-GB" sz="4000" dirty="0"/>
              <a:t>seiliedig ar gydweithio cadarn rhwng ysgolion a rhannau eraill o'r system addysg, yn enwedig Prifysgolion sy’n gyson â Strategaeth Genedlaethol Llywodraeth Cymru ar gyfer Ymchwil </a:t>
            </a:r>
            <a:r>
              <a:rPr lang="cy-GB" sz="4000"/>
              <a:t>ac Ymholiad </a:t>
            </a:r>
            <a:r>
              <a:rPr lang="cy-GB" sz="4000" dirty="0"/>
              <a:t>Addysgol er mwyn i ddysgwyr allu ymgysylltu â'r cwricwlwm ac i ymarferwyr allu gweithredu fel gweithwyr proffesiynol beirniadol a hyddysg a ‘llunwyr’ ymchwil – ymchwilwyr agos at ymarfer    </a:t>
            </a:r>
          </a:p>
          <a:p>
            <a:pPr marL="2325365" lvl="1" indent="-571500">
              <a:buClr>
                <a:srgbClr val="758353"/>
              </a:buClr>
              <a:buFont typeface="Wingdings" panose="05000000000000000000" pitchFamily="2" charset="2"/>
              <a:buChar char="Ø"/>
            </a:pPr>
            <a:endParaRPr lang="en-GB" sz="2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y-GB" sz="4000" dirty="0"/>
              <a:t>Dylai </a:t>
            </a:r>
            <a:r>
              <a:rPr lang="cy-GB" sz="4000" b="1" dirty="0"/>
              <a:t>dysgu proffesiynol </a:t>
            </a:r>
            <a:r>
              <a:rPr lang="cy-GB" sz="4000" dirty="0"/>
              <a:t>fod yn rhan annatod o'r diwrnod ysgol (nid ‘ychwanegiad’) ac yn elfen o reoli perfformiad gyda </a:t>
            </a:r>
          </a:p>
          <a:p>
            <a:pPr marL="571500"/>
            <a:r>
              <a:rPr lang="cy-GB" sz="4000" dirty="0"/>
              <a:t> chyswllt cryfach â'r Pasbort Dysgu Proffesiynol   </a:t>
            </a:r>
          </a:p>
        </p:txBody>
      </p:sp>
      <p:sp>
        <p:nvSpPr>
          <p:cNvPr id="23" name="Blwch Testun 22"/>
          <p:cNvSpPr txBox="1"/>
          <p:nvPr/>
        </p:nvSpPr>
        <p:spPr>
          <a:xfrm>
            <a:off x="63434" y="41835693"/>
            <a:ext cx="30211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z="2400"/>
              <a:t>Gwilym Siôn ap Gruffudd, Prifysgol Bangor </a:t>
            </a:r>
            <a:r>
              <a:rPr lang="cy-GB" sz="2400" u="sng">
                <a:hlinkClick r:id="rId8"/>
              </a:rPr>
              <a:t>g.s.apgruffudd@bangor.ac.uk</a:t>
            </a:r>
            <a:r>
              <a:rPr lang="cy-GB" sz="2400"/>
              <a:t>, Dr Bryn Jones, Prifysgol Bangor </a:t>
            </a:r>
            <a:r>
              <a:rPr lang="cy-GB" sz="2400" u="sng">
                <a:hlinkClick r:id="rId9"/>
              </a:rPr>
              <a:t>b.jones@bangor.ac.uk</a:t>
            </a:r>
            <a:r>
              <a:rPr lang="cy-GB" sz="2400" u="sng"/>
              <a:t>,</a:t>
            </a:r>
            <a:r>
              <a:rPr lang="cy-GB" sz="2400"/>
              <a:t> Yr Athro Carl Hughes, Prifysgol Bangor: </a:t>
            </a:r>
            <a:r>
              <a:rPr lang="cy-GB" sz="2400" u="sng">
                <a:hlinkClick r:id="rId10"/>
              </a:rPr>
              <a:t>c.hughes@bangor.ac.uk</a:t>
            </a:r>
            <a:r>
              <a:rPr lang="cy-GB" sz="2400"/>
              <a:t>, </a:t>
            </a:r>
          </a:p>
          <a:p>
            <a:pPr algn="ctr"/>
            <a:r>
              <a:rPr lang="cy-GB" sz="2400"/>
              <a:t>Yr Athro Enlli Môn Thomas, Prifysgol Bangor: </a:t>
            </a:r>
            <a:r>
              <a:rPr lang="cy-GB" sz="2400" u="sng">
                <a:hlinkClick r:id="rId11"/>
              </a:rPr>
              <a:t>enlli.thomas@bangor.ac.uk</a:t>
            </a:r>
            <a:r>
              <a:rPr lang="cy-GB" sz="2400"/>
              <a:t>, Ruth Thackery, GwE: </a:t>
            </a:r>
            <a:r>
              <a:rPr lang="cy-GB" sz="2400" u="sng">
                <a:hlinkClick r:id="rId12"/>
              </a:rPr>
              <a:t>RuthThackray@gwegogledd.cymru</a:t>
            </a:r>
            <a:r>
              <a:rPr lang="cy-GB" sz="2400" u="sng"/>
              <a:t>,</a:t>
            </a:r>
            <a:r>
              <a:rPr lang="cy-GB" sz="2400"/>
              <a:t> Euros Davies, GwE: </a:t>
            </a:r>
            <a:r>
              <a:rPr lang="cy-GB" sz="2400" u="sng">
                <a:hlinkClick r:id="rId13"/>
              </a:rPr>
              <a:t>EurosDavies@gwegogledd.cymru</a:t>
            </a:r>
            <a:r>
              <a:rPr lang="cy-GB" sz="2400"/>
              <a:t> </a:t>
            </a:r>
          </a:p>
        </p:txBody>
      </p:sp>
      <p:pic>
        <p:nvPicPr>
          <p:cNvPr id="24" name="Picture 12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673" y="36064113"/>
            <a:ext cx="7646076" cy="5692166"/>
          </a:xfrm>
          <a:prstGeom prst="rect">
            <a:avLst/>
          </a:prstGeom>
          <a:noFill/>
        </p:spPr>
      </p:pic>
      <p:pic>
        <p:nvPicPr>
          <p:cNvPr id="25" name="Picture 13"/>
          <p:cNvPicPr/>
          <p:nvPr/>
        </p:nvPicPr>
        <p:blipFill rotWithShape="1">
          <a:blip r:embed="rId15"/>
          <a:srcRect l="23100" t="10636" r="32196" b="26728"/>
          <a:stretch/>
        </p:blipFill>
        <p:spPr bwMode="auto">
          <a:xfrm>
            <a:off x="12020653" y="36064113"/>
            <a:ext cx="7937122" cy="53768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14"/>
          <p:cNvPicPr/>
          <p:nvPr/>
        </p:nvPicPr>
        <p:blipFill rotWithShape="1">
          <a:blip r:embed="rId16"/>
          <a:srcRect l="36063" t="25113" r="37680" b="17865"/>
          <a:stretch/>
        </p:blipFill>
        <p:spPr bwMode="auto">
          <a:xfrm>
            <a:off x="22207752" y="36064113"/>
            <a:ext cx="5502544" cy="56921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Llun 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199" y="12208207"/>
            <a:ext cx="2019300" cy="2857500"/>
          </a:xfrm>
          <a:prstGeom prst="rect">
            <a:avLst/>
          </a:prstGeom>
        </p:spPr>
      </p:pic>
      <p:sp>
        <p:nvSpPr>
          <p:cNvPr id="27" name="Blwch Testun 26"/>
          <p:cNvSpPr txBox="1"/>
          <p:nvPr/>
        </p:nvSpPr>
        <p:spPr>
          <a:xfrm>
            <a:off x="4363338" y="5803840"/>
            <a:ext cx="20724493" cy="1107996"/>
          </a:xfrm>
          <a:prstGeom prst="rect">
            <a:avLst/>
          </a:prstGeom>
          <a:noFill/>
          <a:ln w="508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y-GB" sz="6600" b="1"/>
              <a:t>Ysgolion, n = 30</a:t>
            </a:r>
            <a:r>
              <a:rPr lang="cy-GB" sz="6600"/>
              <a:t>, Cynradd, Uwchradd ac Arbennig  </a:t>
            </a:r>
          </a:p>
        </p:txBody>
      </p:sp>
    </p:spTree>
    <p:extLst>
      <p:ext uri="{BB962C8B-B14F-4D97-AF65-F5344CB8AC3E}">
        <p14:creationId xmlns:p14="http://schemas.microsoft.com/office/powerpoint/2010/main" val="12057692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.xml.rels>&#65279;<?xml version="1.0" encoding="utf-8"?><Relationships xmlns="http://schemas.openxmlformats.org/package/2006/relationships"><Relationship Type="http://schemas.openxmlformats.org/officeDocument/2006/relationships/customXmlProps" Target="/customXML/itemProps.xml" Id="Rd3c4172d526e4b2384ade4b889302c76" /></Relationships>
</file>

<file path=customXML/item.xml><?xml version="1.0" encoding="utf-8"?>
<metadata xmlns="http://www.objective.com/ecm/document/metadata/FF3C5B18883D4E21973B57C2EEED7FD1" version="1.0.0">
  <systemFields>
    <field name="Objective-Id">
      <value order="0">A28315503</value>
    </field>
    <field name="Objective-Title">
      <value order="0">Hwb - NPEP Web Page - Poster - Bangor University (Cymraeg)</value>
    </field>
    <field name="Objective-Description">
      <value order="0"/>
    </field>
    <field name="Objective-CreationStamp">
      <value order="0">2019-12-03T09:49:44Z</value>
    </field>
    <field name="Objective-IsApproved">
      <value order="0">false</value>
    </field>
    <field name="Objective-IsPublished">
      <value order="0">false</value>
    </field>
    <field name="Objective-DatePublished">
      <value order="0"/>
    </field>
    <field name="Objective-ModificationStamp">
      <value order="0">2019-12-03T09:50:34Z</value>
    </field>
    <field name="Objective-Owner">
      <value order="0">Clarke, Lisa (EPS - PLPL)</value>
    </field>
    <field name="Objective-Path">
      <value order="0">Objective Global Folder:Business File Plan:Economy, Skills &amp; Natural Resources (ESNR):Economy, Skills &amp; Natural Resources (ESNR) - Corporate Procurement Services:1 - Save:Corporate Procurement Services - Contracts - Over Official Journal of the EU (OJEU):Procurement over Official Journal of the EU (OJEU):EPS - SED - C391/2017/2018 - Discrete Professional Learning Research:EPS - SED - C391/2017/2018 - Discrete Professional Learning Research:10 - Hwb</value>
    </field>
    <field name="Objective-Parent">
      <value order="0">10 - Hwb</value>
    </field>
    <field name="Objective-State">
      <value order="0">Being Drafted</value>
    </field>
    <field name="Objective-VersionId">
      <value order="0">vA56413964</value>
    </field>
    <field name="Objective-Version">
      <value order="0">0.1</value>
    </field>
    <field name="Objective-VersionNumber">
      <value order="0">1</value>
    </field>
    <field name="Objective-VersionComment">
      <value order="0">First version</value>
    </field>
    <field name="Objective-FileNumber">
      <value order="0">qA1343016</value>
    </field>
    <field name="Objective-Classification">
      <value order="0">Official</value>
    </field>
    <field name="Objective-Caveats">
      <value order="0"/>
    </field>
  </systemFields>
  <catalogues>
    <catalogue name="Document Type Catalogue" type="type" ori="id:cA14">
      <field name="Objective-Language">
        <value order="0">English (eng)</value>
      </field>
      <field name="Objective-Date Acquired">
        <value order="0">2019-12-03T00:00:00Z</value>
      </field>
      <field name="Objective-What to Keep">
        <value order="0">No</value>
      </field>
      <field name="Objective-Official Translation">
        <value order="0"/>
      </field>
      <field name="Objective-Connect Creator">
        <value order="0"/>
      </field>
    </catalogue>
  </catalogues>
</metadata>
</file>

<file path=customXML/itemProps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FF3C5B18883D4E21973B57C2EEED7FD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562</TotalTime>
  <Words>781</Words>
  <Application>Microsoft Office PowerPoint</Application>
  <PresentationFormat>Personol</PresentationFormat>
  <Paragraphs>52</Paragraphs>
  <Slides>1</Slides>
  <Notes>0</Notes>
  <HiddenSlides>0</HiddenSlides>
  <MMClips>0</MMClips>
  <ScaleCrop>false</ScaleCrop>
  <HeadingPairs>
    <vt:vector size="6" baseType="variant">
      <vt:variant>
        <vt:lpstr>Ffontiau a Ddefnyddiwyd</vt:lpstr>
      </vt:variant>
      <vt:variant>
        <vt:i4>4</vt:i4>
      </vt:variant>
      <vt:variant>
        <vt:lpstr>Thema</vt:lpstr>
      </vt:variant>
      <vt:variant>
        <vt:i4>1</vt:i4>
      </vt:variant>
      <vt:variant>
        <vt:lpstr>Teitlau Sleidiau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Office Theme</vt:lpstr>
      <vt:lpstr>Cyflwyniad PowerPoint</vt:lpstr>
    </vt:vector>
  </TitlesOfParts>
  <Company>Pryfysgol Bangor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Argraffu Printing</dc:creator>
  <cp:lastModifiedBy>Gwen Jones</cp:lastModifiedBy>
  <cp:revision>107</cp:revision>
  <cp:lastPrinted>2019-11-07T14:29:01Z</cp:lastPrinted>
  <dcterms:created xsi:type="dcterms:W3CDTF">2015-01-15T09:30:10Z</dcterms:created>
  <dcterms:modified xsi:type="dcterms:W3CDTF">2019-12-02T14:26:21Z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A28315503</vt:lpwstr>
  </property>
  <property fmtid="{D5CDD505-2E9C-101B-9397-08002B2CF9AE}" pid="4" name="Objective-Title">
    <vt:lpwstr>Hwb - NPEP Web Page - Poster - Bangor University (Cymraeg)</vt:lpwstr>
  </property>
  <property fmtid="{D5CDD505-2E9C-101B-9397-08002B2CF9AE}" pid="5" name="Objective-Description">
    <vt:lpwstr/>
  </property>
  <property fmtid="{D5CDD505-2E9C-101B-9397-08002B2CF9AE}" pid="6" name="Objective-CreationStamp">
    <vt:filetime>2019-12-03T09:50:09Z</vt:filetime>
  </property>
  <property fmtid="{D5CDD505-2E9C-101B-9397-08002B2CF9AE}" pid="7" name="Objective-IsApproved">
    <vt:bool>false</vt:bool>
  </property>
  <property fmtid="{D5CDD505-2E9C-101B-9397-08002B2CF9AE}" pid="8" name="Objective-IsPublished">
    <vt:bool>false</vt:bool>
  </property>
  <property fmtid="{D5CDD505-2E9C-101B-9397-08002B2CF9AE}" pid="9" name="Objective-DatePublished">
    <vt:lpwstr/>
  </property>
  <property fmtid="{D5CDD505-2E9C-101B-9397-08002B2CF9AE}" pid="10" name="Objective-ModificationStamp">
    <vt:filetime>2019-12-03T09:50:34Z</vt:filetime>
  </property>
  <property fmtid="{D5CDD505-2E9C-101B-9397-08002B2CF9AE}" pid="11" name="Objective-Owner">
    <vt:lpwstr>Clarke, Lisa (EPS - PLPL)</vt:lpwstr>
  </property>
  <property fmtid="{D5CDD505-2E9C-101B-9397-08002B2CF9AE}" pid="12" name="Objective-Path">
    <vt:lpwstr>Objective Global Folder:Business File Plan:Economy, Skills &amp; Natural Resources (ESNR):Economy, Skills &amp; Natural Resources (ESNR) - Corporate Procurement Services:1 - Save:Corporate Procurement Services - Contracts - Over Official Journal of the EU (OJEU):Procurement over Official Journal of the EU (OJEU):EPS - SED - C391/2017/2018 - Discrete Professional Learning Research:EPS - SED - C391/2017/2018 - Discrete Professional Learning Research:10 - Hwb:</vt:lpwstr>
  </property>
  <property fmtid="{D5CDD505-2E9C-101B-9397-08002B2CF9AE}" pid="13" name="Objective-Parent">
    <vt:lpwstr>10 - Hwb</vt:lpwstr>
  </property>
  <property fmtid="{D5CDD505-2E9C-101B-9397-08002B2CF9AE}" pid="14" name="Objective-State">
    <vt:lpwstr>Being Drafted</vt:lpwstr>
  </property>
  <property fmtid="{D5CDD505-2E9C-101B-9397-08002B2CF9AE}" pid="15" name="Objective-VersionId">
    <vt:lpwstr>vA56413964</vt:lpwstr>
  </property>
  <property fmtid="{D5CDD505-2E9C-101B-9397-08002B2CF9AE}" pid="16" name="Objective-Version">
    <vt:lpwstr>0.1</vt:lpwstr>
  </property>
  <property fmtid="{D5CDD505-2E9C-101B-9397-08002B2CF9AE}" pid="17" name="Objective-VersionNumber">
    <vt:r8>1</vt:r8>
  </property>
  <property fmtid="{D5CDD505-2E9C-101B-9397-08002B2CF9AE}" pid="18" name="Objective-VersionComment">
    <vt:lpwstr>First version</vt:lpwstr>
  </property>
  <property fmtid="{D5CDD505-2E9C-101B-9397-08002B2CF9AE}" pid="19" name="Objective-FileNumber">
    <vt:lpwstr/>
  </property>
  <property fmtid="{D5CDD505-2E9C-101B-9397-08002B2CF9AE}" pid="20" name="Objective-Classification">
    <vt:lpwstr>[Inherited - Official]</vt:lpwstr>
  </property>
  <property fmtid="{D5CDD505-2E9C-101B-9397-08002B2CF9AE}" pid="21" name="Objective-Caveats">
    <vt:lpwstr/>
  </property>
  <property fmtid="{D5CDD505-2E9C-101B-9397-08002B2CF9AE}" pid="22" name="Objective-Language">
    <vt:lpwstr>English (eng)</vt:lpwstr>
  </property>
  <property fmtid="{D5CDD505-2E9C-101B-9397-08002B2CF9AE}" pid="23" name="Objective-Date Acquired">
    <vt:filetime>2019-12-03T00:00:00Z</vt:filetime>
  </property>
  <property fmtid="{D5CDD505-2E9C-101B-9397-08002B2CF9AE}" pid="24" name="Objective-What to Keep">
    <vt:lpwstr>No</vt:lpwstr>
  </property>
  <property fmtid="{D5CDD505-2E9C-101B-9397-08002B2CF9AE}" pid="25" name="Objective-Official Translation">
    <vt:lpwstr/>
  </property>
  <property fmtid="{D5CDD505-2E9C-101B-9397-08002B2CF9AE}" pid="26" name="Objective-Connect Creator">
    <vt:lpwstr/>
  </property>
  <property fmtid="{D5CDD505-2E9C-101B-9397-08002B2CF9AE}" pid="27" name="Objective-Comment">
    <vt:lpwstr/>
  </property>
</Properties>
</file>