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cab35b54bcc24b8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797675" cy="9926638"/>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C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Arddull Ganolig 2 - Pwysla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7" autoAdjust="0"/>
    <p:restoredTop sz="94660"/>
  </p:normalViewPr>
  <p:slideViewPr>
    <p:cSldViewPr snapToGrid="0">
      <p:cViewPr>
        <p:scale>
          <a:sx n="32" d="100"/>
          <a:sy n="32" d="100"/>
        </p:scale>
        <p:origin x="126" y="-4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presProps" Target="presProps.xml" Id="rId3"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ableStyles" Target="tableStyles.xml" Id="rId6" /><Relationship Type="http://schemas.openxmlformats.org/officeDocument/2006/relationships/theme" Target="theme/theme1.xml" Id="rId5" /><Relationship Type="http://schemas.openxmlformats.org/officeDocument/2006/relationships/viewProps" Target="viewProps.xml" Id="rId4" /><Relationship Type="http://schemas.openxmlformats.org/officeDocument/2006/relationships/customXml" Target="/customXML/item.xml" Id="Rc371f37205b64708"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623A1B-F430-4E85-9F85-6F5ED7C0E57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295913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23A1B-F430-4E85-9F85-6F5ED7C0E57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61908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23A1B-F430-4E85-9F85-6F5ED7C0E57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320092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23A1B-F430-4E85-9F85-6F5ED7C0E57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214240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A1B-F430-4E85-9F85-6F5ED7C0E57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41263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623A1B-F430-4E85-9F85-6F5ED7C0E57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99573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623A1B-F430-4E85-9F85-6F5ED7C0E573}"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2151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623A1B-F430-4E85-9F85-6F5ED7C0E573}"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370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A1B-F430-4E85-9F85-6F5ED7C0E573}"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353307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2623A1B-F430-4E85-9F85-6F5ED7C0E57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64635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2623A1B-F430-4E85-9F85-6F5ED7C0E57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2905F-6A6D-4005-9D42-3B6734856F7F}" type="slidenum">
              <a:rPr lang="en-GB" smtClean="0"/>
              <a:t>‹#›</a:t>
            </a:fld>
            <a:endParaRPr lang="en-GB"/>
          </a:p>
        </p:txBody>
      </p:sp>
    </p:spTree>
    <p:extLst>
      <p:ext uri="{BB962C8B-B14F-4D97-AF65-F5344CB8AC3E}">
        <p14:creationId xmlns:p14="http://schemas.microsoft.com/office/powerpoint/2010/main" val="133071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2623A1B-F430-4E85-9F85-6F5ED7C0E573}" type="datetimeFigureOut">
              <a:rPr lang="en-GB" smtClean="0"/>
              <a:t>27/11/2019</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5A2905F-6A6D-4005-9D42-3B6734856F7F}" type="slidenum">
              <a:rPr lang="en-GB" smtClean="0"/>
              <a:t>‹#›</a:t>
            </a:fld>
            <a:endParaRPr lang="en-GB"/>
          </a:p>
        </p:txBody>
      </p:sp>
    </p:spTree>
    <p:extLst>
      <p:ext uri="{BB962C8B-B14F-4D97-AF65-F5344CB8AC3E}">
        <p14:creationId xmlns:p14="http://schemas.microsoft.com/office/powerpoint/2010/main" val="271143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s.apgruffudd@bangor.ac.uk" TargetMode="External"/><Relationship Id="rId13" Type="http://schemas.openxmlformats.org/officeDocument/2006/relationships/hyperlink" Target="mailto:EurosDavies@gwegogledd.cymru"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mailto:RuthThackray@gwegogledd.cymru" TargetMode="External"/><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enlli.thomas@bangor.ac.uk" TargetMode="External"/><Relationship Id="rId5" Type="http://schemas.openxmlformats.org/officeDocument/2006/relationships/image" Target="../media/image4.jpeg"/><Relationship Id="rId15" Type="http://schemas.openxmlformats.org/officeDocument/2006/relationships/image" Target="../media/image8.png"/><Relationship Id="rId10" Type="http://schemas.openxmlformats.org/officeDocument/2006/relationships/hyperlink" Target="mailto:c.hughes@bangor.ac.uk" TargetMode="External"/><Relationship Id="rId4" Type="http://schemas.openxmlformats.org/officeDocument/2006/relationships/image" Target="../media/image3.wmf"/><Relationship Id="rId9" Type="http://schemas.openxmlformats.org/officeDocument/2006/relationships/hyperlink" Target="mailto:b.jones@bangor.ac.uk"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0275213" cy="42803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wch Testun 4"/>
          <p:cNvSpPr txBox="1"/>
          <p:nvPr/>
        </p:nvSpPr>
        <p:spPr>
          <a:xfrm>
            <a:off x="559743" y="442208"/>
            <a:ext cx="17191579" cy="1938992"/>
          </a:xfrm>
          <a:prstGeom prst="rect">
            <a:avLst/>
          </a:prstGeom>
          <a:noFill/>
        </p:spPr>
        <p:txBody>
          <a:bodyPr wrap="square" rtlCol="0">
            <a:spAutoFit/>
          </a:bodyPr>
          <a:lstStyle/>
          <a:p>
            <a:r>
              <a:rPr lang="en-GB" sz="6000" b="1" dirty="0">
                <a:solidFill>
                  <a:schemeClr val="accent5"/>
                </a:solidFill>
              </a:rPr>
              <a:t>National Professional Enquiry Project (NPEP)</a:t>
            </a:r>
            <a:r>
              <a:rPr lang="cy-GB" sz="6000" b="1" dirty="0">
                <a:solidFill>
                  <a:schemeClr val="accent5"/>
                </a:solidFill>
              </a:rPr>
              <a:t>: </a:t>
            </a:r>
          </a:p>
          <a:p>
            <a:r>
              <a:rPr lang="cy-GB" sz="6000" b="1" dirty="0">
                <a:solidFill>
                  <a:schemeClr val="accent5"/>
                </a:solidFill>
              </a:rPr>
              <a:t>A </a:t>
            </a:r>
            <a:r>
              <a:rPr lang="en-GB" sz="6000" b="1" dirty="0">
                <a:solidFill>
                  <a:schemeClr val="accent5"/>
                </a:solidFill>
              </a:rPr>
              <a:t>Journey of Enquiry with our schools</a:t>
            </a:r>
          </a:p>
        </p:txBody>
      </p:sp>
      <p:pic>
        <p:nvPicPr>
          <p:cNvPr id="6" name="Llun 5"/>
          <p:cNvPicPr/>
          <p:nvPr/>
        </p:nvPicPr>
        <p:blipFill>
          <a:blip r:embed="rId2"/>
          <a:stretch>
            <a:fillRect/>
          </a:stretch>
        </p:blipFill>
        <p:spPr>
          <a:xfrm>
            <a:off x="18203805" y="720680"/>
            <a:ext cx="2457146" cy="1012716"/>
          </a:xfrm>
          <a:prstGeom prst="rect">
            <a:avLst/>
          </a:prstGeom>
        </p:spPr>
      </p:pic>
      <p:pic>
        <p:nvPicPr>
          <p:cNvPr id="7" name="Llun 6"/>
          <p:cNvPicPr/>
          <p:nvPr/>
        </p:nvPicPr>
        <p:blipFill>
          <a:blip r:embed="rId3"/>
          <a:stretch>
            <a:fillRect/>
          </a:stretch>
        </p:blipFill>
        <p:spPr>
          <a:xfrm>
            <a:off x="21113433" y="612143"/>
            <a:ext cx="1835754" cy="1963971"/>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3401669" y="943328"/>
            <a:ext cx="3501574" cy="1084190"/>
          </a:xfrm>
          <a:prstGeom prst="rect">
            <a:avLst/>
          </a:prstGeom>
        </p:spPr>
      </p:pic>
      <p:pic>
        <p:nvPicPr>
          <p:cNvPr id="9" name="Llun 8"/>
          <p:cNvPicPr>
            <a:picLocks noChangeAspect="1"/>
          </p:cNvPicPr>
          <p:nvPr/>
        </p:nvPicPr>
        <p:blipFill rotWithShape="1">
          <a:blip r:embed="rId5" cstate="print">
            <a:extLst>
              <a:ext uri="{28A0092B-C50C-407E-A947-70E740481C1C}">
                <a14:useLocalDpi xmlns:a14="http://schemas.microsoft.com/office/drawing/2010/main" val="0"/>
              </a:ext>
            </a:extLst>
          </a:blip>
          <a:srcRect l="22449" r="19479" b="-1369"/>
          <a:stretch/>
        </p:blipFill>
        <p:spPr>
          <a:xfrm>
            <a:off x="27352487" y="361698"/>
            <a:ext cx="2512022" cy="2464862"/>
          </a:xfrm>
          <a:prstGeom prst="rect">
            <a:avLst/>
          </a:prstGeom>
        </p:spPr>
      </p:pic>
      <p:pic>
        <p:nvPicPr>
          <p:cNvPr id="11" name="Llun 10"/>
          <p:cNvPicPr>
            <a:picLocks noChangeAspect="1"/>
          </p:cNvPicPr>
          <p:nvPr/>
        </p:nvPicPr>
        <p:blipFill>
          <a:blip r:embed="rId6"/>
          <a:stretch>
            <a:fillRect/>
          </a:stretch>
        </p:blipFill>
        <p:spPr>
          <a:xfrm>
            <a:off x="18186012" y="12209550"/>
            <a:ext cx="6587098" cy="2651729"/>
          </a:xfrm>
          <a:prstGeom prst="rect">
            <a:avLst/>
          </a:prstGeom>
        </p:spPr>
      </p:pic>
      <p:pic>
        <p:nvPicPr>
          <p:cNvPr id="12" name="Llun 11"/>
          <p:cNvPicPr>
            <a:picLocks noChangeAspect="1"/>
          </p:cNvPicPr>
          <p:nvPr/>
        </p:nvPicPr>
        <p:blipFill>
          <a:blip r:embed="rId7"/>
          <a:stretch>
            <a:fillRect/>
          </a:stretch>
        </p:blipFill>
        <p:spPr>
          <a:xfrm>
            <a:off x="24783031" y="12345374"/>
            <a:ext cx="4630921" cy="2431234"/>
          </a:xfrm>
          <a:prstGeom prst="rect">
            <a:avLst/>
          </a:prstGeom>
        </p:spPr>
      </p:pic>
      <p:sp>
        <p:nvSpPr>
          <p:cNvPr id="2" name="Blwch Testun 1"/>
          <p:cNvSpPr txBox="1"/>
          <p:nvPr/>
        </p:nvSpPr>
        <p:spPr>
          <a:xfrm>
            <a:off x="653143" y="2849950"/>
            <a:ext cx="29014804" cy="2769989"/>
          </a:xfrm>
          <a:prstGeom prst="rect">
            <a:avLst/>
          </a:prstGeom>
          <a:noFill/>
          <a:ln w="50800">
            <a:solidFill>
              <a:srgbClr val="0070C0"/>
            </a:solidFill>
          </a:ln>
        </p:spPr>
        <p:txBody>
          <a:bodyPr wrap="square" rtlCol="0">
            <a:spAutoFit/>
          </a:bodyPr>
          <a:lstStyle/>
          <a:p>
            <a:r>
              <a:rPr lang="en-GB" sz="5400" b="1" dirty="0"/>
              <a:t>Background</a:t>
            </a:r>
          </a:p>
          <a:p>
            <a:r>
              <a:rPr lang="en-GB" sz="4000" b="1" dirty="0"/>
              <a:t>CIEREI Institute for education research</a:t>
            </a:r>
            <a:r>
              <a:rPr lang="en-GB" sz="4000" dirty="0"/>
              <a:t>, Bangor University, was commissioned by the Welsh Government alongside two other institutions to oversee a series of professional enquiries with Professional Learning Pioneer Schools. The purpose was to support practitioners in becoming professional enquirers to aid the development of the</a:t>
            </a:r>
            <a:r>
              <a:rPr lang="en-GB" sz="4000" b="1" dirty="0"/>
              <a:t> Curriculum for Wales 2022</a:t>
            </a:r>
            <a:r>
              <a:rPr lang="en-GB" sz="4000" dirty="0"/>
              <a:t>.</a:t>
            </a:r>
          </a:p>
        </p:txBody>
      </p:sp>
      <p:sp>
        <p:nvSpPr>
          <p:cNvPr id="17" name="Blwch Testun 16"/>
          <p:cNvSpPr txBox="1"/>
          <p:nvPr/>
        </p:nvSpPr>
        <p:spPr>
          <a:xfrm>
            <a:off x="653142" y="7253074"/>
            <a:ext cx="15152915" cy="8125301"/>
          </a:xfrm>
          <a:prstGeom prst="rect">
            <a:avLst/>
          </a:prstGeom>
          <a:ln w="50800">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5400" b="1" u="sng" dirty="0"/>
              <a:t>Focus of enquiry for 2018-2019</a:t>
            </a:r>
          </a:p>
          <a:p>
            <a:r>
              <a:rPr lang="en-GB" sz="4000" b="1" dirty="0">
                <a:solidFill>
                  <a:srgbClr val="C00000"/>
                </a:solidFill>
              </a:rPr>
              <a:t>Cycle 1:          </a:t>
            </a:r>
            <a:r>
              <a:rPr lang="en-GB" sz="4000" b="1" dirty="0"/>
              <a:t>School based enquiry</a:t>
            </a:r>
          </a:p>
          <a:p>
            <a:r>
              <a:rPr lang="en-GB" sz="4000" b="1" dirty="0">
                <a:solidFill>
                  <a:srgbClr val="C00000"/>
                </a:solidFill>
              </a:rPr>
              <a:t>Cycle 2 &amp; 3:  </a:t>
            </a:r>
            <a:r>
              <a:rPr lang="en-GB" sz="4000" b="1" dirty="0"/>
              <a:t>Cluster school enquiry</a:t>
            </a:r>
          </a:p>
          <a:p>
            <a:endParaRPr lang="en-GB" sz="1400" dirty="0"/>
          </a:p>
          <a:p>
            <a:pPr>
              <a:lnSpc>
                <a:spcPct val="110000"/>
              </a:lnSpc>
            </a:pPr>
            <a:r>
              <a:rPr lang="en-GB" sz="4000" dirty="0"/>
              <a:t>•  Planning for a purpose-driven curriculum</a:t>
            </a:r>
          </a:p>
          <a:p>
            <a:pPr>
              <a:lnSpc>
                <a:spcPct val="110000"/>
              </a:lnSpc>
            </a:pPr>
            <a:r>
              <a:rPr lang="en-GB" sz="4000" dirty="0"/>
              <a:t>•  Pedagogy and how learning works</a:t>
            </a:r>
          </a:p>
          <a:p>
            <a:pPr>
              <a:lnSpc>
                <a:spcPct val="110000"/>
              </a:lnSpc>
            </a:pPr>
            <a:r>
              <a:rPr lang="en-GB" sz="4000" dirty="0"/>
              <a:t>•  Project-based learning</a:t>
            </a:r>
          </a:p>
          <a:p>
            <a:pPr>
              <a:lnSpc>
                <a:spcPct val="110000"/>
              </a:lnSpc>
            </a:pPr>
            <a:r>
              <a:rPr lang="en-GB" sz="4000" dirty="0"/>
              <a:t>•  Implications for leadership and management</a:t>
            </a:r>
          </a:p>
          <a:p>
            <a:endParaRPr lang="en-GB" sz="1400" dirty="0"/>
          </a:p>
          <a:p>
            <a:r>
              <a:rPr lang="en-GB" sz="4000" dirty="0"/>
              <a:t>Supported by HEIs, Pioneer Schools began to explore the professional learning implications for the new curriculum with Bangor University</a:t>
            </a:r>
          </a:p>
          <a:p>
            <a:r>
              <a:rPr lang="en-GB" sz="4000" dirty="0"/>
              <a:t>specialising in Languages, Literacy and Communication and Science &amp; Technology.</a:t>
            </a:r>
          </a:p>
          <a:p>
            <a:endParaRPr lang="en-GB" sz="1200" dirty="0"/>
          </a:p>
          <a:p>
            <a:endParaRPr lang="en-GB" sz="1200" dirty="0"/>
          </a:p>
        </p:txBody>
      </p:sp>
      <p:sp>
        <p:nvSpPr>
          <p:cNvPr id="18" name="Blwch Testun 17"/>
          <p:cNvSpPr txBox="1"/>
          <p:nvPr/>
        </p:nvSpPr>
        <p:spPr>
          <a:xfrm>
            <a:off x="15973916" y="7249240"/>
            <a:ext cx="13694031" cy="8125200"/>
          </a:xfrm>
          <a:prstGeom prst="rect">
            <a:avLst/>
          </a:prstGeom>
          <a:noFill/>
          <a:ln w="50800">
            <a:solidFill>
              <a:schemeClr val="accent6"/>
            </a:solidFill>
          </a:ln>
        </p:spPr>
        <p:txBody>
          <a:bodyPr wrap="square" rtlCol="0">
            <a:spAutoFit/>
          </a:bodyPr>
          <a:lstStyle/>
          <a:p>
            <a:r>
              <a:rPr lang="en-GB" sz="5400" b="1" u="sng" dirty="0"/>
              <a:t>Focus of enquiry for 2019-2020</a:t>
            </a:r>
          </a:p>
          <a:p>
            <a:r>
              <a:rPr lang="en-GB" sz="4000" b="1" dirty="0">
                <a:solidFill>
                  <a:srgbClr val="C00000"/>
                </a:solidFill>
              </a:rPr>
              <a:t>Cycle 4: </a:t>
            </a:r>
            <a:r>
              <a:rPr lang="en-GB" sz="4000" b="1" dirty="0"/>
              <a:t>Consolidation and enrichment phase</a:t>
            </a:r>
          </a:p>
          <a:p>
            <a:r>
              <a:rPr lang="en-GB" sz="4000" b="1" dirty="0"/>
              <a:t>               School based &amp; cluster school enquiry</a:t>
            </a:r>
          </a:p>
          <a:p>
            <a:endParaRPr lang="en-GB" sz="1400" dirty="0"/>
          </a:p>
          <a:p>
            <a:r>
              <a:rPr lang="en-GB" sz="4000" dirty="0"/>
              <a:t>•  Pedagogy and how learning works</a:t>
            </a:r>
          </a:p>
          <a:p>
            <a:endParaRPr lang="en-GB" sz="1400" dirty="0"/>
          </a:p>
          <a:p>
            <a:r>
              <a:rPr lang="en-GB" sz="4000" dirty="0"/>
              <a:t>HEIs continue to develop enquiry skills of pioneer schools across all </a:t>
            </a:r>
            <a:r>
              <a:rPr lang="en-GB" sz="4000" dirty="0" err="1"/>
              <a:t>AoLEs</a:t>
            </a:r>
            <a:r>
              <a:rPr lang="en-GB" sz="4000" dirty="0"/>
              <a:t> to become national lead enquiry schools working with cluster schools in partnership with Regional Education </a:t>
            </a:r>
            <a:r>
              <a:rPr lang="en-GB" sz="4000" dirty="0" err="1"/>
              <a:t>Consotia</a:t>
            </a:r>
            <a:r>
              <a:rPr lang="en-GB" sz="4000" dirty="0"/>
              <a:t>. </a:t>
            </a:r>
          </a:p>
          <a:p>
            <a:r>
              <a:rPr lang="en-GB" sz="4000" dirty="0"/>
              <a:t> </a:t>
            </a:r>
          </a:p>
          <a:p>
            <a:endParaRPr lang="en-GB" sz="4000" dirty="0"/>
          </a:p>
          <a:p>
            <a:endParaRPr lang="en-GB" sz="4000" dirty="0"/>
          </a:p>
          <a:p>
            <a:endParaRPr lang="en-GB" sz="4000" dirty="0"/>
          </a:p>
          <a:p>
            <a:endParaRPr lang="en-GB" sz="4000" dirty="0"/>
          </a:p>
          <a:p>
            <a:endParaRPr lang="en-GB" sz="2400" dirty="0"/>
          </a:p>
        </p:txBody>
      </p:sp>
      <p:sp>
        <p:nvSpPr>
          <p:cNvPr id="22" name="Blwch Testun 21"/>
          <p:cNvSpPr txBox="1"/>
          <p:nvPr/>
        </p:nvSpPr>
        <p:spPr>
          <a:xfrm>
            <a:off x="653142" y="16092666"/>
            <a:ext cx="29023583" cy="18866703"/>
          </a:xfrm>
          <a:prstGeom prst="rect">
            <a:avLst/>
          </a:prstGeom>
          <a:noFill/>
          <a:ln w="50800">
            <a:solidFill>
              <a:srgbClr val="FF0000"/>
            </a:solidFill>
          </a:ln>
        </p:spPr>
        <p:txBody>
          <a:bodyPr wrap="square" rtlCol="0">
            <a:spAutoFit/>
          </a:bodyPr>
          <a:lstStyle/>
          <a:p>
            <a:pPr algn="just"/>
            <a:r>
              <a:rPr lang="en-GB" sz="5400" b="1" dirty="0"/>
              <a:t>Emerging findings</a:t>
            </a:r>
          </a:p>
          <a:p>
            <a:pPr algn="just"/>
            <a:endParaRPr lang="en-GB" sz="2000" b="1" dirty="0"/>
          </a:p>
          <a:p>
            <a:pPr marL="571500" indent="-571500">
              <a:buFont typeface="Arial" panose="020B0604020202020204" pitchFamily="34" charset="0"/>
              <a:buChar char="•"/>
            </a:pPr>
            <a:r>
              <a:rPr lang="en-GB" sz="4000" dirty="0"/>
              <a:t>Teachers require new research skills for the enablement of facilitating the Curriculum for Wales 2022</a:t>
            </a:r>
          </a:p>
          <a:p>
            <a:pPr marL="571500" indent="-571500">
              <a:buFont typeface="Arial" panose="020B0604020202020204" pitchFamily="34" charset="0"/>
              <a:buChar char="•"/>
            </a:pPr>
            <a:r>
              <a:rPr lang="en-GB" sz="4000" dirty="0"/>
              <a:t>Wide variability within starting points of schools. </a:t>
            </a:r>
          </a:p>
          <a:p>
            <a:pPr marL="571500" indent="-571500">
              <a:buFont typeface="Arial" panose="020B0604020202020204" pitchFamily="34" charset="0"/>
              <a:buChar char="•"/>
            </a:pPr>
            <a:r>
              <a:rPr lang="en-GB" sz="4000" dirty="0"/>
              <a:t>Schools require an extended period of time to adapt their working schedules, access and gain a deeper knowledge and understanding of existing subject specific research literature; specifically how to engage meaningfully with published curriculum documents and materials such as ‘What Matters’ and ‘Progression Steps’. </a:t>
            </a:r>
          </a:p>
          <a:p>
            <a:pPr marL="571500" indent="-571500">
              <a:buFont typeface="Arial" panose="020B0604020202020204" pitchFamily="34" charset="0"/>
              <a:buChar char="•"/>
            </a:pPr>
            <a:r>
              <a:rPr lang="en-GB" sz="4000" dirty="0"/>
              <a:t>On the whole, schools were enthused and engaged with the enquiry process and valued the collaboration with colleagues across Local Authorities, Regional Education consortia, Welsh Government and Higher Education Institutions (HEIs).  </a:t>
            </a:r>
          </a:p>
          <a:p>
            <a:endParaRPr lang="en-GB" sz="2000" dirty="0"/>
          </a:p>
          <a:p>
            <a:pPr marL="571500" indent="-571500">
              <a:buFont typeface="Arial" panose="020B0604020202020204" pitchFamily="34" charset="0"/>
              <a:buChar char="•"/>
            </a:pPr>
            <a:r>
              <a:rPr lang="en-GB" sz="4000" b="1" dirty="0"/>
              <a:t>Successful implementation </a:t>
            </a:r>
            <a:r>
              <a:rPr lang="en-GB" sz="4000" dirty="0"/>
              <a:t>of the Curriculum for Wales 2022 appears to be dependant upon the scale, quality and professional learning support provisions made available for school staff drawing upon unique expert roles from regional education consortia, local authorities and HEIs tailored to their individual organisational context. Transition periods from primary to secondary requires particular attention and clarity in terms of assessments, accountability and qualifications.  </a:t>
            </a:r>
          </a:p>
          <a:p>
            <a:endParaRPr lang="en-GB" sz="2000" dirty="0"/>
          </a:p>
          <a:p>
            <a:pPr marL="571500" indent="-571500">
              <a:buFont typeface="Arial" panose="020B0604020202020204" pitchFamily="34" charset="0"/>
              <a:buChar char="•"/>
            </a:pPr>
            <a:r>
              <a:rPr lang="en-GB" sz="4000" b="1" dirty="0"/>
              <a:t>Signature pedagogies </a:t>
            </a:r>
            <a:r>
              <a:rPr lang="en-GB" sz="4000" dirty="0"/>
              <a:t>are not yet fully developed as documents emanating from curriculum development remain in draft form. </a:t>
            </a:r>
          </a:p>
          <a:p>
            <a:endParaRPr lang="en-GB" sz="2000" dirty="0"/>
          </a:p>
          <a:p>
            <a:pPr marL="571500" indent="-571500">
              <a:buFont typeface="Arial" panose="020B0604020202020204" pitchFamily="34" charset="0"/>
              <a:buChar char="•"/>
            </a:pPr>
            <a:r>
              <a:rPr lang="en-GB" sz="4000" b="1" dirty="0"/>
              <a:t>Pupil voice considered key component </a:t>
            </a:r>
            <a:r>
              <a:rPr lang="en-GB" sz="4000" dirty="0"/>
              <a:t>in further research into effective implementation of a purpose-driven curriculum as are the roles of external agencies to ensure authentic learning and maximised rich experiences of learners.  </a:t>
            </a:r>
          </a:p>
          <a:p>
            <a:endParaRPr lang="en-GB" sz="2000" dirty="0"/>
          </a:p>
          <a:p>
            <a:pPr marL="571500" indent="-571500">
              <a:buFont typeface="Arial" panose="020B0604020202020204" pitchFamily="34" charset="0"/>
              <a:buChar char="•"/>
            </a:pPr>
            <a:r>
              <a:rPr lang="en-GB" sz="4000" b="1" dirty="0"/>
              <a:t>Professional enquiry should be</a:t>
            </a:r>
            <a:r>
              <a:rPr lang="en-GB" sz="4000" dirty="0"/>
              <a:t>:</a:t>
            </a:r>
          </a:p>
          <a:p>
            <a:pPr marL="2325365" lvl="1" indent="-571500">
              <a:buClr>
                <a:srgbClr val="758353"/>
              </a:buClr>
              <a:buFont typeface="Wingdings" panose="05000000000000000000" pitchFamily="2" charset="2"/>
              <a:buChar char="Ø"/>
            </a:pPr>
            <a:r>
              <a:rPr lang="en-GB" sz="4000" dirty="0"/>
              <a:t>a core part of Initial Teacher Education (ITE) programmes in Wales </a:t>
            </a:r>
            <a:endParaRPr lang="en-GB" sz="4000" dirty="0">
              <a:solidFill>
                <a:srgbClr val="FF0000"/>
              </a:solidFill>
            </a:endParaRPr>
          </a:p>
          <a:p>
            <a:pPr marL="2325365" lvl="1" indent="-571500">
              <a:buClr>
                <a:srgbClr val="758353"/>
              </a:buClr>
              <a:buFont typeface="Wingdings" panose="05000000000000000000" pitchFamily="2" charset="2"/>
              <a:buChar char="Ø"/>
            </a:pPr>
            <a:r>
              <a:rPr lang="en-GB" sz="4000" dirty="0"/>
              <a:t>integral to the National Approach to Professional Learning (NAPL) and the Schools as Learning Organisations element</a:t>
            </a:r>
          </a:p>
          <a:p>
            <a:pPr marL="2325365" lvl="1" indent="-571500">
              <a:buClr>
                <a:srgbClr val="758353"/>
              </a:buClr>
              <a:buFont typeface="Wingdings" panose="05000000000000000000" pitchFamily="2" charset="2"/>
              <a:buChar char="Ø"/>
            </a:pPr>
            <a:r>
              <a:rPr lang="en-GB" sz="4000" dirty="0"/>
              <a:t>central part of leadership development across the education system i.e. National Academy for Educational Leadership (NAEL)</a:t>
            </a:r>
          </a:p>
          <a:p>
            <a:pPr marL="2325365" lvl="1" indent="-571500">
              <a:buClr>
                <a:srgbClr val="758353"/>
              </a:buClr>
              <a:buFont typeface="Wingdings" panose="05000000000000000000" pitchFamily="2" charset="2"/>
              <a:buChar char="Ø"/>
            </a:pPr>
            <a:r>
              <a:rPr lang="en-GB" sz="4000" dirty="0"/>
              <a:t>central feature of the National Strategy for Educational Research and Enquiry (NSERE)</a:t>
            </a:r>
          </a:p>
          <a:p>
            <a:pPr marL="2325365" lvl="1" indent="-571500">
              <a:buClr>
                <a:srgbClr val="758353"/>
              </a:buClr>
              <a:buFont typeface="Wingdings" panose="05000000000000000000" pitchFamily="2" charset="2"/>
              <a:buChar char="Ø"/>
            </a:pPr>
            <a:r>
              <a:rPr lang="en-GB" sz="4000" dirty="0"/>
              <a:t>an important element of the </a:t>
            </a:r>
            <a:r>
              <a:rPr lang="en-GB" sz="4000" dirty="0" err="1"/>
              <a:t>Estyn</a:t>
            </a:r>
            <a:r>
              <a:rPr lang="en-GB" sz="4000" dirty="0"/>
              <a:t> Self-Evaluation for Improvement Framework</a:t>
            </a:r>
          </a:p>
          <a:p>
            <a:pPr marL="2325365" lvl="1" indent="-571500">
              <a:buClr>
                <a:srgbClr val="758353"/>
              </a:buClr>
              <a:buFont typeface="Wingdings" panose="05000000000000000000" pitchFamily="2" charset="2"/>
              <a:buChar char="Ø"/>
            </a:pPr>
            <a:r>
              <a:rPr lang="en-GB" sz="4000" dirty="0"/>
              <a:t>based on strong collaboration between schools and other parts of the education system, especially Universities in alignment with The Welsh Government’s National Strategy for Educational Research and Enquiry to enable learners to engage with the curriculum and practitioners to operate as critical and informed professionals and ‘makers’ of research – close-to-practice researchers</a:t>
            </a:r>
          </a:p>
          <a:p>
            <a:pPr marL="2325365" lvl="1" indent="-571500">
              <a:buClr>
                <a:srgbClr val="758353"/>
              </a:buClr>
              <a:buFont typeface="Wingdings" panose="05000000000000000000" pitchFamily="2" charset="2"/>
              <a:buChar char="Ø"/>
            </a:pPr>
            <a:endParaRPr lang="en-GB" sz="2000" dirty="0"/>
          </a:p>
          <a:p>
            <a:pPr marL="571500" indent="-571500">
              <a:buFont typeface="Arial" panose="020B0604020202020204" pitchFamily="34" charset="0"/>
              <a:buChar char="•"/>
            </a:pPr>
            <a:r>
              <a:rPr lang="en-GB" sz="4000" b="1" dirty="0"/>
              <a:t>Professional learning </a:t>
            </a:r>
            <a:r>
              <a:rPr lang="en-GB" sz="4000" dirty="0"/>
              <a:t>should be integrated into the school day (not a ‘bolt-on’) and part of performance management with stronger</a:t>
            </a:r>
          </a:p>
          <a:p>
            <a:pPr marL="571500"/>
            <a:r>
              <a:rPr lang="en-GB" sz="4000" dirty="0"/>
              <a:t> links to Professional Learning Passport</a:t>
            </a:r>
          </a:p>
        </p:txBody>
      </p:sp>
      <p:sp>
        <p:nvSpPr>
          <p:cNvPr id="23" name="Blwch Testun 22"/>
          <p:cNvSpPr txBox="1"/>
          <p:nvPr/>
        </p:nvSpPr>
        <p:spPr>
          <a:xfrm>
            <a:off x="63434" y="41835693"/>
            <a:ext cx="30211779" cy="830997"/>
          </a:xfrm>
          <a:prstGeom prst="rect">
            <a:avLst/>
          </a:prstGeom>
          <a:noFill/>
        </p:spPr>
        <p:txBody>
          <a:bodyPr wrap="square" rtlCol="0">
            <a:spAutoFit/>
          </a:bodyPr>
          <a:lstStyle/>
          <a:p>
            <a:pPr algn="ctr"/>
            <a:r>
              <a:rPr lang="en-GB" sz="2400" dirty="0"/>
              <a:t>Gwilym Siôn ap Gruffudd, Bangor University </a:t>
            </a:r>
            <a:r>
              <a:rPr lang="en-GB" sz="2400" u="sng" dirty="0">
                <a:hlinkClick r:id="rId8"/>
              </a:rPr>
              <a:t>g.s.apgruffudd@bangor.ac.uk</a:t>
            </a:r>
            <a:r>
              <a:rPr lang="en-GB" sz="2400" dirty="0"/>
              <a:t>, Dr Bryn Jones, Bangor University </a:t>
            </a:r>
            <a:r>
              <a:rPr lang="en-GB" sz="2400" u="sng" dirty="0">
                <a:hlinkClick r:id="rId9"/>
              </a:rPr>
              <a:t>b.jones@bangor.ac.uk</a:t>
            </a:r>
            <a:r>
              <a:rPr lang="en-GB" sz="2400" u="sng" dirty="0"/>
              <a:t>,</a:t>
            </a:r>
            <a:r>
              <a:rPr lang="en-GB" sz="2400" dirty="0"/>
              <a:t> Professor Carl Hughes, Bangor University: </a:t>
            </a:r>
            <a:r>
              <a:rPr lang="en-GB" sz="2400" u="sng" dirty="0">
                <a:hlinkClick r:id="rId10"/>
              </a:rPr>
              <a:t>c.hughes@bangor.ac.uk</a:t>
            </a:r>
            <a:r>
              <a:rPr lang="cy-GB" sz="2400"/>
              <a:t>, </a:t>
            </a:r>
          </a:p>
          <a:p>
            <a:pPr algn="ctr"/>
            <a:r>
              <a:rPr lang="en-GB" sz="2400"/>
              <a:t>Professor </a:t>
            </a:r>
            <a:r>
              <a:rPr lang="en-GB" sz="2400" dirty="0"/>
              <a:t>Enlli Môn Thomas, Bangor University: </a:t>
            </a:r>
            <a:r>
              <a:rPr lang="en-GB" sz="2400" u="sng" dirty="0">
                <a:hlinkClick r:id="rId11"/>
              </a:rPr>
              <a:t>enlli.thomas@bangor.ac.uk</a:t>
            </a:r>
            <a:r>
              <a:rPr lang="en-GB" sz="2400"/>
              <a:t>, Ruth </a:t>
            </a:r>
            <a:r>
              <a:rPr lang="en-GB" sz="2400" dirty="0" err="1"/>
              <a:t>Thackery</a:t>
            </a:r>
            <a:r>
              <a:rPr lang="en-GB" sz="2400" dirty="0"/>
              <a:t>, </a:t>
            </a:r>
            <a:r>
              <a:rPr lang="en-GB" sz="2400" dirty="0" err="1"/>
              <a:t>GwE</a:t>
            </a:r>
            <a:r>
              <a:rPr lang="en-GB" sz="2400" dirty="0"/>
              <a:t>: </a:t>
            </a:r>
            <a:r>
              <a:rPr lang="en-GB" sz="2400" u="sng" dirty="0" err="1">
                <a:hlinkClick r:id="rId12"/>
              </a:rPr>
              <a:t>RuthThackray@gwegogledd.cymru</a:t>
            </a:r>
            <a:r>
              <a:rPr lang="en-GB" sz="2400" u="sng" dirty="0"/>
              <a:t>,</a:t>
            </a:r>
            <a:r>
              <a:rPr lang="en-GB" sz="2400" dirty="0"/>
              <a:t> Euros Davies, </a:t>
            </a:r>
            <a:r>
              <a:rPr lang="en-GB" sz="2400" dirty="0" err="1"/>
              <a:t>GwE</a:t>
            </a:r>
            <a:r>
              <a:rPr lang="en-GB" sz="2400" dirty="0"/>
              <a:t>: </a:t>
            </a:r>
            <a:r>
              <a:rPr lang="en-GB" sz="2400" u="sng" dirty="0" err="1">
                <a:hlinkClick r:id="rId13"/>
              </a:rPr>
              <a:t>EurosDavies@gwegogledd.cymru</a:t>
            </a:r>
            <a:r>
              <a:rPr lang="en-GB" sz="2400" dirty="0"/>
              <a:t> </a:t>
            </a:r>
            <a:endParaRPr lang="cy-GB" sz="2400" dirty="0"/>
          </a:p>
        </p:txBody>
      </p:sp>
      <p:pic>
        <p:nvPicPr>
          <p:cNvPr id="24" name="Picture 12"/>
          <p:cNvPicPr/>
          <p:nvPr/>
        </p:nvPicPr>
        <p:blipFill>
          <a:blip r:embed="rId14">
            <a:extLst>
              <a:ext uri="{28A0092B-C50C-407E-A947-70E740481C1C}">
                <a14:useLocalDpi xmlns:a14="http://schemas.microsoft.com/office/drawing/2010/main" val="0"/>
              </a:ext>
            </a:extLst>
          </a:blip>
          <a:srcRect/>
          <a:stretch>
            <a:fillRect/>
          </a:stretch>
        </p:blipFill>
        <p:spPr bwMode="auto">
          <a:xfrm>
            <a:off x="3008673" y="36064113"/>
            <a:ext cx="7646076" cy="5692166"/>
          </a:xfrm>
          <a:prstGeom prst="rect">
            <a:avLst/>
          </a:prstGeom>
          <a:noFill/>
        </p:spPr>
      </p:pic>
      <p:pic>
        <p:nvPicPr>
          <p:cNvPr id="25" name="Picture 13"/>
          <p:cNvPicPr/>
          <p:nvPr/>
        </p:nvPicPr>
        <p:blipFill rotWithShape="1">
          <a:blip r:embed="rId15"/>
          <a:srcRect l="23100" t="10636" r="32196" b="26728"/>
          <a:stretch/>
        </p:blipFill>
        <p:spPr bwMode="auto">
          <a:xfrm>
            <a:off x="12020653" y="36064113"/>
            <a:ext cx="7937122" cy="5376806"/>
          </a:xfrm>
          <a:prstGeom prst="rect">
            <a:avLst/>
          </a:prstGeom>
          <a:ln>
            <a:noFill/>
          </a:ln>
          <a:extLst>
            <a:ext uri="{53640926-AAD7-44D8-BBD7-CCE9431645EC}">
              <a14:shadowObscured xmlns:a14="http://schemas.microsoft.com/office/drawing/2010/main"/>
            </a:ext>
          </a:extLst>
        </p:spPr>
      </p:pic>
      <p:pic>
        <p:nvPicPr>
          <p:cNvPr id="26" name="Picture 14"/>
          <p:cNvPicPr/>
          <p:nvPr/>
        </p:nvPicPr>
        <p:blipFill rotWithShape="1">
          <a:blip r:embed="rId16"/>
          <a:srcRect l="36063" t="25113" r="37680" b="17865"/>
          <a:stretch/>
        </p:blipFill>
        <p:spPr bwMode="auto">
          <a:xfrm>
            <a:off x="22207752" y="36064113"/>
            <a:ext cx="5502544" cy="5692166"/>
          </a:xfrm>
          <a:prstGeom prst="rect">
            <a:avLst/>
          </a:prstGeom>
          <a:ln>
            <a:noFill/>
          </a:ln>
          <a:extLst>
            <a:ext uri="{53640926-AAD7-44D8-BBD7-CCE9431645EC}">
              <a14:shadowObscured xmlns:a14="http://schemas.microsoft.com/office/drawing/2010/main"/>
            </a:ext>
          </a:extLst>
        </p:spPr>
      </p:pic>
      <p:pic>
        <p:nvPicPr>
          <p:cNvPr id="3" name="Llun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459199" y="12208207"/>
            <a:ext cx="2019300" cy="2857500"/>
          </a:xfrm>
          <a:prstGeom prst="rect">
            <a:avLst/>
          </a:prstGeom>
        </p:spPr>
      </p:pic>
      <p:sp>
        <p:nvSpPr>
          <p:cNvPr id="27" name="Blwch Testun 26"/>
          <p:cNvSpPr txBox="1"/>
          <p:nvPr/>
        </p:nvSpPr>
        <p:spPr>
          <a:xfrm>
            <a:off x="4363338" y="5803840"/>
            <a:ext cx="20724493" cy="1107996"/>
          </a:xfrm>
          <a:prstGeom prst="rect">
            <a:avLst/>
          </a:prstGeom>
          <a:noFill/>
          <a:ln w="50800">
            <a:solidFill>
              <a:srgbClr val="7030A0"/>
            </a:solidFill>
          </a:ln>
        </p:spPr>
        <p:txBody>
          <a:bodyPr wrap="square" rtlCol="0">
            <a:spAutoFit/>
          </a:bodyPr>
          <a:lstStyle/>
          <a:p>
            <a:pPr algn="ctr"/>
            <a:r>
              <a:rPr lang="en-GB" sz="6600" b="1" dirty="0"/>
              <a:t>Schools, n = 30</a:t>
            </a:r>
            <a:r>
              <a:rPr lang="en-GB" sz="6600" dirty="0"/>
              <a:t>, Primary, Secondary and Special  </a:t>
            </a:r>
            <a:endParaRPr lang="cy-GB" sz="6600" dirty="0"/>
          </a:p>
        </p:txBody>
      </p:sp>
    </p:spTree>
    <p:extLst>
      <p:ext uri="{BB962C8B-B14F-4D97-AF65-F5344CB8AC3E}">
        <p14:creationId xmlns:p14="http://schemas.microsoft.com/office/powerpoint/2010/main" val="1205769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FF3C5B18883D4E21973B57C2EEED7FD1" version="1.0.0">
  <systemFields>
    <field name="Objective-Id">
      <value order="0">A28315615</value>
    </field>
    <field name="Objective-Title">
      <value order="0">Hwb - NPEP Web Page - Poster - Bangor University (English)</value>
    </field>
    <field name="Objective-Description">
      <value order="0"/>
    </field>
    <field name="Objective-CreationStamp">
      <value order="0">2019-12-03T09:55:08Z</value>
    </field>
    <field name="Objective-IsApproved">
      <value order="0">false</value>
    </field>
    <field name="Objective-IsPublished">
      <value order="0">false</value>
    </field>
    <field name="Objective-DatePublished">
      <value order="0"/>
    </field>
    <field name="Objective-ModificationStamp">
      <value order="0">2019-12-03T09:55:33Z</value>
    </field>
    <field name="Objective-Owner">
      <value order="0">Clarke, Lisa (EPS - PLPL)</value>
    </field>
    <field name="Objective-Path">
      <value order="0">Objective Global Folder:Business File Plan:Economy, Skills &amp; Natural Resources (ESNR):Economy, Skills &amp; Natural Resources (ESNR) - Corporate Procurement Services:1 - Save:Corporate Procurement Services - Contracts - Over Official Journal of the EU (OJEU):Procurement over Official Journal of the EU (OJEU):EPS - SED - C391/2017/2018 - Discrete Professional Learning Research:EPS - SED - C391/2017/2018 - Discrete Professional Learning Research:10 - Hwb</value>
    </field>
    <field name="Objective-Parent">
      <value order="0">10 - Hwb</value>
    </field>
    <field name="Objective-State">
      <value order="0">Being Drafted</value>
    </field>
    <field name="Objective-VersionId">
      <value order="0">vA56414255</value>
    </field>
    <field name="Objective-Version">
      <value order="0">0.1</value>
    </field>
    <field name="Objective-VersionNumber">
      <value order="0">1</value>
    </field>
    <field name="Objective-VersionComment">
      <value order="0">First version</value>
    </field>
    <field name="Objective-FileNumber">
      <value order="0">qA1343016</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2019-12-03T00:00:00Z</value>
      </field>
      <field name="Objective-What to Keep">
        <value order="0">No</value>
      </field>
      <field name="Objective-Official Translation">
        <value order="0"/>
      </field>
      <field name="Objective-Connect Creator">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emplate>Office Theme</Template>
  <TotalTime>547</TotalTime>
  <Words>648</Words>
  <Application>Microsoft Office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Pryfysgol Bangor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Argraffu Printing</dc:creator>
  <cp:lastModifiedBy>Gwilym Sion ap Gruffudd</cp:lastModifiedBy>
  <cp:revision>102</cp:revision>
  <cp:lastPrinted>2019-11-07T14:29:01Z</cp:lastPrinted>
  <dcterms:created xsi:type="dcterms:W3CDTF">2015-01-15T09:30:10Z</dcterms:created>
  <dcterms:modified xsi:type="dcterms:W3CDTF">2019-11-27T12:03:53Z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A28315615</vt:lpwstr>
  </property>
  <property fmtid="{D5CDD505-2E9C-101B-9397-08002B2CF9AE}" pid="4" name="Objective-Title">
    <vt:lpwstr>Hwb - NPEP Web Page - Poster - Bangor University (English)</vt:lpwstr>
  </property>
  <property fmtid="{D5CDD505-2E9C-101B-9397-08002B2CF9AE}" pid="5" name="Objective-Description">
    <vt:lpwstr/>
  </property>
  <property fmtid="{D5CDD505-2E9C-101B-9397-08002B2CF9AE}" pid="6" name="Objective-CreationStamp">
    <vt:filetime>2019-12-03T09:55:29Z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2019-12-03T09:55:33Z</vt:filetime>
  </property>
  <property fmtid="{D5CDD505-2E9C-101B-9397-08002B2CF9AE}" pid="11" name="Objective-Owner">
    <vt:lpwstr>Clarke, Lisa (EPS - PLPL)</vt:lpwstr>
  </property>
  <property fmtid="{D5CDD505-2E9C-101B-9397-08002B2CF9AE}" pid="12" name="Objective-Path">
    <vt:lpwstr>Objective Global Folder:Business File Plan:Economy, Skills &amp; Natural Resources (ESNR):Economy, Skills &amp; Natural Resources (ESNR) - Corporate Procurement Services:1 - Save:Corporate Procurement Services - Contracts - Over Official Journal of the EU (OJEU):Procurement over Official Journal of the EU (OJEU):EPS - SED - C391/2017/2018 - Discrete Professional Learning Research:EPS - SED - C391/2017/2018 - Discrete Professional Learning Research:10 - Hwb:</vt:lpwstr>
  </property>
  <property fmtid="{D5CDD505-2E9C-101B-9397-08002B2CF9AE}" pid="13" name="Objective-Parent">
    <vt:lpwstr>10 - Hwb</vt:lpwstr>
  </property>
  <property fmtid="{D5CDD505-2E9C-101B-9397-08002B2CF9AE}" pid="14" name="Objective-State">
    <vt:lpwstr>Being Drafted</vt:lpwstr>
  </property>
  <property fmtid="{D5CDD505-2E9C-101B-9397-08002B2CF9AE}" pid="15" name="Objective-VersionId">
    <vt:lpwstr>vA56414255</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filetime>2019-12-03T00:00:00Z</vt:filetime>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