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2"/>
  </p:sldMasterIdLst>
  <p:sldIdLst>
    <p:sldId id="256" r:id="rId3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5D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54"/>
    <p:restoredTop sz="94681"/>
  </p:normalViewPr>
  <p:slideViewPr>
    <p:cSldViewPr snapToGrid="0">
      <p:cViewPr varScale="1">
        <p:scale>
          <a:sx n="67" d="100"/>
          <a:sy n="67" d="100"/>
        </p:scale>
        <p:origin x="178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1.xml" Id="rId3" /><Relationship Type="http://schemas.openxmlformats.org/officeDocument/2006/relationships/tableStyles" Target="tableStyles.xml" Id="rId7" /><Relationship Type="http://schemas.openxmlformats.org/officeDocument/2006/relationships/slideMaster" Target="slideMasters/slideMaster1.xml" Id="rId2" /><Relationship Type="http://schemas.openxmlformats.org/officeDocument/2006/relationships/theme" Target="theme/theme1.xml" Id="rId6" /><Relationship Type="http://schemas.openxmlformats.org/officeDocument/2006/relationships/viewProps" Target="viewProps.xml" Id="rId5" /><Relationship Type="http://schemas.openxmlformats.org/officeDocument/2006/relationships/presProps" Target="presProps.xml" Id="rId4" /><Relationship Type="http://schemas.openxmlformats.org/officeDocument/2006/relationships/customXml" Target="/customXml/item2.xml" Id="R2deba2b4b22149e5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6CD20-1CBB-3D4E-937C-32E10567B89C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918FC-47C9-CC4E-85D8-61A47DF22AB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F7B82A2D-D0A1-E355-06AB-1032AF6D5E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61438" y="0"/>
            <a:ext cx="9962668" cy="7048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919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6CD20-1CBB-3D4E-937C-32E10567B89C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918FC-47C9-CC4E-85D8-61A47DF22AB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2BFB4A7E-903E-9CF6-740D-43B64DB0112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8588" y="0"/>
            <a:ext cx="10044113" cy="7097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354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6CD20-1CBB-3D4E-937C-32E10567B89C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918FC-47C9-CC4E-85D8-61A47DF22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804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6CD20-1CBB-3D4E-937C-32E10567B89C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918FC-47C9-CC4E-85D8-61A47DF22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319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6CD20-1CBB-3D4E-937C-32E10567B89C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918FC-47C9-CC4E-85D8-61A47DF22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252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6CD20-1CBB-3D4E-937C-32E10567B89C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918FC-47C9-CC4E-85D8-61A47DF22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304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6CD20-1CBB-3D4E-937C-32E10567B89C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918FC-47C9-CC4E-85D8-61A47DF22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352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6CD20-1CBB-3D4E-937C-32E10567B89C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918FC-47C9-CC4E-85D8-61A47DF22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442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6CD20-1CBB-3D4E-937C-32E10567B89C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918FC-47C9-CC4E-85D8-61A47DF22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930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6CD20-1CBB-3D4E-937C-32E10567B89C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918FC-47C9-CC4E-85D8-61A47DF22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694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6CD20-1CBB-3D4E-937C-32E10567B89C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918FC-47C9-CC4E-85D8-61A47DF22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99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16CD20-1CBB-3D4E-937C-32E10567B89C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E918FC-47C9-CC4E-85D8-61A47DF22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826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B8BB2A99-0B21-EC4C-7358-B56E69E5EAF7}"/>
              </a:ext>
            </a:extLst>
          </p:cNvPr>
          <p:cNvSpPr txBox="1"/>
          <p:nvPr/>
        </p:nvSpPr>
        <p:spPr>
          <a:xfrm>
            <a:off x="109649" y="746757"/>
            <a:ext cx="4096589" cy="33528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r>
              <a:rPr lang="en-GB" sz="1200" b="1" dirty="0">
                <a:solidFill>
                  <a:srgbClr val="EB5D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Year/Term/Area - Theme title and 'a study in' subtitle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3D467D8-8687-7573-F479-201A5BC34830}"/>
              </a:ext>
            </a:extLst>
          </p:cNvPr>
          <p:cNvSpPr txBox="1"/>
          <p:nvPr/>
        </p:nvSpPr>
        <p:spPr>
          <a:xfrm>
            <a:off x="6225617" y="770427"/>
            <a:ext cx="3310345" cy="335280"/>
          </a:xfrm>
          <a:prstGeom prst="rect">
            <a:avLst/>
          </a:prstGeom>
          <a:noFill/>
        </p:spPr>
        <p:txBody>
          <a:bodyPr wrap="square" lIns="0" tIns="0" rIns="0" bIns="0" rtlCol="0">
            <a:normAutofit fontScale="32500" lnSpcReduction="20000"/>
          </a:bodyPr>
          <a:lstStyle/>
          <a:p>
            <a:pPr marL="0" algn="l" rtl="0" eaLnBrk="1" fontAlgn="t" latinLnBrk="0" hangingPunct="1">
              <a:buNone/>
            </a:pPr>
            <a:r>
              <a:rPr lang="en-GB" sz="1800" u="none" strike="noStrike" kern="1200" dirty="0">
                <a:solidFill>
                  <a:srgbClr val="000000"/>
                </a:solidFill>
                <a:effectLst/>
                <a:latin typeface="Proxima Nova" panose="02000506030000020004" pitchFamily="2" charset="0"/>
              </a:rPr>
              <a:t>Text here</a:t>
            </a:r>
          </a:p>
          <a:p>
            <a:pPr marL="0" algn="l" rtl="0" eaLnBrk="1" fontAlgn="t" latinLnBrk="0" hangingPunct="1">
              <a:buNone/>
            </a:pPr>
            <a:r>
              <a:rPr lang="en-GB" dirty="0">
                <a:solidFill>
                  <a:srgbClr val="000000"/>
                </a:solidFill>
                <a:latin typeface="Proxima Nova" panose="02000506030000020004" pitchFamily="2" charset="0"/>
              </a:rPr>
              <a:t>Text here</a:t>
            </a:r>
          </a:p>
          <a:p>
            <a:pPr marL="0" algn="l" rtl="0" eaLnBrk="1" fontAlgn="t" latinLnBrk="0" hangingPunct="1">
              <a:buNone/>
            </a:pPr>
            <a:r>
              <a:rPr lang="en-GB" sz="1800" u="none" strike="noStrike" dirty="0">
                <a:solidFill>
                  <a:srgbClr val="000000"/>
                </a:solidFill>
                <a:effectLst/>
                <a:latin typeface="Proxima Nova" panose="02000506030000020004" pitchFamily="2" charset="0"/>
              </a:rPr>
              <a:t>Text here</a:t>
            </a:r>
          </a:p>
          <a:p>
            <a:pPr marL="0" algn="l" rtl="0" eaLnBrk="1" fontAlgn="t" latinLnBrk="0" hangingPunct="1">
              <a:buNone/>
            </a:pPr>
            <a:r>
              <a:rPr lang="en-GB" dirty="0">
                <a:solidFill>
                  <a:srgbClr val="000000"/>
                </a:solidFill>
                <a:latin typeface="Proxima Nova" panose="02000506030000020004" pitchFamily="2" charset="0"/>
              </a:rPr>
              <a:t>Text here</a:t>
            </a:r>
            <a:endParaRPr lang="en-GB" sz="1800" u="none" strike="noStrike" dirty="0">
              <a:effectLst/>
              <a:latin typeface="Proxima Nova" panose="02000506030000020004" pitchFamily="2" charset="0"/>
            </a:endParaRPr>
          </a:p>
          <a:p>
            <a:pPr algn="ctr">
              <a:spcAft>
                <a:spcPts val="400"/>
              </a:spcAft>
              <a:buNone/>
            </a:pPr>
            <a:endParaRPr lang="en-GB" sz="1000" dirty="0">
              <a:effectLst/>
              <a:latin typeface="Proxima Nova" panose="02000506030000020004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19A9D13-4225-8FEF-59F3-FACE6E30787E}"/>
              </a:ext>
            </a:extLst>
          </p:cNvPr>
          <p:cNvSpPr txBox="1"/>
          <p:nvPr/>
        </p:nvSpPr>
        <p:spPr>
          <a:xfrm>
            <a:off x="130233" y="1295745"/>
            <a:ext cx="1759527" cy="1148195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GB" sz="1000" dirty="0">
                <a:latin typeface="Proxima Nova" panose="02000506030000020004" pitchFamily="2" charset="0"/>
              </a:rPr>
              <a:t>Image here</a:t>
            </a:r>
            <a:endParaRPr lang="en-GB" sz="1600" dirty="0">
              <a:effectLst/>
              <a:latin typeface="Proxima Nova" panose="02000506030000020004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8570FC2-D081-012E-4C52-B8B6452087B1}"/>
              </a:ext>
            </a:extLst>
          </p:cNvPr>
          <p:cNvSpPr txBox="1"/>
          <p:nvPr/>
        </p:nvSpPr>
        <p:spPr>
          <a:xfrm>
            <a:off x="2083724" y="1295745"/>
            <a:ext cx="1759527" cy="1148195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GB" sz="1000" dirty="0">
                <a:latin typeface="Proxima Nova" panose="02000506030000020004" pitchFamily="2" charset="0"/>
              </a:rPr>
              <a:t>Image here</a:t>
            </a:r>
            <a:endParaRPr lang="en-GB" sz="1600" dirty="0">
              <a:effectLst/>
              <a:latin typeface="Proxima Nova" panose="02000506030000020004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E268C2C-D2D0-E2E0-461B-B7FAFB4A1CBC}"/>
              </a:ext>
            </a:extLst>
          </p:cNvPr>
          <p:cNvSpPr txBox="1"/>
          <p:nvPr/>
        </p:nvSpPr>
        <p:spPr>
          <a:xfrm>
            <a:off x="4037215" y="1295745"/>
            <a:ext cx="1759527" cy="1148195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GB" sz="1000" dirty="0">
                <a:latin typeface="Proxima Nova" panose="02000506030000020004" pitchFamily="2" charset="0"/>
              </a:rPr>
              <a:t>Image here</a:t>
            </a:r>
            <a:endParaRPr lang="en-GB" sz="1600" dirty="0">
              <a:effectLst/>
              <a:latin typeface="Proxima Nova" panose="02000506030000020004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EEB3FAE-CF0D-0154-DF26-F4C47DC0B66B}"/>
              </a:ext>
            </a:extLst>
          </p:cNvPr>
          <p:cNvSpPr txBox="1"/>
          <p:nvPr/>
        </p:nvSpPr>
        <p:spPr>
          <a:xfrm>
            <a:off x="5982393" y="1295745"/>
            <a:ext cx="1759527" cy="1148195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GB" sz="1000" dirty="0">
                <a:latin typeface="Proxima Nova" panose="02000506030000020004" pitchFamily="2" charset="0"/>
              </a:rPr>
              <a:t>Image here</a:t>
            </a:r>
            <a:endParaRPr lang="en-GB" sz="1600" dirty="0">
              <a:effectLst/>
              <a:latin typeface="Proxima Nova" panose="02000506030000020004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44604E5-9DE7-68A8-2169-011BB33587D2}"/>
              </a:ext>
            </a:extLst>
          </p:cNvPr>
          <p:cNvSpPr txBox="1"/>
          <p:nvPr/>
        </p:nvSpPr>
        <p:spPr>
          <a:xfrm>
            <a:off x="7944196" y="1295745"/>
            <a:ext cx="1759527" cy="1148195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GB" sz="1000" dirty="0">
                <a:latin typeface="Proxima Nova" panose="02000506030000020004" pitchFamily="2" charset="0"/>
              </a:rPr>
              <a:t>Image here</a:t>
            </a:r>
            <a:endParaRPr lang="en-GB" sz="1600" dirty="0">
              <a:effectLst/>
              <a:latin typeface="Proxima Nova" panose="02000506030000020004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D6AC33-E712-D6ED-6994-E6F7D964E7D1}"/>
              </a:ext>
            </a:extLst>
          </p:cNvPr>
          <p:cNvSpPr txBox="1"/>
          <p:nvPr/>
        </p:nvSpPr>
        <p:spPr>
          <a:xfrm>
            <a:off x="88670" y="2916382"/>
            <a:ext cx="1860370" cy="176368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GB" sz="1000" kern="0" dirty="0">
                <a:solidFill>
                  <a:srgbClr val="646B6B"/>
                </a:solidFill>
                <a:effectLst/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Text here</a:t>
            </a:r>
            <a:endParaRPr lang="en-GB" sz="1000" kern="100" dirty="0">
              <a:effectLst/>
              <a:latin typeface="Proxima Nova" panose="02000506030000020004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33DFCBF-D248-5542-AF6F-317E9CFD4EFD}"/>
              </a:ext>
            </a:extLst>
          </p:cNvPr>
          <p:cNvSpPr txBox="1"/>
          <p:nvPr/>
        </p:nvSpPr>
        <p:spPr>
          <a:xfrm>
            <a:off x="2048163" y="2916382"/>
            <a:ext cx="1860370" cy="176368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GB" sz="1000" kern="0" dirty="0">
                <a:solidFill>
                  <a:srgbClr val="646B6B"/>
                </a:solidFill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Text here</a:t>
            </a:r>
            <a:endParaRPr lang="en-GB" sz="1000" kern="100" dirty="0">
              <a:latin typeface="Proxima Nova" panose="02000506030000020004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A96C4B4-72C6-F9EC-4CA1-5DE4A53DB220}"/>
              </a:ext>
            </a:extLst>
          </p:cNvPr>
          <p:cNvSpPr txBox="1"/>
          <p:nvPr/>
        </p:nvSpPr>
        <p:spPr>
          <a:xfrm>
            <a:off x="3992372" y="2916382"/>
            <a:ext cx="1860370" cy="176368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GB" sz="1000" kern="0" dirty="0">
                <a:solidFill>
                  <a:srgbClr val="646B6B"/>
                </a:solidFill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Text here</a:t>
            </a:r>
            <a:endParaRPr lang="en-GB" sz="1000" kern="100" dirty="0">
              <a:latin typeface="Proxima Nova" panose="02000506030000020004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51C919F-2AE4-46E1-CBDB-A0DBB320DB81}"/>
              </a:ext>
            </a:extLst>
          </p:cNvPr>
          <p:cNvSpPr txBox="1"/>
          <p:nvPr/>
        </p:nvSpPr>
        <p:spPr>
          <a:xfrm>
            <a:off x="5936581" y="2916382"/>
            <a:ext cx="1860370" cy="176368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GB" sz="1000" kern="0" dirty="0">
                <a:solidFill>
                  <a:srgbClr val="646B6B"/>
                </a:solidFill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Text here</a:t>
            </a:r>
            <a:endParaRPr lang="en-GB" sz="1000" kern="100" dirty="0">
              <a:latin typeface="Proxima Nova" panose="02000506030000020004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0D20AC0-93D9-34D5-C9AA-F45A5A123CDF}"/>
              </a:ext>
            </a:extLst>
          </p:cNvPr>
          <p:cNvSpPr txBox="1"/>
          <p:nvPr/>
        </p:nvSpPr>
        <p:spPr>
          <a:xfrm>
            <a:off x="7880790" y="2916382"/>
            <a:ext cx="1860371" cy="176368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GB" sz="1000" kern="0" dirty="0">
                <a:solidFill>
                  <a:srgbClr val="646B6B"/>
                </a:solidFill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Text here</a:t>
            </a:r>
            <a:endParaRPr lang="en-GB" sz="1000" kern="100" dirty="0">
              <a:latin typeface="Proxima Nova" panose="02000506030000020004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185B324-0FB5-2636-58D9-F048449EE07C}"/>
              </a:ext>
            </a:extLst>
          </p:cNvPr>
          <p:cNvSpPr txBox="1"/>
          <p:nvPr/>
        </p:nvSpPr>
        <p:spPr>
          <a:xfrm>
            <a:off x="88670" y="5060142"/>
            <a:ext cx="1860370" cy="176368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GB" sz="1000" kern="0" dirty="0">
                <a:solidFill>
                  <a:srgbClr val="646B6B"/>
                </a:solidFill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Text here</a:t>
            </a:r>
            <a:endParaRPr lang="en-GB" sz="1000" kern="100" dirty="0">
              <a:latin typeface="Proxima Nova" panose="02000506030000020004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5C92BAD-FB82-B5CB-8911-CF390208196B}"/>
              </a:ext>
            </a:extLst>
          </p:cNvPr>
          <p:cNvSpPr txBox="1"/>
          <p:nvPr/>
        </p:nvSpPr>
        <p:spPr>
          <a:xfrm>
            <a:off x="2048163" y="5060142"/>
            <a:ext cx="1860370" cy="176368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GB" sz="1000" kern="0" dirty="0">
                <a:solidFill>
                  <a:srgbClr val="646B6B"/>
                </a:solidFill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Text here</a:t>
            </a:r>
            <a:endParaRPr lang="en-GB" sz="1000" kern="100" dirty="0">
              <a:latin typeface="Proxima Nova" panose="02000506030000020004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0DAE948-B991-65AA-E467-1A5191D898B4}"/>
              </a:ext>
            </a:extLst>
          </p:cNvPr>
          <p:cNvSpPr txBox="1"/>
          <p:nvPr/>
        </p:nvSpPr>
        <p:spPr>
          <a:xfrm>
            <a:off x="3992372" y="5060142"/>
            <a:ext cx="1860370" cy="176368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GB" sz="1000" kern="0" dirty="0">
                <a:solidFill>
                  <a:srgbClr val="646B6B"/>
                </a:solidFill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Text here</a:t>
            </a:r>
            <a:endParaRPr lang="en-GB" sz="1000" kern="100" dirty="0">
              <a:latin typeface="Proxima Nova" panose="02000506030000020004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C4452CC-CD57-1B1B-557A-BCB11FB9297A}"/>
              </a:ext>
            </a:extLst>
          </p:cNvPr>
          <p:cNvSpPr txBox="1"/>
          <p:nvPr/>
        </p:nvSpPr>
        <p:spPr>
          <a:xfrm>
            <a:off x="5936581" y="5060142"/>
            <a:ext cx="1860370" cy="176368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GB" sz="1000" kern="0" dirty="0">
                <a:solidFill>
                  <a:srgbClr val="646B6B"/>
                </a:solidFill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Text here</a:t>
            </a:r>
            <a:endParaRPr lang="en-GB" sz="1000" kern="100" dirty="0">
              <a:latin typeface="Proxima Nova" panose="02000506030000020004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ADDC15D-C481-1126-9C69-83E6D3DBEBF0}"/>
              </a:ext>
            </a:extLst>
          </p:cNvPr>
          <p:cNvSpPr txBox="1"/>
          <p:nvPr/>
        </p:nvSpPr>
        <p:spPr>
          <a:xfrm>
            <a:off x="7880790" y="5060142"/>
            <a:ext cx="1860371" cy="1763683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lstStyle/>
          <a:p>
            <a:pPr algn="ctr"/>
            <a:r>
              <a:rPr lang="en-GB" sz="1000" kern="0" dirty="0">
                <a:solidFill>
                  <a:srgbClr val="646B6B"/>
                </a:solidFill>
                <a:latin typeface="Proxima Nova" panose="02000506030000020004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Text here</a:t>
            </a:r>
            <a:endParaRPr lang="en-GB" sz="1000" kern="100" dirty="0">
              <a:latin typeface="Proxima Nova" panose="02000506030000020004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8A5BAA5-93F4-C5E8-3E10-8D81913BAF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990962" y="2980655"/>
            <a:ext cx="5833114" cy="1699410"/>
            <a:chOff x="1990962" y="2980655"/>
            <a:chExt cx="5833114" cy="1469876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1E252933-3ED9-BFE0-198F-2F5A205B323B}"/>
                </a:ext>
              </a:extLst>
            </p:cNvPr>
            <p:cNvCxnSpPr>
              <a:cxnSpLocks/>
            </p:cNvCxnSpPr>
            <p:nvPr/>
          </p:nvCxnSpPr>
          <p:spPr>
            <a:xfrm>
              <a:off x="1990962" y="2980655"/>
              <a:ext cx="1" cy="1469876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9B56E84E-1E6E-D63A-2331-F9AB799650C0}"/>
                </a:ext>
              </a:extLst>
            </p:cNvPr>
            <p:cNvCxnSpPr>
              <a:cxnSpLocks/>
            </p:cNvCxnSpPr>
            <p:nvPr/>
          </p:nvCxnSpPr>
          <p:spPr>
            <a:xfrm>
              <a:off x="3935896" y="2980655"/>
              <a:ext cx="1" cy="1469876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C4B7123-5EAA-264B-A4F9-7EA4A6FB4A0A}"/>
                </a:ext>
              </a:extLst>
            </p:cNvPr>
            <p:cNvCxnSpPr>
              <a:cxnSpLocks/>
            </p:cNvCxnSpPr>
            <p:nvPr/>
          </p:nvCxnSpPr>
          <p:spPr>
            <a:xfrm>
              <a:off x="5880829" y="2980655"/>
              <a:ext cx="1" cy="1469876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6043BDA-E43E-D6B8-C6F4-04A23E900EAD}"/>
                </a:ext>
              </a:extLst>
            </p:cNvPr>
            <p:cNvCxnSpPr>
              <a:cxnSpLocks/>
            </p:cNvCxnSpPr>
            <p:nvPr/>
          </p:nvCxnSpPr>
          <p:spPr>
            <a:xfrm>
              <a:off x="7824075" y="2980655"/>
              <a:ext cx="1" cy="1469876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B185F51-2494-8A6B-FA4B-27CB4841B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990962" y="5104095"/>
            <a:ext cx="5833114" cy="1699410"/>
            <a:chOff x="1990962" y="2980655"/>
            <a:chExt cx="5833114" cy="1469876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972BD5C5-3434-D0AE-4273-F42CB0EC23E6}"/>
                </a:ext>
              </a:extLst>
            </p:cNvPr>
            <p:cNvCxnSpPr>
              <a:cxnSpLocks/>
            </p:cNvCxnSpPr>
            <p:nvPr/>
          </p:nvCxnSpPr>
          <p:spPr>
            <a:xfrm>
              <a:off x="1990962" y="2980655"/>
              <a:ext cx="1" cy="1469876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3EF73B8-F0CA-862F-08BE-D5613B8B7506}"/>
                </a:ext>
              </a:extLst>
            </p:cNvPr>
            <p:cNvCxnSpPr>
              <a:cxnSpLocks/>
            </p:cNvCxnSpPr>
            <p:nvPr/>
          </p:nvCxnSpPr>
          <p:spPr>
            <a:xfrm>
              <a:off x="3935896" y="2980655"/>
              <a:ext cx="1" cy="1469876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7A513016-DB5C-4BEF-B2D5-43B1BE1B9733}"/>
                </a:ext>
              </a:extLst>
            </p:cNvPr>
            <p:cNvCxnSpPr>
              <a:cxnSpLocks/>
            </p:cNvCxnSpPr>
            <p:nvPr/>
          </p:nvCxnSpPr>
          <p:spPr>
            <a:xfrm>
              <a:off x="5880829" y="2980655"/>
              <a:ext cx="1" cy="1469876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E32F0F08-ABFA-E689-B5D5-0D0C929FEC77}"/>
                </a:ext>
              </a:extLst>
            </p:cNvPr>
            <p:cNvCxnSpPr>
              <a:cxnSpLocks/>
            </p:cNvCxnSpPr>
            <p:nvPr/>
          </p:nvCxnSpPr>
          <p:spPr>
            <a:xfrm>
              <a:off x="7824075" y="2980655"/>
              <a:ext cx="1" cy="1469876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1689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2.xml.rels>&#65279;<?xml version="1.0" encoding="utf-8"?><Relationships xmlns="http://schemas.openxmlformats.org/package/2006/relationships"><Relationship Type="http://schemas.openxmlformats.org/officeDocument/2006/relationships/customXmlProps" Target="/customXml/itemProps2.xml" Id="Rd3c4172d526e4b2384ade4b889302c76" /></Relationships>
</file>

<file path=customXml/item2.xml><?xml version="1.0" encoding="utf-8"?>
<metadata xmlns="http://www.objective.com/ecm/document/metadata/FF3C5B18883D4E21973B57C2EEED7FD1" version="1.0.0">
  <systemFields>
    <field name="Objective-Id">
      <value order="0">A58135612</value>
    </field>
    <field name="Objective-Title">
      <value order="0">CfW storyboard ENG v3</value>
    </field>
    <field name="Objective-Description">
      <value order="0"/>
    </field>
    <field name="Objective-CreationStamp">
      <value order="0">2025-05-20T13:56:29Z</value>
    </field>
    <field name="Objective-IsApproved">
      <value order="0">false</value>
    </field>
    <field name="Objective-IsPublished">
      <value order="0">true</value>
    </field>
    <field name="Objective-DatePublished">
      <value order="0">2025-05-21T08:13:37Z</value>
    </field>
    <field name="Objective-ModificationStamp">
      <value order="0">2025-05-21T08:13:37Z</value>
    </field>
    <field name="Objective-Owner">
      <value order="0">De Benedictis, Rachel (ECWL - Curriculum &amp; Assessment)</value>
    </field>
    <field name="Objective-Path">
      <value order="0">Objective Global Folder:#Business File Plan:WG Organisational Groups:OLD - Pre April 2024 - Public Services &amp; Welsh Language (PSWL):Public Services &amp; Welsh Language (PSWL) - Education - (NEW) Curriculum &amp; Assessment Division:1 - Save:STRATEGY:Curriculum Strategy - YR-A:Curriculum Strategy - National support 2024-28:Curriculum Strategy - Curriculum Design 2024-28:Curriculum and Assessment Division - Curriculum Strategy Branch - Working Word - 2024-2026:FINAL TEMPLATES</value>
    </field>
    <field name="Objective-Parent">
      <value order="0">FINAL TEMPLATES</value>
    </field>
    <field name="Objective-State">
      <value order="0">Published</value>
    </field>
    <field name="Objective-VersionId">
      <value order="0">vA105393677</value>
    </field>
    <field name="Objective-Version">
      <value order="0">2.0</value>
    </field>
    <field name="Objective-VersionNumber">
      <value order="0">3</value>
    </field>
    <field name="Objective-VersionComment">
      <value order="0"/>
    </field>
    <field name="Objective-FileNumber">
      <value order="0">qA2275741</value>
    </field>
    <field name="Objective-Classification">
      <value order="0">Official</value>
    </field>
    <field name="Objective-Caveats">
      <value order="0"/>
    </field>
  </systemFields>
  <catalogues>
    <catalogue name="Document Type Catalogue" type="type" ori="id:cA14">
      <field name="Objective-Date Acquired">
        <value order="0">2025-05-19T23:00:00Z</value>
      </field>
      <field name="Objective-Official Translation">
        <value order="0"/>
      </field>
      <field name="Objective-Connect Creator">
        <value order="0"/>
      </field>
    </catalogue>
  </catalogues>
</metadata>
</file>

<file path=customXml/itemProps2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FF3C5B18883D4E21973B57C2EEED7FD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</TotalTime>
  <Words>52</Words>
  <Application>Microsoft Office PowerPoint</Application>
  <PresentationFormat>A4 Paper (210x297 mm)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Proxima Nova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O'Neil, Mark</dc:creator>
  <cp:lastModifiedBy>De Benedictis, Rachel (ECWL - Curriculum &amp; Assessment)</cp:lastModifiedBy>
  <cp:revision>13</cp:revision>
  <dcterms:created xsi:type="dcterms:W3CDTF">2025-05-06T13:58:59Z</dcterms:created>
  <dcterms:modified xsi:type="dcterms:W3CDTF">2025-05-21T08:13:31Z</dcterms:modified>
</cp:coreProperties>
</file>

<file path=docProps/custom.xml><?xml version="1.0" encoding="utf-8"?>
<op:Properties xmlns:vt="http://schemas.openxmlformats.org/officeDocument/2006/docPropsVTypes" xmlns:op="http://schemas.openxmlformats.org/officeDocument/2006/custom-properties">
  <op:property fmtid="{D5CDD505-2E9C-101B-9397-08002B2CF9AE}" pid="2" name="Objective-Comment">
    <vt:lpwstr/>
  </op:property>
  <op:property fmtid="{D5CDD505-2E9C-101B-9397-08002B2CF9AE}" pid="3" name="Customer-Id">
    <vt:lpwstr>FF3C5B18883D4E21973B57C2EEED7FD1</vt:lpwstr>
  </op:property>
  <op:property fmtid="{D5CDD505-2E9C-101B-9397-08002B2CF9AE}" pid="4" name="Objective-Id">
    <vt:lpwstr>A58135612</vt:lpwstr>
  </op:property>
  <op:property fmtid="{D5CDD505-2E9C-101B-9397-08002B2CF9AE}" pid="5" name="Objective-Title">
    <vt:lpwstr>CfW storyboard ENG v3</vt:lpwstr>
  </op:property>
  <op:property fmtid="{D5CDD505-2E9C-101B-9397-08002B2CF9AE}" pid="6" name="Objective-Description">
    <vt:lpwstr/>
  </op:property>
  <op:property fmtid="{D5CDD505-2E9C-101B-9397-08002B2CF9AE}" pid="7" name="Objective-CreationStamp">
    <vt:filetime>2025-05-20T13:56:29Z</vt:filetime>
  </op:property>
  <op:property fmtid="{D5CDD505-2E9C-101B-9397-08002B2CF9AE}" pid="8" name="Objective-IsApproved">
    <vt:bool>false</vt:bool>
  </op:property>
  <op:property fmtid="{D5CDD505-2E9C-101B-9397-08002B2CF9AE}" pid="9" name="Objective-IsPublished">
    <vt:bool>true</vt:bool>
  </op:property>
  <op:property fmtid="{D5CDD505-2E9C-101B-9397-08002B2CF9AE}" pid="10" name="Objective-DatePublished">
    <vt:filetime>2025-05-21T08:13:37Z</vt:filetime>
  </op:property>
  <op:property fmtid="{D5CDD505-2E9C-101B-9397-08002B2CF9AE}" pid="11" name="Objective-ModificationStamp">
    <vt:filetime>2025-05-21T08:13:37Z</vt:filetime>
  </op:property>
  <op:property fmtid="{D5CDD505-2E9C-101B-9397-08002B2CF9AE}" pid="12" name="Objective-Owner">
    <vt:lpwstr>De Benedictis, Rachel (ECWL - Curriculum &amp; Assessment)</vt:lpwstr>
  </op:property>
  <op:property fmtid="{D5CDD505-2E9C-101B-9397-08002B2CF9AE}" pid="13" name="Objective-Path">
    <vt:lpwstr>Objective Global Folder:#Business File Plan:WG Organisational Groups:OLD - Pre April 2024 - Public Services &amp; Welsh Language (PSWL):Public Services &amp; Welsh Language (PSWL) - Education - (NEW) Curriculum &amp; Assessment Division:1 - Save:STRATEGY:Curriculum Strategy - YR-A:Curriculum Strategy - National support 2024-28:Curriculum Strategy - Curriculum Design 2024-28:Curriculum and Assessment Division - Curriculum Strategy Branch - Working Word - 2024-2026:FINAL TEMPLATES</vt:lpwstr>
  </op:property>
  <op:property fmtid="{D5CDD505-2E9C-101B-9397-08002B2CF9AE}" pid="14" name="Objective-Parent">
    <vt:lpwstr>FINAL TEMPLATES</vt:lpwstr>
  </op:property>
  <op:property fmtid="{D5CDD505-2E9C-101B-9397-08002B2CF9AE}" pid="15" name="Objective-State">
    <vt:lpwstr>Published</vt:lpwstr>
  </op:property>
  <op:property fmtid="{D5CDD505-2E9C-101B-9397-08002B2CF9AE}" pid="16" name="Objective-VersionId">
    <vt:lpwstr>vA105393677</vt:lpwstr>
  </op:property>
  <op:property fmtid="{D5CDD505-2E9C-101B-9397-08002B2CF9AE}" pid="17" name="Objective-Version">
    <vt:lpwstr>2.0</vt:lpwstr>
  </op:property>
  <op:property fmtid="{D5CDD505-2E9C-101B-9397-08002B2CF9AE}" pid="18" name="Objective-VersionNumber">
    <vt:r8>3</vt:r8>
  </op:property>
  <op:property fmtid="{D5CDD505-2E9C-101B-9397-08002B2CF9AE}" pid="19" name="Objective-VersionComment">
    <vt:lpwstr/>
  </op:property>
  <op:property fmtid="{D5CDD505-2E9C-101B-9397-08002B2CF9AE}" pid="20" name="Objective-FileNumber">
    <vt:lpwstr>qA2275741</vt:lpwstr>
  </op:property>
  <op:property fmtid="{D5CDD505-2E9C-101B-9397-08002B2CF9AE}" pid="21" name="Objective-Classification">
    <vt:lpwstr>Official</vt:lpwstr>
  </op:property>
  <op:property fmtid="{D5CDD505-2E9C-101B-9397-08002B2CF9AE}" pid="22" name="Objective-Caveats">
    <vt:lpwstr/>
  </op:property>
  <op:property fmtid="{D5CDD505-2E9C-101B-9397-08002B2CF9AE}" pid="23" name="Objective-Date Acquired">
    <vt:filetime>2025-05-19T23:00:00Z</vt:filetime>
  </op:property>
  <op:property fmtid="{D5CDD505-2E9C-101B-9397-08002B2CF9AE}" pid="24" name="Objective-Official Translation">
    <vt:lpwstr/>
  </op:property>
  <op:property fmtid="{D5CDD505-2E9C-101B-9397-08002B2CF9AE}" pid="25" name="Objective-Connect Creator">
    <vt:lpwstr/>
  </op:property>
</op:Properties>
</file>