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13"/>
  </p:notesMasterIdLst>
  <p:sldIdLst>
    <p:sldId id="286" r:id="rId3"/>
    <p:sldId id="256" r:id="rId4"/>
    <p:sldId id="258" r:id="rId5"/>
    <p:sldId id="259" r:id="rId6"/>
    <p:sldId id="260" r:id="rId7"/>
    <p:sldId id="263" r:id="rId8"/>
    <p:sldId id="265" r:id="rId9"/>
    <p:sldId id="268" r:id="rId10"/>
    <p:sldId id="266" r:id="rId11"/>
    <p:sldId id="273" r:id="rId12"/>
  </p:sldIdLst>
  <p:sldSz cx="9144000" cy="6858000" type="screen4x3"/>
  <p:notesSz cx="6864350" cy="99964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B5DF374-C173-FFA0-98C3-5880906704AC}" name="Johnson, Michelle (ESJWL - Education - Foundation Learning Branch)" initials="JM(EFLB" userId="S::Michelle.Johnson2@gov.wales::64ea1625-10ba-445a-8ff6-fd4b9e932dbd" providerId="AD"/>
  <p188:author id="{3B47E1BA-6F44-9720-DEFD-FE4B5F072C6F}" name="Page, Natalie (ESJWL - Education - Foundation Learning Branch)" initials="PN(EFLB" userId="S::Natalie.Page@gov.wales::7ec00152-93cd-438f-961f-ab3a8839129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7BF35C-2327-4F31-9B65-29D36A0F9B51}" v="14" dt="2022-12-02T13:14:15.711"/>
    <p1510:client id="{D0DADE77-ABE8-4449-97FB-74E47C21DC9B}" v="2" dt="2022-12-01T15:15:05.2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3400" autoAdjust="0"/>
  </p:normalViewPr>
  <p:slideViewPr>
    <p:cSldViewPr>
      <p:cViewPr varScale="1">
        <p:scale>
          <a:sx n="58" d="100"/>
          <a:sy n="58" d="100"/>
        </p:scale>
        <p:origin x="1520" y="5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6.xml" Id="rId8" /><Relationship Type="http://schemas.openxmlformats.org/officeDocument/2006/relationships/notesMaster" Target="notesMasters/notesMaster1.xml" Id="rId13" /><Relationship Type="http://schemas.microsoft.com/office/2016/11/relationships/changesInfo" Target="changesInfos/changesInfo1.xml" Id="rId18" /><Relationship Type="http://schemas.openxmlformats.org/officeDocument/2006/relationships/slide" Target="slides/slide1.xml" Id="rId3" /><Relationship Type="http://schemas.openxmlformats.org/officeDocument/2006/relationships/slide" Target="slides/slide5.xml" Id="rId7" /><Relationship Type="http://schemas.openxmlformats.org/officeDocument/2006/relationships/slide" Target="slides/slide10.xml" Id="rId12" /><Relationship Type="http://schemas.openxmlformats.org/officeDocument/2006/relationships/tableStyles" Target="tableStyles.xml" Id="rId17" /><Relationship Type="http://schemas.openxmlformats.org/officeDocument/2006/relationships/slideMaster" Target="slideMasters/slideMaster1.xml" Id="rId2" /><Relationship Type="http://schemas.openxmlformats.org/officeDocument/2006/relationships/theme" Target="theme/theme1.xml" Id="rId16" /><Relationship Type="http://schemas.microsoft.com/office/2018/10/relationships/authors" Target="authors.xml" Id="rId20" /><Relationship Type="http://schemas.openxmlformats.org/officeDocument/2006/relationships/slide" Target="slides/slide4.xml" Id="rId6" /><Relationship Type="http://schemas.openxmlformats.org/officeDocument/2006/relationships/slide" Target="slides/slide9.xml" Id="rId11" /><Relationship Type="http://schemas.openxmlformats.org/officeDocument/2006/relationships/slide" Target="slides/slide3.xml" Id="rId5" /><Relationship Type="http://schemas.openxmlformats.org/officeDocument/2006/relationships/viewProps" Target="viewProps.xml" Id="rId15" /><Relationship Type="http://schemas.openxmlformats.org/officeDocument/2006/relationships/slide" Target="slides/slide8.xml" Id="rId10" /><Relationship Type="http://schemas.microsoft.com/office/2015/10/relationships/revisionInfo" Target="revisionInfo.xml" Id="rId19" /><Relationship Type="http://schemas.openxmlformats.org/officeDocument/2006/relationships/slide" Target="slides/slide2.xml" Id="rId4" /><Relationship Type="http://schemas.openxmlformats.org/officeDocument/2006/relationships/slide" Target="slides/slide7.xml" Id="rId9" /><Relationship Type="http://schemas.openxmlformats.org/officeDocument/2006/relationships/presProps" Target="presProps.xml" Id="rId14" /><Relationship Type="http://schemas.openxmlformats.org/officeDocument/2006/relationships/customXml" Target="/customXML/item2.xml" Id="R413314c961324c04"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son, Michelle (ESJWL - Education - Foundation Learning Branch)" userId="64ea1625-10ba-445a-8ff6-fd4b9e932dbd" providerId="ADAL" clId="{C47BF35C-2327-4F31-9B65-29D36A0F9B51}"/>
    <pc:docChg chg="undo custSel modSld">
      <pc:chgData name="Johnson, Michelle (ESJWL - Education - Foundation Learning Branch)" userId="64ea1625-10ba-445a-8ff6-fd4b9e932dbd" providerId="ADAL" clId="{C47BF35C-2327-4F31-9B65-29D36A0F9B51}" dt="2022-12-02T13:23:00.684" v="158"/>
      <pc:docMkLst>
        <pc:docMk/>
      </pc:docMkLst>
      <pc:sldChg chg="addSp delSp modSp mod addCm">
        <pc:chgData name="Johnson, Michelle (ESJWL - Education - Foundation Learning Branch)" userId="64ea1625-10ba-445a-8ff6-fd4b9e932dbd" providerId="ADAL" clId="{C47BF35C-2327-4F31-9B65-29D36A0F9B51}" dt="2022-12-02T13:12:42.197" v="25"/>
        <pc:sldMkLst>
          <pc:docMk/>
          <pc:sldMk cId="1421820912" sldId="256"/>
        </pc:sldMkLst>
        <pc:spChg chg="mod">
          <ac:chgData name="Johnson, Michelle (ESJWL - Education - Foundation Learning Branch)" userId="64ea1625-10ba-445a-8ff6-fd4b9e932dbd" providerId="ADAL" clId="{C47BF35C-2327-4F31-9B65-29D36A0F9B51}" dt="2022-12-02T13:12:00.289" v="24" actId="20577"/>
          <ac:spMkLst>
            <pc:docMk/>
            <pc:sldMk cId="1421820912" sldId="256"/>
            <ac:spMk id="4" creationId="{00000000-0000-0000-0000-000000000000}"/>
          </ac:spMkLst>
        </pc:spChg>
        <pc:picChg chg="add del mod">
          <ac:chgData name="Johnson, Michelle (ESJWL - Education - Foundation Learning Branch)" userId="64ea1625-10ba-445a-8ff6-fd4b9e932dbd" providerId="ADAL" clId="{C47BF35C-2327-4F31-9B65-29D36A0F9B51}" dt="2022-12-02T12:14:22.503" v="16"/>
          <ac:picMkLst>
            <pc:docMk/>
            <pc:sldMk cId="1421820912" sldId="256"/>
            <ac:picMk id="6" creationId="{CCE895FD-0942-6642-56A5-A62A1068DBB2}"/>
          </ac:picMkLst>
        </pc:picChg>
      </pc:sldChg>
      <pc:sldChg chg="modSp mod">
        <pc:chgData name="Johnson, Michelle (ESJWL - Education - Foundation Learning Branch)" userId="64ea1625-10ba-445a-8ff6-fd4b9e932dbd" providerId="ADAL" clId="{C47BF35C-2327-4F31-9B65-29D36A0F9B51}" dt="2022-12-02T13:13:35.428" v="26" actId="20577"/>
        <pc:sldMkLst>
          <pc:docMk/>
          <pc:sldMk cId="4208958372" sldId="258"/>
        </pc:sldMkLst>
        <pc:spChg chg="mod">
          <ac:chgData name="Johnson, Michelle (ESJWL - Education - Foundation Learning Branch)" userId="64ea1625-10ba-445a-8ff6-fd4b9e932dbd" providerId="ADAL" clId="{C47BF35C-2327-4F31-9B65-29D36A0F9B51}" dt="2022-12-02T13:13:35.428" v="26" actId="20577"/>
          <ac:spMkLst>
            <pc:docMk/>
            <pc:sldMk cId="4208958372" sldId="258"/>
            <ac:spMk id="2" creationId="{00000000-0000-0000-0000-000000000000}"/>
          </ac:spMkLst>
        </pc:spChg>
      </pc:sldChg>
      <pc:sldChg chg="modSp mod">
        <pc:chgData name="Johnson, Michelle (ESJWL - Education - Foundation Learning Branch)" userId="64ea1625-10ba-445a-8ff6-fd4b9e932dbd" providerId="ADAL" clId="{C47BF35C-2327-4F31-9B65-29D36A0F9B51}" dt="2022-12-02T13:14:20.354" v="33" actId="20577"/>
        <pc:sldMkLst>
          <pc:docMk/>
          <pc:sldMk cId="773745682" sldId="259"/>
        </pc:sldMkLst>
        <pc:spChg chg="mod">
          <ac:chgData name="Johnson, Michelle (ESJWL - Education - Foundation Learning Branch)" userId="64ea1625-10ba-445a-8ff6-fd4b9e932dbd" providerId="ADAL" clId="{C47BF35C-2327-4F31-9B65-29D36A0F9B51}" dt="2022-12-02T13:14:20.354" v="33" actId="20577"/>
          <ac:spMkLst>
            <pc:docMk/>
            <pc:sldMk cId="773745682" sldId="259"/>
            <ac:spMk id="3" creationId="{00000000-0000-0000-0000-000000000000}"/>
          </ac:spMkLst>
        </pc:spChg>
      </pc:sldChg>
      <pc:sldChg chg="modSp mod">
        <pc:chgData name="Johnson, Michelle (ESJWL - Education - Foundation Learning Branch)" userId="64ea1625-10ba-445a-8ff6-fd4b9e932dbd" providerId="ADAL" clId="{C47BF35C-2327-4F31-9B65-29D36A0F9B51}" dt="2022-12-02T13:17:13.254" v="94" actId="20577"/>
        <pc:sldMkLst>
          <pc:docMk/>
          <pc:sldMk cId="276513343" sldId="260"/>
        </pc:sldMkLst>
        <pc:spChg chg="mod">
          <ac:chgData name="Johnson, Michelle (ESJWL - Education - Foundation Learning Branch)" userId="64ea1625-10ba-445a-8ff6-fd4b9e932dbd" providerId="ADAL" clId="{C47BF35C-2327-4F31-9B65-29D36A0F9B51}" dt="2022-12-02T13:17:13.254" v="94" actId="20577"/>
          <ac:spMkLst>
            <pc:docMk/>
            <pc:sldMk cId="276513343" sldId="260"/>
            <ac:spMk id="3" creationId="{00000000-0000-0000-0000-000000000000}"/>
          </ac:spMkLst>
        </pc:spChg>
      </pc:sldChg>
      <pc:sldChg chg="modSp mod delCm">
        <pc:chgData name="Johnson, Michelle (ESJWL - Education - Foundation Learning Branch)" userId="64ea1625-10ba-445a-8ff6-fd4b9e932dbd" providerId="ADAL" clId="{C47BF35C-2327-4F31-9B65-29D36A0F9B51}" dt="2022-12-02T13:19:20.816" v="124" actId="207"/>
        <pc:sldMkLst>
          <pc:docMk/>
          <pc:sldMk cId="1125497613" sldId="265"/>
        </pc:sldMkLst>
        <pc:spChg chg="mod">
          <ac:chgData name="Johnson, Michelle (ESJWL - Education - Foundation Learning Branch)" userId="64ea1625-10ba-445a-8ff6-fd4b9e932dbd" providerId="ADAL" clId="{C47BF35C-2327-4F31-9B65-29D36A0F9B51}" dt="2022-12-02T13:19:20.816" v="124" actId="207"/>
          <ac:spMkLst>
            <pc:docMk/>
            <pc:sldMk cId="1125497613" sldId="265"/>
            <ac:spMk id="3" creationId="{00000000-0000-0000-0000-000000000000}"/>
          </ac:spMkLst>
        </pc:spChg>
      </pc:sldChg>
      <pc:sldChg chg="modSp mod addCm delCm">
        <pc:chgData name="Johnson, Michelle (ESJWL - Education - Foundation Learning Branch)" userId="64ea1625-10ba-445a-8ff6-fd4b9e932dbd" providerId="ADAL" clId="{C47BF35C-2327-4F31-9B65-29D36A0F9B51}" dt="2022-12-02T13:21:28.861" v="157"/>
        <pc:sldMkLst>
          <pc:docMk/>
          <pc:sldMk cId="2345926859" sldId="266"/>
        </pc:sldMkLst>
        <pc:spChg chg="mod">
          <ac:chgData name="Johnson, Michelle (ESJWL - Education - Foundation Learning Branch)" userId="64ea1625-10ba-445a-8ff6-fd4b9e932dbd" providerId="ADAL" clId="{C47BF35C-2327-4F31-9B65-29D36A0F9B51}" dt="2022-12-02T13:20:37.189" v="156" actId="20577"/>
          <ac:spMkLst>
            <pc:docMk/>
            <pc:sldMk cId="2345926859" sldId="266"/>
            <ac:spMk id="2" creationId="{00000000-0000-0000-0000-000000000000}"/>
          </ac:spMkLst>
        </pc:spChg>
      </pc:sldChg>
      <pc:sldChg chg="modSp mod">
        <pc:chgData name="Johnson, Michelle (ESJWL - Education - Foundation Learning Branch)" userId="64ea1625-10ba-445a-8ff6-fd4b9e932dbd" providerId="ADAL" clId="{C47BF35C-2327-4F31-9B65-29D36A0F9B51}" dt="2022-12-02T13:19:47.005" v="129" actId="20577"/>
        <pc:sldMkLst>
          <pc:docMk/>
          <pc:sldMk cId="803256658" sldId="268"/>
        </pc:sldMkLst>
        <pc:spChg chg="mod">
          <ac:chgData name="Johnson, Michelle (ESJWL - Education - Foundation Learning Branch)" userId="64ea1625-10ba-445a-8ff6-fd4b9e932dbd" providerId="ADAL" clId="{C47BF35C-2327-4F31-9B65-29D36A0F9B51}" dt="2022-12-02T13:19:47.005" v="129" actId="20577"/>
          <ac:spMkLst>
            <pc:docMk/>
            <pc:sldMk cId="803256658" sldId="268"/>
            <ac:spMk id="4" creationId="{00000000-0000-0000-0000-000000000000}"/>
          </ac:spMkLst>
        </pc:spChg>
      </pc:sldChg>
      <pc:sldChg chg="modCm">
        <pc:chgData name="Johnson, Michelle (ESJWL - Education - Foundation Learning Branch)" userId="64ea1625-10ba-445a-8ff6-fd4b9e932dbd" providerId="ADAL" clId="{C47BF35C-2327-4F31-9B65-29D36A0F9B51}" dt="2022-12-02T13:23:00.684" v="158"/>
        <pc:sldMkLst>
          <pc:docMk/>
          <pc:sldMk cId="1143400756" sldId="273"/>
        </pc:sldMkLst>
      </pc:sldChg>
      <pc:sldChg chg="addSp delSp">
        <pc:chgData name="Johnson, Michelle (ESJWL - Education - Foundation Learning Branch)" userId="64ea1625-10ba-445a-8ff6-fd4b9e932dbd" providerId="ADAL" clId="{C47BF35C-2327-4F31-9B65-29D36A0F9B51}" dt="2022-12-02T12:14:23.660" v="18" actId="21"/>
        <pc:sldMkLst>
          <pc:docMk/>
          <pc:sldMk cId="3612898688" sldId="281"/>
        </pc:sldMkLst>
        <pc:picChg chg="add del">
          <ac:chgData name="Johnson, Michelle (ESJWL - Education - Foundation Learning Branch)" userId="64ea1625-10ba-445a-8ff6-fd4b9e932dbd" providerId="ADAL" clId="{C47BF35C-2327-4F31-9B65-29D36A0F9B51}" dt="2022-12-02T12:14:23.660" v="18" actId="21"/>
          <ac:picMkLst>
            <pc:docMk/>
            <pc:sldMk cId="3612898688" sldId="281"/>
            <ac:picMk id="1026"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4552" cy="499824"/>
          </a:xfrm>
          <a:prstGeom prst="rect">
            <a:avLst/>
          </a:prstGeom>
        </p:spPr>
        <p:txBody>
          <a:bodyPr vert="horz" lIns="96341" tIns="48171" rIns="96341" bIns="48171" rtlCol="0"/>
          <a:lstStyle>
            <a:lvl1pPr algn="l">
              <a:defRPr sz="1300"/>
            </a:lvl1pPr>
          </a:lstStyle>
          <a:p>
            <a:endParaRPr lang="en-GB" dirty="0"/>
          </a:p>
        </p:txBody>
      </p:sp>
      <p:sp>
        <p:nvSpPr>
          <p:cNvPr id="3" name="Date Placeholder 2"/>
          <p:cNvSpPr>
            <a:spLocks noGrp="1"/>
          </p:cNvSpPr>
          <p:nvPr>
            <p:ph type="dt" idx="1"/>
          </p:nvPr>
        </p:nvSpPr>
        <p:spPr>
          <a:xfrm>
            <a:off x="3888210" y="0"/>
            <a:ext cx="2974552" cy="499824"/>
          </a:xfrm>
          <a:prstGeom prst="rect">
            <a:avLst/>
          </a:prstGeom>
        </p:spPr>
        <p:txBody>
          <a:bodyPr vert="horz" lIns="96341" tIns="48171" rIns="96341" bIns="48171" rtlCol="0"/>
          <a:lstStyle>
            <a:lvl1pPr algn="r">
              <a:defRPr sz="1300"/>
            </a:lvl1pPr>
          </a:lstStyle>
          <a:p>
            <a:fld id="{14412BF8-3C04-41DF-B94F-6FA358B131BB}" type="datetimeFigureOut">
              <a:rPr lang="en-GB" smtClean="0"/>
              <a:t>10/02/2023</a:t>
            </a:fld>
            <a:endParaRPr lang="en-GB" dirty="0"/>
          </a:p>
        </p:txBody>
      </p:sp>
      <p:sp>
        <p:nvSpPr>
          <p:cNvPr id="4" name="Slide Image Placeholder 3"/>
          <p:cNvSpPr>
            <a:spLocks noGrp="1" noRot="1" noChangeAspect="1"/>
          </p:cNvSpPr>
          <p:nvPr>
            <p:ph type="sldImg" idx="2"/>
          </p:nvPr>
        </p:nvSpPr>
        <p:spPr>
          <a:xfrm>
            <a:off x="933450" y="749300"/>
            <a:ext cx="4997450" cy="3749675"/>
          </a:xfrm>
          <a:prstGeom prst="rect">
            <a:avLst/>
          </a:prstGeom>
          <a:noFill/>
          <a:ln w="12700">
            <a:solidFill>
              <a:prstClr val="black"/>
            </a:solidFill>
          </a:ln>
        </p:spPr>
        <p:txBody>
          <a:bodyPr vert="horz" lIns="96341" tIns="48171" rIns="96341" bIns="48171" rtlCol="0" anchor="ctr"/>
          <a:lstStyle/>
          <a:p>
            <a:endParaRPr lang="en-GB" dirty="0"/>
          </a:p>
        </p:txBody>
      </p:sp>
      <p:sp>
        <p:nvSpPr>
          <p:cNvPr id="5" name="Notes Placeholder 4"/>
          <p:cNvSpPr>
            <a:spLocks noGrp="1"/>
          </p:cNvSpPr>
          <p:nvPr>
            <p:ph type="body" sz="quarter" idx="3"/>
          </p:nvPr>
        </p:nvSpPr>
        <p:spPr>
          <a:xfrm>
            <a:off x="686435" y="4748332"/>
            <a:ext cx="5491480" cy="4498420"/>
          </a:xfrm>
          <a:prstGeom prst="rect">
            <a:avLst/>
          </a:prstGeom>
        </p:spPr>
        <p:txBody>
          <a:bodyPr vert="horz" lIns="96341" tIns="48171" rIns="96341" bIns="4817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94929"/>
            <a:ext cx="2974552" cy="499824"/>
          </a:xfrm>
          <a:prstGeom prst="rect">
            <a:avLst/>
          </a:prstGeom>
        </p:spPr>
        <p:txBody>
          <a:bodyPr vert="horz" lIns="96341" tIns="48171" rIns="96341" bIns="48171" rtlCol="0" anchor="b"/>
          <a:lstStyle>
            <a:lvl1pPr algn="l">
              <a:defRPr sz="1300"/>
            </a:lvl1pPr>
          </a:lstStyle>
          <a:p>
            <a:endParaRPr lang="en-GB" dirty="0"/>
          </a:p>
        </p:txBody>
      </p:sp>
      <p:sp>
        <p:nvSpPr>
          <p:cNvPr id="7" name="Slide Number Placeholder 6"/>
          <p:cNvSpPr>
            <a:spLocks noGrp="1"/>
          </p:cNvSpPr>
          <p:nvPr>
            <p:ph type="sldNum" sz="quarter" idx="5"/>
          </p:nvPr>
        </p:nvSpPr>
        <p:spPr>
          <a:xfrm>
            <a:off x="3888210" y="9494929"/>
            <a:ext cx="2974552" cy="499824"/>
          </a:xfrm>
          <a:prstGeom prst="rect">
            <a:avLst/>
          </a:prstGeom>
        </p:spPr>
        <p:txBody>
          <a:bodyPr vert="horz" lIns="96341" tIns="48171" rIns="96341" bIns="48171" rtlCol="0" anchor="b"/>
          <a:lstStyle>
            <a:lvl1pPr algn="r">
              <a:defRPr sz="1300"/>
            </a:lvl1pPr>
          </a:lstStyle>
          <a:p>
            <a:fld id="{D25A04DA-952A-4F96-8717-8CDFE67BBAD1}" type="slidenum">
              <a:rPr lang="en-GB" smtClean="0"/>
              <a:t>‹#›</a:t>
            </a:fld>
            <a:endParaRPr lang="en-GB" dirty="0"/>
          </a:p>
        </p:txBody>
      </p:sp>
    </p:spTree>
    <p:extLst>
      <p:ext uri="{BB962C8B-B14F-4D97-AF65-F5344CB8AC3E}">
        <p14:creationId xmlns:p14="http://schemas.microsoft.com/office/powerpoint/2010/main" val="2254829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CC242CC-5DF6-46AA-BF1E-46CF3B13FD67}" type="datetimeFigureOut">
              <a:rPr lang="en-GB" smtClean="0"/>
              <a:t>10/02/2023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FC2B0ED-528E-49D6-A733-26D1E2732F58}" type="slidenum">
              <a:rPr lang="en-GB" smtClean="0"/>
              <a:t>‹#›</a:t>
            </a:fld>
            <a:endParaRPr lang="en-GB" dirty="0"/>
          </a:p>
        </p:txBody>
      </p:sp>
    </p:spTree>
    <p:extLst>
      <p:ext uri="{BB962C8B-B14F-4D97-AF65-F5344CB8AC3E}">
        <p14:creationId xmlns:p14="http://schemas.microsoft.com/office/powerpoint/2010/main" val="3155677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CC242CC-5DF6-46AA-BF1E-46CF3B13FD67}" type="datetimeFigureOut">
              <a:rPr lang="en-GB" smtClean="0"/>
              <a:t>10/02/2023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FC2B0ED-528E-49D6-A733-26D1E2732F58}" type="slidenum">
              <a:rPr lang="en-GB" smtClean="0"/>
              <a:t>‹#›</a:t>
            </a:fld>
            <a:endParaRPr lang="en-GB" dirty="0"/>
          </a:p>
        </p:txBody>
      </p:sp>
    </p:spTree>
    <p:extLst>
      <p:ext uri="{BB962C8B-B14F-4D97-AF65-F5344CB8AC3E}">
        <p14:creationId xmlns:p14="http://schemas.microsoft.com/office/powerpoint/2010/main" val="1283917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41"/>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CC242CC-5DF6-46AA-BF1E-46CF3B13FD67}" type="datetimeFigureOut">
              <a:rPr lang="en-GB" smtClean="0"/>
              <a:t>10/02/2023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FC2B0ED-528E-49D6-A733-26D1E2732F58}" type="slidenum">
              <a:rPr lang="en-GB" smtClean="0"/>
              <a:t>‹#›</a:t>
            </a:fld>
            <a:endParaRPr lang="en-GB" dirty="0"/>
          </a:p>
        </p:txBody>
      </p:sp>
    </p:spTree>
    <p:extLst>
      <p:ext uri="{BB962C8B-B14F-4D97-AF65-F5344CB8AC3E}">
        <p14:creationId xmlns:p14="http://schemas.microsoft.com/office/powerpoint/2010/main" val="113329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CC242CC-5DF6-46AA-BF1E-46CF3B13FD67}" type="datetimeFigureOut">
              <a:rPr lang="en-GB" smtClean="0"/>
              <a:t>10/02/2023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FC2B0ED-528E-49D6-A733-26D1E2732F58}" type="slidenum">
              <a:rPr lang="en-GB" smtClean="0"/>
              <a:t>‹#›</a:t>
            </a:fld>
            <a:endParaRPr lang="en-GB" dirty="0"/>
          </a:p>
        </p:txBody>
      </p:sp>
    </p:spTree>
    <p:extLst>
      <p:ext uri="{BB962C8B-B14F-4D97-AF65-F5344CB8AC3E}">
        <p14:creationId xmlns:p14="http://schemas.microsoft.com/office/powerpoint/2010/main" val="1931444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6"/>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C242CC-5DF6-46AA-BF1E-46CF3B13FD67}" type="datetimeFigureOut">
              <a:rPr lang="en-GB" smtClean="0"/>
              <a:t>10/02/2023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FC2B0ED-528E-49D6-A733-26D1E2732F58}" type="slidenum">
              <a:rPr lang="en-GB" smtClean="0"/>
              <a:t>‹#›</a:t>
            </a:fld>
            <a:endParaRPr lang="en-GB" dirty="0"/>
          </a:p>
        </p:txBody>
      </p:sp>
    </p:spTree>
    <p:extLst>
      <p:ext uri="{BB962C8B-B14F-4D97-AF65-F5344CB8AC3E}">
        <p14:creationId xmlns:p14="http://schemas.microsoft.com/office/powerpoint/2010/main" val="3598650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CC242CC-5DF6-46AA-BF1E-46CF3B13FD67}" type="datetimeFigureOut">
              <a:rPr lang="en-GB" smtClean="0"/>
              <a:t>10/02/2023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FC2B0ED-528E-49D6-A733-26D1E2732F58}" type="slidenum">
              <a:rPr lang="en-GB" smtClean="0"/>
              <a:t>‹#›</a:t>
            </a:fld>
            <a:endParaRPr lang="en-GB" dirty="0"/>
          </a:p>
        </p:txBody>
      </p:sp>
    </p:spTree>
    <p:extLst>
      <p:ext uri="{BB962C8B-B14F-4D97-AF65-F5344CB8AC3E}">
        <p14:creationId xmlns:p14="http://schemas.microsoft.com/office/powerpoint/2010/main" val="668160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CC242CC-5DF6-46AA-BF1E-46CF3B13FD67}" type="datetimeFigureOut">
              <a:rPr lang="en-GB" smtClean="0"/>
              <a:t>10/02/2023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BFC2B0ED-528E-49D6-A733-26D1E2732F58}" type="slidenum">
              <a:rPr lang="en-GB" smtClean="0"/>
              <a:t>‹#›</a:t>
            </a:fld>
            <a:endParaRPr lang="en-GB" dirty="0"/>
          </a:p>
        </p:txBody>
      </p:sp>
    </p:spTree>
    <p:extLst>
      <p:ext uri="{BB962C8B-B14F-4D97-AF65-F5344CB8AC3E}">
        <p14:creationId xmlns:p14="http://schemas.microsoft.com/office/powerpoint/2010/main" val="2751418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CC242CC-5DF6-46AA-BF1E-46CF3B13FD67}" type="datetimeFigureOut">
              <a:rPr lang="en-GB" smtClean="0"/>
              <a:t>10/02/2023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BFC2B0ED-528E-49D6-A733-26D1E2732F58}" type="slidenum">
              <a:rPr lang="en-GB" smtClean="0"/>
              <a:t>‹#›</a:t>
            </a:fld>
            <a:endParaRPr lang="en-GB" dirty="0"/>
          </a:p>
        </p:txBody>
      </p:sp>
    </p:spTree>
    <p:extLst>
      <p:ext uri="{BB962C8B-B14F-4D97-AF65-F5344CB8AC3E}">
        <p14:creationId xmlns:p14="http://schemas.microsoft.com/office/powerpoint/2010/main" val="3605407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C242CC-5DF6-46AA-BF1E-46CF3B13FD67}" type="datetimeFigureOut">
              <a:rPr lang="en-GB" smtClean="0"/>
              <a:t>10/02/2023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BFC2B0ED-528E-49D6-A733-26D1E2732F58}" type="slidenum">
              <a:rPr lang="en-GB" smtClean="0"/>
              <a:t>‹#›</a:t>
            </a:fld>
            <a:endParaRPr lang="en-GB" dirty="0"/>
          </a:p>
        </p:txBody>
      </p:sp>
    </p:spTree>
    <p:extLst>
      <p:ext uri="{BB962C8B-B14F-4D97-AF65-F5344CB8AC3E}">
        <p14:creationId xmlns:p14="http://schemas.microsoft.com/office/powerpoint/2010/main" val="2732143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3" y="273053"/>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CC242CC-5DF6-46AA-BF1E-46CF3B13FD67}" type="datetimeFigureOut">
              <a:rPr lang="en-GB" smtClean="0"/>
              <a:t>10/02/2023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FC2B0ED-528E-49D6-A733-26D1E2732F58}" type="slidenum">
              <a:rPr lang="en-GB" smtClean="0"/>
              <a:t>‹#›</a:t>
            </a:fld>
            <a:endParaRPr lang="en-GB" dirty="0"/>
          </a:p>
        </p:txBody>
      </p:sp>
    </p:spTree>
    <p:extLst>
      <p:ext uri="{BB962C8B-B14F-4D97-AF65-F5344CB8AC3E}">
        <p14:creationId xmlns:p14="http://schemas.microsoft.com/office/powerpoint/2010/main" val="3294859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CC242CC-5DF6-46AA-BF1E-46CF3B13FD67}" type="datetimeFigureOut">
              <a:rPr lang="en-GB" smtClean="0"/>
              <a:t>10/02/2023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FC2B0ED-528E-49D6-A733-26D1E2732F58}" type="slidenum">
              <a:rPr lang="en-GB" smtClean="0"/>
              <a:t>‹#›</a:t>
            </a:fld>
            <a:endParaRPr lang="en-GB" dirty="0"/>
          </a:p>
        </p:txBody>
      </p:sp>
    </p:spTree>
    <p:extLst>
      <p:ext uri="{BB962C8B-B14F-4D97-AF65-F5344CB8AC3E}">
        <p14:creationId xmlns:p14="http://schemas.microsoft.com/office/powerpoint/2010/main" val="274779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3"/>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3"/>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C242CC-5DF6-46AA-BF1E-46CF3B13FD67}" type="datetimeFigureOut">
              <a:rPr lang="en-GB" smtClean="0"/>
              <a:t>10/02/2023</a:t>
            </a:fld>
            <a:endParaRPr lang="en-GB" dirty="0"/>
          </a:p>
        </p:txBody>
      </p:sp>
      <p:sp>
        <p:nvSpPr>
          <p:cNvPr id="5" name="Footer Placeholder 4"/>
          <p:cNvSpPr>
            <a:spLocks noGrp="1"/>
          </p:cNvSpPr>
          <p:nvPr>
            <p:ph type="ftr" sz="quarter" idx="3"/>
          </p:nvPr>
        </p:nvSpPr>
        <p:spPr>
          <a:xfrm>
            <a:off x="3124200" y="6356353"/>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3"/>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C2B0ED-528E-49D6-A733-26D1E2732F58}" type="slidenum">
              <a:rPr lang="en-GB" smtClean="0"/>
              <a:t>‹#›</a:t>
            </a:fld>
            <a:endParaRPr lang="en-GB" dirty="0"/>
          </a:p>
        </p:txBody>
      </p:sp>
    </p:spTree>
    <p:extLst>
      <p:ext uri="{BB962C8B-B14F-4D97-AF65-F5344CB8AC3E}">
        <p14:creationId xmlns:p14="http://schemas.microsoft.com/office/powerpoint/2010/main" val="8546432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 Id="rId5" Type="http://schemas.openxmlformats.org/officeDocument/2006/relationships/image" Target="../media/image21.jpeg"/><Relationship Id="rId4" Type="http://schemas.openxmlformats.org/officeDocument/2006/relationships/image" Target="../media/image20.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 Id="rId5" Type="http://schemas.openxmlformats.org/officeDocument/2006/relationships/image" Target="../media/image13.jpeg"/><Relationship Id="rId4" Type="http://schemas.openxmlformats.org/officeDocument/2006/relationships/image" Target="../media/image12.jpeg"/></Relationships>
</file>

<file path=ppt/slides/_rels/slide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92B86F2-4E84-F553-58E2-D99A164BDA8A}"/>
              </a:ext>
              <a:ext uri="{C183D7F6-B498-43B3-948B-1728B52AA6E4}">
                <adec:decorative xmlns:adec="http://schemas.microsoft.com/office/drawing/2017/decorative" val="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38090" y="1628800"/>
            <a:ext cx="8136944" cy="4896544"/>
          </a:xfrm>
          <a:prstGeom prst="rect">
            <a:avLst/>
          </a:prstGeom>
        </p:spPr>
      </p:pic>
      <p:sp>
        <p:nvSpPr>
          <p:cNvPr id="5" name="Title 4">
            <a:extLst>
              <a:ext uri="{FF2B5EF4-FFF2-40B4-BE49-F238E27FC236}">
                <a16:creationId xmlns:a16="http://schemas.microsoft.com/office/drawing/2014/main" id="{8C58186E-9DAF-C8AF-AF8D-A7FC65D74ED6}"/>
              </a:ext>
            </a:extLst>
          </p:cNvPr>
          <p:cNvSpPr txBox="1">
            <a:spLocks noGrp="1"/>
          </p:cNvSpPr>
          <p:nvPr>
            <p:ph type="title" idx="4294967295"/>
          </p:nvPr>
        </p:nvSpPr>
        <p:spPr>
          <a:xfrm>
            <a:off x="611560" y="151472"/>
            <a:ext cx="8063474" cy="206210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sng" strike="noStrike" kern="1200" cap="none" spc="0" normalizeH="0" baseline="0" noProof="0" dirty="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schemeClr val="tx1"/>
                </a:solidFill>
                <a:effectLst/>
                <a:uLnTx/>
                <a:uFillTx/>
                <a:latin typeface="+mn-lt"/>
                <a:ea typeface="+mn-ea"/>
                <a:cs typeface="+mn-cs"/>
              </a:rPr>
              <a:t>Rhosymedre Community Primary School</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chemeClr val="tx1"/>
                </a:solidFill>
                <a:effectLst/>
                <a:uLnTx/>
                <a:uFillTx/>
                <a:latin typeface="+mn-lt"/>
                <a:ea typeface="+mn-ea"/>
                <a:cs typeface="+mn-cs"/>
              </a:rPr>
              <a:t>Providing Seamless transition between the indoor and outdoor learning environment in Nursery and Reception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mn-lt"/>
                <a:ea typeface="+mn-ea"/>
                <a:cs typeface="+mn-cs"/>
              </a:rPr>
              <a:t> </a:t>
            </a:r>
          </a:p>
        </p:txBody>
      </p:sp>
    </p:spTree>
    <p:extLst>
      <p:ext uri="{BB962C8B-B14F-4D97-AF65-F5344CB8AC3E}">
        <p14:creationId xmlns:p14="http://schemas.microsoft.com/office/powerpoint/2010/main" val="28002935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07504" y="188640"/>
            <a:ext cx="8784976" cy="20313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sng" strike="noStrike" kern="1200" cap="none" spc="0" normalizeH="0" baseline="0" noProof="0" dirty="0">
                <a:ln>
                  <a:noFill/>
                </a:ln>
                <a:solidFill>
                  <a:schemeClr val="tx1"/>
                </a:solidFill>
                <a:effectLst/>
                <a:uLnTx/>
                <a:uFillTx/>
                <a:latin typeface="+mn-lt"/>
                <a:ea typeface="+mn-ea"/>
                <a:cs typeface="+mn-cs"/>
              </a:rPr>
              <a:t>Impact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sng"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mn-lt"/>
                <a:ea typeface="+mn-ea"/>
                <a:cs typeface="+mn-cs"/>
              </a:rPr>
              <a:t>Since the changes have been introduced the school has seen improvements in learner’s </a:t>
            </a:r>
            <a:r>
              <a:rPr kumimoji="0" lang="en-GB" sz="1800" b="0" i="0" u="none" strike="sngStrike" kern="1200" cap="none" spc="0" normalizeH="0" baseline="0" noProof="0" dirty="0">
                <a:ln>
                  <a:noFill/>
                </a:ln>
                <a:solidFill>
                  <a:schemeClr val="tx1"/>
                </a:solidFill>
                <a:effectLst/>
                <a:uLnTx/>
                <a:uFillTx/>
                <a:latin typeface="+mn-lt"/>
                <a:ea typeface="+mn-ea"/>
                <a:cs typeface="+mn-cs"/>
              </a:rPr>
              <a:t> </a:t>
            </a:r>
            <a:r>
              <a:rPr kumimoji="0" lang="en-GB" sz="1800" b="0" i="0" u="none" strike="noStrike" kern="1200" cap="none" spc="0" normalizeH="0" baseline="0" noProof="0" dirty="0">
                <a:ln>
                  <a:noFill/>
                </a:ln>
                <a:solidFill>
                  <a:schemeClr val="tx1"/>
                </a:solidFill>
                <a:effectLst/>
                <a:uLnTx/>
                <a:uFillTx/>
                <a:latin typeface="+mn-lt"/>
                <a:ea typeface="+mn-ea"/>
                <a:cs typeface="+mn-cs"/>
              </a:rPr>
              <a:t>Language, Literacy and Communication skills as well as Mathematical skills and Personal and Social skills.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sng"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sng" strike="noStrike" kern="1200" cap="none" spc="0" normalizeH="0" baseline="0" noProof="0" dirty="0">
              <a:ln>
                <a:noFill/>
              </a:ln>
              <a:solidFill>
                <a:schemeClr val="tx1"/>
              </a:solidFill>
              <a:effectLst/>
              <a:uLnTx/>
              <a:uFillTx/>
              <a:latin typeface="+mn-lt"/>
              <a:ea typeface="+mn-ea"/>
              <a:cs typeface="+mn-cs"/>
            </a:endParaRPr>
          </a:p>
        </p:txBody>
      </p:sp>
      <p:pic>
        <p:nvPicPr>
          <p:cNvPr id="10" name="Picture 2">
            <a:extLst>
              <a:ext uri="{C183D7F6-B498-43B3-948B-1728B52AA6E4}">
                <adec:decorative xmlns:adec="http://schemas.microsoft.com/office/drawing/2017/decorative" val="1"/>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16016" y="1822833"/>
            <a:ext cx="3993298" cy="1966207"/>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28072547-0628-6F99-FC63-7CC4898F622C}"/>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67544" y="1822833"/>
            <a:ext cx="3744416" cy="1966207"/>
          </a:xfrm>
          <a:prstGeom prst="rect">
            <a:avLst/>
          </a:prstGeom>
        </p:spPr>
      </p:pic>
      <p:pic>
        <p:nvPicPr>
          <p:cNvPr id="4" name="Picture 3">
            <a:extLst>
              <a:ext uri="{FF2B5EF4-FFF2-40B4-BE49-F238E27FC236}">
                <a16:creationId xmlns:a16="http://schemas.microsoft.com/office/drawing/2014/main" id="{C63325C1-81E3-A680-9F7E-C373EDA39A9C}"/>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34686" y="4221087"/>
            <a:ext cx="3777274" cy="2443663"/>
          </a:xfrm>
          <a:prstGeom prst="rect">
            <a:avLst/>
          </a:prstGeom>
        </p:spPr>
      </p:pic>
      <p:pic>
        <p:nvPicPr>
          <p:cNvPr id="6" name="Picture 5">
            <a:extLst>
              <a:ext uri="{FF2B5EF4-FFF2-40B4-BE49-F238E27FC236}">
                <a16:creationId xmlns:a16="http://schemas.microsoft.com/office/drawing/2014/main" id="{ED635E7A-148F-5BC2-D1A4-8AC1A8F523D4}"/>
              </a:ext>
              <a:ext uri="{C183D7F6-B498-43B3-948B-1728B52AA6E4}">
                <adec:decorative xmlns:adec="http://schemas.microsoft.com/office/drawing/2017/decorative" val="1"/>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35563"/>
          <a:stretch/>
        </p:blipFill>
        <p:spPr bwMode="auto">
          <a:xfrm>
            <a:off x="4716016" y="4201401"/>
            <a:ext cx="3993298" cy="2443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3400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179512" y="116632"/>
            <a:ext cx="8712968" cy="313932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sng" strike="noStrike" kern="1200" cap="none" spc="0" normalizeH="0" baseline="0" noProof="0" dirty="0">
                <a:ln>
                  <a:noFill/>
                </a:ln>
                <a:solidFill>
                  <a:schemeClr val="tx1"/>
                </a:solidFill>
                <a:effectLst/>
                <a:uLnTx/>
                <a:uFillTx/>
                <a:latin typeface="+mn-lt"/>
                <a:ea typeface="+mn-ea"/>
                <a:cs typeface="+mn-cs"/>
              </a:rPr>
              <a:t>Background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sng"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mn-lt"/>
                <a:ea typeface="+mn-ea"/>
                <a:cs typeface="+mn-cs"/>
              </a:rPr>
              <a:t>Rhosymedre Community Primary School is on the edge of a large housing development, south of Wrexham, between Ruabon and Llangollen. There are 237 learners on roll aged from 3 to 11 years of age, including 30 part-time nursery learners.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mn-lt"/>
                <a:ea typeface="+mn-ea"/>
                <a:cs typeface="+mn-cs"/>
              </a:rPr>
              <a:t>Within Rhosymedre School there is an Early Phase unit containing approximately 60 Nursery and Reception learners and the appropriate ratio of staff. A majority of learners enter the school with literacy, numeracy and personal and social skills that are below those expected for their age.</a:t>
            </a:r>
            <a:r>
              <a:rPr kumimoji="0" lang="en-GB" sz="1800" b="0" i="0" u="none" strike="sngStrike" kern="1200" cap="none" spc="0" normalizeH="0" baseline="0" noProof="0" dirty="0">
                <a:ln>
                  <a:noFill/>
                </a:ln>
                <a:solidFill>
                  <a:schemeClr val="tx1"/>
                </a:solidFill>
                <a:effectLst/>
                <a:uLnTx/>
                <a:uFillTx/>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solidFill>
              <a:effectLst/>
              <a:uLnTx/>
              <a:uFillTx/>
              <a:latin typeface="+mn-lt"/>
              <a:ea typeface="+mn-ea"/>
              <a:cs typeface="+mn-cs"/>
            </a:endParaRPr>
          </a:p>
        </p:txBody>
      </p:sp>
      <p:pic>
        <p:nvPicPr>
          <p:cNvPr id="3" name="Picture 2">
            <a:extLst>
              <a:ext uri="{C183D7F6-B498-43B3-948B-1728B52AA6E4}">
                <adec:decorative xmlns:adec="http://schemas.microsoft.com/office/drawing/2017/decorative" val="1"/>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3220909" y="4206347"/>
            <a:ext cx="2662263" cy="2076531"/>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a:extLst>
              <a:ext uri="{FF2B5EF4-FFF2-40B4-BE49-F238E27FC236}">
                <a16:creationId xmlns:a16="http://schemas.microsoft.com/office/drawing/2014/main" id="{6BB0FE9E-BB92-05F0-F3C0-8921B23C8D3E}"/>
              </a:ext>
              <a:ext uri="{C183D7F6-B498-43B3-948B-1728B52AA6E4}">
                <adec:decorative xmlns:adec="http://schemas.microsoft.com/office/drawing/2017/decorative" val="1"/>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t="15468"/>
          <a:stretch/>
        </p:blipFill>
        <p:spPr>
          <a:xfrm>
            <a:off x="325561" y="4160781"/>
            <a:ext cx="2662263" cy="2076531"/>
          </a:xfrm>
          <a:prstGeom prst="rect">
            <a:avLst/>
          </a:prstGeom>
        </p:spPr>
      </p:pic>
      <p:pic>
        <p:nvPicPr>
          <p:cNvPr id="5" name="Picture 4">
            <a:extLst>
              <a:ext uri="{FF2B5EF4-FFF2-40B4-BE49-F238E27FC236}">
                <a16:creationId xmlns:a16="http://schemas.microsoft.com/office/drawing/2014/main" id="{233CE480-BE1D-C5CA-2A6D-4FCF3A48BC0F}"/>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230218" y="4251914"/>
            <a:ext cx="2662263" cy="2077032"/>
          </a:xfrm>
          <a:prstGeom prst="rect">
            <a:avLst/>
          </a:prstGeom>
        </p:spPr>
      </p:pic>
    </p:spTree>
    <p:extLst>
      <p:ext uri="{BB962C8B-B14F-4D97-AF65-F5344CB8AC3E}">
        <p14:creationId xmlns:p14="http://schemas.microsoft.com/office/powerpoint/2010/main" val="1421820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28067" y="-42205"/>
            <a:ext cx="9144000" cy="326243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sng"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sng" strike="noStrike" kern="1200" cap="none" spc="0" normalizeH="0" baseline="0" noProof="0" dirty="0">
                <a:ln>
                  <a:noFill/>
                </a:ln>
                <a:solidFill>
                  <a:schemeClr val="tx1"/>
                </a:solidFill>
                <a:effectLst/>
                <a:uLnTx/>
                <a:uFillTx/>
                <a:latin typeface="+mn-lt"/>
                <a:ea typeface="+mn-ea"/>
                <a:cs typeface="+mn-cs"/>
              </a:rPr>
              <a:t>Creating a Philosophy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sng"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mn-lt"/>
                <a:ea typeface="+mn-ea"/>
                <a:cs typeface="+mn-cs"/>
              </a:rPr>
              <a:t>When establishing the provision practitioners met regularly to agree a clear vision of how they wanted the environment to develop and support the role of outdoor learning.  </a:t>
            </a:r>
            <a:r>
              <a:rPr kumimoji="0" lang="en-GB" sz="1800" b="0" i="0" u="none" strike="noStrike" kern="1200" cap="none" spc="0" normalizeH="0" baseline="0" noProof="0" dirty="0">
                <a:ln>
                  <a:noFill/>
                </a:ln>
                <a:solidFill>
                  <a:schemeClr val="tx1"/>
                </a:solidFill>
                <a:effectLst/>
                <a:uLnTx/>
                <a:uFillTx/>
                <a:latin typeface="Calibri" pitchFamily="34" charset="0"/>
                <a:ea typeface="+mn-ea"/>
                <a:cs typeface="+mn-cs"/>
              </a:rPr>
              <a:t>The team agreed that outdoor learning was fundamental to children’s learning and development and </a:t>
            </a:r>
            <a:r>
              <a:rPr kumimoji="0" lang="en-GB" sz="1800" b="0" i="0" u="none" strike="noStrike" kern="1200" cap="none" spc="0" normalizeH="0" baseline="0" noProof="0" dirty="0">
                <a:ln>
                  <a:noFill/>
                </a:ln>
                <a:solidFill>
                  <a:schemeClr val="tx1"/>
                </a:solidFill>
                <a:effectLst/>
                <a:uLnTx/>
                <a:uFillTx/>
                <a:latin typeface="+mn-lt"/>
                <a:ea typeface="+mn-ea"/>
                <a:cs typeface="+mn-cs"/>
              </a:rPr>
              <a:t>discussed how they could facilitate </a:t>
            </a:r>
            <a:r>
              <a:rPr kumimoji="0" lang="en-GB" sz="1800" b="0" i="0" u="none" strike="noStrike" kern="1200" cap="none" spc="0" normalizeH="0" baseline="0" noProof="0" dirty="0">
                <a:ln>
                  <a:noFill/>
                </a:ln>
                <a:solidFill>
                  <a:schemeClr val="tx1"/>
                </a:solidFill>
                <a:effectLst/>
                <a:uLnTx/>
                <a:uFillTx/>
                <a:latin typeface="Calibri" pitchFamily="34" charset="0"/>
                <a:ea typeface="+mn-ea"/>
                <a:cs typeface="+mn-cs"/>
              </a:rPr>
              <a:t>this. Practitioners agreed that there would be at least an hour every session (morning and afternoon) where there was free flow between the indoor and outdoor environments. Before setting up the outdoor provision staff visited identified settings to observe good practice. Every member of the team visited, which allowed them to reflect on the practice observed and plan how to establish this approach within the setting.</a:t>
            </a:r>
          </a:p>
          <a:p>
            <a:pPr marL="0" marR="0" lvl="0" indent="0" algn="l" defTabSz="914400" rtl="0" eaLnBrk="1" fontAlgn="auto" latinLnBrk="0" hangingPunct="1">
              <a:lnSpc>
                <a:spcPct val="100000"/>
              </a:lnSpc>
              <a:spcBef>
                <a:spcPts val="0"/>
              </a:spcBef>
              <a:spcAft>
                <a:spcPts val="0"/>
              </a:spcAft>
              <a:buClr>
                <a:srgbClr val="FF9933"/>
              </a:buClr>
              <a:buSzTx/>
              <a:buFontTx/>
              <a:buNone/>
              <a:tabLst/>
              <a:defRPr/>
            </a:pPr>
            <a:endParaRPr kumimoji="0" lang="en-GB" sz="800" b="0" i="0" u="none" strike="noStrike" kern="1200" cap="none" spc="0" normalizeH="0" baseline="0" noProof="0" dirty="0">
              <a:ln>
                <a:noFill/>
              </a:ln>
              <a:solidFill>
                <a:schemeClr val="tx1"/>
              </a:solidFill>
              <a:effectLst/>
              <a:uLnTx/>
              <a:uFillTx/>
              <a:latin typeface="Calibri" pitchFamily="34" charset="0"/>
              <a:ea typeface="+mn-ea"/>
              <a:cs typeface="+mn-cs"/>
            </a:endParaRPr>
          </a:p>
        </p:txBody>
      </p:sp>
      <p:pic>
        <p:nvPicPr>
          <p:cNvPr id="4" name="Picture 3">
            <a:extLst>
              <a:ext uri="{C183D7F6-B498-43B3-948B-1728B52AA6E4}">
                <adec:decorative xmlns:adec="http://schemas.microsoft.com/office/drawing/2017/decorative" val="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95536" y="3717032"/>
            <a:ext cx="2520280" cy="2297005"/>
          </a:xfrm>
          <a:prstGeom prst="rect">
            <a:avLst/>
          </a:prstGeom>
        </p:spPr>
      </p:pic>
      <p:pic>
        <p:nvPicPr>
          <p:cNvPr id="3" name="Picture 2">
            <a:extLst>
              <a:ext uri="{FF2B5EF4-FFF2-40B4-BE49-F238E27FC236}">
                <a16:creationId xmlns:a16="http://schemas.microsoft.com/office/drawing/2014/main" id="{08969514-1FA2-7F05-2979-85B02C3CCBE4}"/>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203848" y="3750778"/>
            <a:ext cx="2520280" cy="2297004"/>
          </a:xfrm>
          <a:prstGeom prst="rect">
            <a:avLst/>
          </a:prstGeom>
        </p:spPr>
      </p:pic>
      <p:pic>
        <p:nvPicPr>
          <p:cNvPr id="5" name="Picture 4">
            <a:extLst>
              <a:ext uri="{FF2B5EF4-FFF2-40B4-BE49-F238E27FC236}">
                <a16:creationId xmlns:a16="http://schemas.microsoft.com/office/drawing/2014/main" id="{608F917D-A084-BEAD-1BAB-F86FFA7720B9}"/>
              </a:ext>
              <a:ext uri="{C183D7F6-B498-43B3-948B-1728B52AA6E4}">
                <adec:decorative xmlns:adec="http://schemas.microsoft.com/office/drawing/2017/decorative" val="1"/>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940152" y="3737040"/>
            <a:ext cx="2952328" cy="23107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8958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8004" y="322779"/>
            <a:ext cx="8820472" cy="3139321"/>
          </a:xfrm>
          <a:prstGeom prst="rect">
            <a:avLst/>
          </a:prstGeom>
        </p:spPr>
        <p:txBody>
          <a:bodyPr wrap="square">
            <a:spAutoFit/>
          </a:bodyPr>
          <a:lstStyle/>
          <a:p>
            <a:r>
              <a:rPr lang="en-GB" dirty="0"/>
              <a:t>After auditing current resources a ‘wish list’ of appropriate resources was created to ensure that the outdoor provision provided an effective environment for children. Staff felt it shouldn’t replicate the indoor classroom but should complement it. Staff were passionate that skills development should be carefully planned for and learners should have the opportunity to practise, consolidate, use and apply Literacy and Numeracy skills across both the indoor and outdoors environments. This influenced the resources that were ordered, for example, number cones, paintbrushes and buckets. </a:t>
            </a:r>
          </a:p>
          <a:p>
            <a:endParaRPr lang="en-GB" dirty="0"/>
          </a:p>
          <a:p>
            <a:pPr marL="0" lvl="1"/>
            <a:r>
              <a:rPr lang="en-GB" dirty="0">
                <a:latin typeface="Calibri" pitchFamily="34" charset="0"/>
              </a:rPr>
              <a:t>Practitioners, as enabling adults, agreed that engaging experiences in effective environments would be provided for learners every day within the teaching and learning environments, both indoors and outdoors. </a:t>
            </a:r>
          </a:p>
        </p:txBody>
      </p:sp>
      <p:pic>
        <p:nvPicPr>
          <p:cNvPr id="4" name="Picture 2">
            <a:extLst>
              <a:ext uri="{C183D7F6-B498-43B3-948B-1728B52AA6E4}">
                <adec:decorative xmlns:adec="http://schemas.microsoft.com/office/drawing/2017/decorative" val="1"/>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67544" y="3861048"/>
            <a:ext cx="3744417" cy="2454213"/>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a:extLst>
              <a:ext uri="{FF2B5EF4-FFF2-40B4-BE49-F238E27FC236}">
                <a16:creationId xmlns:a16="http://schemas.microsoft.com/office/drawing/2014/main" id="{235D1A6A-AA51-6347-C95A-3C41EDB2B64D}"/>
              </a:ext>
              <a:ext uri="{C183D7F6-B498-43B3-948B-1728B52AA6E4}">
                <adec:decorative xmlns:adec="http://schemas.microsoft.com/office/drawing/2017/decorative" val="1"/>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788023" y="3861048"/>
            <a:ext cx="3744417"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3745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noGrp="1"/>
          </p:cNvSpPr>
          <p:nvPr>
            <p:ph type="title" idx="4294967295"/>
          </p:nvPr>
        </p:nvSpPr>
        <p:spPr>
          <a:xfrm>
            <a:off x="203101" y="117694"/>
            <a:ext cx="8473355" cy="507831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sng" strike="noStrike" kern="1200" cap="none" spc="0" normalizeH="0" baseline="0" noProof="0" dirty="0">
                <a:ln>
                  <a:noFill/>
                </a:ln>
                <a:solidFill>
                  <a:schemeClr val="tx1"/>
                </a:solidFill>
                <a:effectLst/>
                <a:uLnTx/>
                <a:uFillTx/>
                <a:latin typeface="+mn-lt"/>
                <a:ea typeface="+mn-ea"/>
                <a:cs typeface="+mn-cs"/>
              </a:rPr>
              <a:t>Areas of provision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sng"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mn-lt"/>
                <a:ea typeface="+mn-ea"/>
                <a:cs typeface="+mn-cs"/>
              </a:rPr>
              <a:t>The team wanted the environment to be led by the learner’s needs and interests, however, they needed a core set of open ended and flexible resources in order to observe learner’s interaction with them to reflect on the resources to be provided.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mn-lt"/>
                <a:ea typeface="+mn-ea"/>
                <a:cs typeface="+mn-cs"/>
              </a:rPr>
              <a:t>The team set up the following areas every day, in all weathers  which were based on the learners predictable needs and interests.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solidFill>
              <a:effectLst/>
              <a:uLnTx/>
              <a:uFillTx/>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kumimoji="0" lang="en-GB" sz="1800" b="0" i="0" u="none" strike="noStrike" kern="1200" cap="none" spc="0" normalizeH="0" baseline="0" noProof="0" dirty="0">
                <a:ln>
                  <a:noFill/>
                </a:ln>
                <a:solidFill>
                  <a:schemeClr val="tx1"/>
                </a:solidFill>
                <a:effectLst/>
                <a:uLnTx/>
                <a:uFillTx/>
                <a:latin typeface="+mn-lt"/>
                <a:ea typeface="+mn-ea"/>
                <a:cs typeface="+mn-cs"/>
              </a:rPr>
              <a:t>Block play, mark making with brushes and water, table top, small world, water, sand, digging, music basket, books and physical. </a:t>
            </a:r>
          </a:p>
          <a:p>
            <a:pPr marL="285750" marR="0" lvl="0" indent="-28575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0" lang="en-GB" sz="1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mn-lt"/>
                <a:ea typeface="+mn-ea"/>
                <a:cs typeface="+mn-cs"/>
              </a:rPr>
              <a:t>Over time the outdoor provision evolved as the adult’s pedagogical understanding developed. Changes to provision were made after observations of learner’s interaction with the resources. The team were then able to provide appropriate additional resources to promote skills development. For example, in the outdoor water tray practitioners observed learner’s bringing the baby’s clothes from the home corner inside and washing them within the water! This told the observing adults that the learner’s needed a washing line to peg the clothes on and also to hang their water aprons on. </a:t>
            </a:r>
          </a:p>
        </p:txBody>
      </p:sp>
    </p:spTree>
    <p:extLst>
      <p:ext uri="{BB962C8B-B14F-4D97-AF65-F5344CB8AC3E}">
        <p14:creationId xmlns:p14="http://schemas.microsoft.com/office/powerpoint/2010/main" val="276513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C183D7F6-B498-43B3-948B-1728B52AA6E4}">
                <adec:decorative xmlns:adec="http://schemas.microsoft.com/office/drawing/2017/decorative" val="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572000" y="188640"/>
            <a:ext cx="3901440" cy="2604135"/>
          </a:xfrm>
          <a:prstGeom prst="rect">
            <a:avLst/>
          </a:prstGeom>
        </p:spPr>
      </p:pic>
      <p:pic>
        <p:nvPicPr>
          <p:cNvPr id="4" name="Picture 3">
            <a:extLs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37277" y="116634"/>
            <a:ext cx="3901440" cy="2604135"/>
          </a:xfrm>
          <a:prstGeom prst="rect">
            <a:avLst/>
          </a:prstGeom>
        </p:spPr>
      </p:pic>
      <p:sp>
        <p:nvSpPr>
          <p:cNvPr id="5" name="TextBox 4"/>
          <p:cNvSpPr txBox="1"/>
          <p:nvPr/>
        </p:nvSpPr>
        <p:spPr>
          <a:xfrm>
            <a:off x="126795" y="2927836"/>
            <a:ext cx="8491471" cy="1477328"/>
          </a:xfrm>
          <a:prstGeom prst="rect">
            <a:avLst/>
          </a:prstGeom>
          <a:noFill/>
        </p:spPr>
        <p:txBody>
          <a:bodyPr wrap="square" rtlCol="0">
            <a:spAutoFit/>
          </a:bodyPr>
          <a:lstStyle/>
          <a:p>
            <a:r>
              <a:rPr lang="en-GB" dirty="0"/>
              <a:t>The team recognised that learners may get muddy when working in the outdoors, for example, in the digging area . As the team valued the</a:t>
            </a:r>
            <a:r>
              <a:rPr lang="en-GB" strike="sngStrike" dirty="0"/>
              <a:t> </a:t>
            </a:r>
            <a:r>
              <a:rPr lang="en-GB" dirty="0"/>
              <a:t>experiences this area provided, they agreed that if the indoor environment gets muddy, then it would be vacuumed! </a:t>
            </a:r>
          </a:p>
          <a:p>
            <a:endParaRPr lang="en-GB" dirty="0"/>
          </a:p>
          <a:p>
            <a:endParaRPr lang="en-GB" dirty="0"/>
          </a:p>
        </p:txBody>
      </p:sp>
      <p:pic>
        <p:nvPicPr>
          <p:cNvPr id="2" name="Picture 1">
            <a:extLs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95536" y="4149080"/>
            <a:ext cx="3743181" cy="2233042"/>
          </a:xfrm>
          <a:prstGeom prst="rect">
            <a:avLst/>
          </a:prstGeom>
        </p:spPr>
      </p:pic>
      <p:pic>
        <p:nvPicPr>
          <p:cNvPr id="6" name="Picture 1">
            <a:extLst>
              <a:ext uri="{FF2B5EF4-FFF2-40B4-BE49-F238E27FC236}">
                <a16:creationId xmlns:a16="http://schemas.microsoft.com/office/drawing/2014/main" id="{865D5D9D-CD33-9FE2-9B46-03E1BB6D51A4}"/>
              </a:ext>
              <a:ext uri="{C183D7F6-B498-43B3-948B-1728B52AA6E4}">
                <adec:decorative xmlns:adec="http://schemas.microsoft.com/office/drawing/2017/decorative" val="1"/>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572000" y="4149080"/>
            <a:ext cx="3901439" cy="22330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0575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3528" y="583499"/>
            <a:ext cx="8483206" cy="5355312"/>
          </a:xfrm>
          <a:prstGeom prst="rect">
            <a:avLst/>
          </a:prstGeom>
          <a:noFill/>
        </p:spPr>
        <p:txBody>
          <a:bodyPr wrap="square" rtlCol="0">
            <a:spAutoFit/>
          </a:bodyPr>
          <a:lstStyle/>
          <a:p>
            <a:r>
              <a:rPr lang="en-GB" dirty="0"/>
              <a:t>The team were flexible in response to the needs and interests of learners. For example, on days where the play is of a very high and sustained quality they don’t stop the flow and tidy up until absolutely necessary! They actively encourage learning though play and don’t interrupt the flow for children as this is where they observe and respond to their needs.</a:t>
            </a:r>
          </a:p>
          <a:p>
            <a:endParaRPr lang="en-GB" dirty="0"/>
          </a:p>
          <a:p>
            <a:r>
              <a:rPr lang="en-GB" dirty="0">
                <a:latin typeface="Calibri" pitchFamily="34" charset="0"/>
              </a:rPr>
              <a:t>The team believe that learners will demonstrate what they really know and understand within the environment provided. </a:t>
            </a:r>
            <a:r>
              <a:rPr lang="en-GB" dirty="0"/>
              <a:t>Therefore staff ensure that they are all free to observe learners practicing skills and reinforcing/embedding their knowledge during this time. For example, if learners have been taught one to one correspondence during Maths, adults observe if learners can transfer this skill in their self initiated learning in the outdoors. Staff believe that it is only when a child can independently use and apply a skill taught within the learning environment that the learner truly understands it. </a:t>
            </a:r>
          </a:p>
          <a:p>
            <a:endParaRPr lang="en-GB" dirty="0"/>
          </a:p>
          <a:p>
            <a:endParaRPr lang="en-GB" dirty="0"/>
          </a:p>
          <a:p>
            <a:endParaRPr lang="en-GB" dirty="0"/>
          </a:p>
          <a:p>
            <a:endParaRPr lang="en-GB" dirty="0"/>
          </a:p>
          <a:p>
            <a:endParaRPr lang="en-GB" dirty="0"/>
          </a:p>
          <a:p>
            <a:endParaRPr lang="en-GB" dirty="0"/>
          </a:p>
        </p:txBody>
      </p:sp>
      <p:pic>
        <p:nvPicPr>
          <p:cNvPr id="4" name="Picture 3">
            <a:extLst>
              <a:ext uri="{C183D7F6-B498-43B3-948B-1728B52AA6E4}">
                <adec:decorative xmlns:adec="http://schemas.microsoft.com/office/drawing/2017/decorative" val="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637181" y="4327616"/>
            <a:ext cx="4136640" cy="2088232"/>
          </a:xfrm>
          <a:prstGeom prst="rect">
            <a:avLst/>
          </a:prstGeom>
        </p:spPr>
      </p:pic>
      <p:pic>
        <p:nvPicPr>
          <p:cNvPr id="7" name="Picture 6">
            <a:extLst>
              <a:ext uri="{FF2B5EF4-FFF2-40B4-BE49-F238E27FC236}">
                <a16:creationId xmlns:a16="http://schemas.microsoft.com/office/drawing/2014/main" id="{D2029258-DB45-AFDE-B44E-B34B108D9443}"/>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70179" y="4308597"/>
            <a:ext cx="3871258" cy="2088233"/>
          </a:xfrm>
          <a:prstGeom prst="rect">
            <a:avLst/>
          </a:prstGeom>
        </p:spPr>
      </p:pic>
    </p:spTree>
    <p:extLst>
      <p:ext uri="{BB962C8B-B14F-4D97-AF65-F5344CB8AC3E}">
        <p14:creationId xmlns:p14="http://schemas.microsoft.com/office/powerpoint/2010/main" val="1125497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C183D7F6-B498-43B3-948B-1728B52AA6E4}">
                <adec:decorative xmlns:adec="http://schemas.microsoft.com/office/drawing/2017/decorative" val="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65744" y="3717032"/>
            <a:ext cx="4266942" cy="2848100"/>
          </a:xfrm>
          <a:prstGeom prst="rect">
            <a:avLst/>
          </a:prstGeom>
        </p:spPr>
      </p:pic>
      <p:sp>
        <p:nvSpPr>
          <p:cNvPr id="4" name="Title 3"/>
          <p:cNvSpPr>
            <a:spLocks noGrp="1"/>
          </p:cNvSpPr>
          <p:nvPr>
            <p:ph type="title" idx="4294967295"/>
          </p:nvPr>
        </p:nvSpPr>
        <p:spPr>
          <a:xfrm>
            <a:off x="265744" y="260648"/>
            <a:ext cx="8698744" cy="258532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sng" strike="noStrike" kern="1200" cap="none" spc="0" normalizeH="0" baseline="0" noProof="0" dirty="0">
                <a:ln>
                  <a:noFill/>
                </a:ln>
                <a:solidFill>
                  <a:schemeClr val="tx1"/>
                </a:solidFill>
                <a:effectLst/>
                <a:uLnTx/>
                <a:uFillTx/>
                <a:latin typeface="Calibri" pitchFamily="34" charset="0"/>
                <a:ea typeface="+mn-ea"/>
                <a:cs typeface="+mn-cs"/>
              </a:rPr>
              <a:t>Role of enabling adults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solidFill>
              <a:effectLst/>
              <a:uLnTx/>
              <a:uFillTx/>
              <a:latin typeface="Calibri"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Calibri" pitchFamily="34" charset="0"/>
                <a:ea typeface="+mn-ea"/>
                <a:cs typeface="+mn-cs"/>
              </a:rPr>
              <a:t>The role of the adults is to facilitate learning and to further promote skills development. Adults facilitate learning by modelling appropriate language, skills and behaviours with learners. Adults facilitate the play, supporting learners with their ideas and interests. This enables them to understand if there are gaps in provision which can be addressed and also to identify the skills learners are naturally using within the environment. Subsequently staff observe children’s learning to inform future planning, developing the children's skills in a meaningful way. </a:t>
            </a:r>
          </a:p>
        </p:txBody>
      </p:sp>
      <p:pic>
        <p:nvPicPr>
          <p:cNvPr id="2" name="Picture 1">
            <a:extLst>
              <a:ext uri="{FF2B5EF4-FFF2-40B4-BE49-F238E27FC236}">
                <a16:creationId xmlns:a16="http://schemas.microsoft.com/office/drawing/2014/main" id="{BEC0AC16-17EC-149C-D556-551C9CB3BC5F}"/>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716016" y="3717033"/>
            <a:ext cx="3993298" cy="2736304"/>
          </a:xfrm>
          <a:prstGeom prst="rect">
            <a:avLst/>
          </a:prstGeom>
        </p:spPr>
      </p:pic>
    </p:spTree>
    <p:extLst>
      <p:ext uri="{BB962C8B-B14F-4D97-AF65-F5344CB8AC3E}">
        <p14:creationId xmlns:p14="http://schemas.microsoft.com/office/powerpoint/2010/main" val="803256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179512" y="332656"/>
            <a:ext cx="8784976" cy="507831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sng" strike="noStrike" kern="1200" cap="none" spc="0" normalizeH="0" baseline="0" noProof="0" dirty="0">
                <a:ln>
                  <a:noFill/>
                </a:ln>
                <a:solidFill>
                  <a:schemeClr val="tx1"/>
                </a:solidFill>
                <a:effectLst/>
                <a:uLnTx/>
                <a:uFillTx/>
                <a:latin typeface="+mn-lt"/>
                <a:ea typeface="+mn-ea"/>
                <a:cs typeface="+mn-cs"/>
              </a:rPr>
              <a:t>Effective environments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sng"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mn-lt"/>
                <a:ea typeface="+mn-ea"/>
                <a:cs typeface="+mn-cs"/>
              </a:rPr>
              <a:t>Environments are changed and adapted as learner’s needs are identified, to support their interests and further develop their skills. New resources brought into the learning environment are carefully chosen to support the learning and are chosen, where applicable, to promote literacy and numeracy.   These can be a physical resource or a written challenge.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mn-lt"/>
                <a:ea typeface="+mn-ea"/>
                <a:cs typeface="+mn-cs"/>
              </a:rPr>
              <a:t>The adults will then facilitate the play and link exploration to the resource, where appropriate. Learners will often transfer resources from the indoor environment to the outdoor environment to support their skills development whilst engaging with the resources.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chemeClr val="tx1"/>
                </a:solidFill>
                <a:effectLst/>
                <a:uLnTx/>
                <a:uFillTx/>
                <a:latin typeface="+mn-lt"/>
                <a:ea typeface="+mn-ea"/>
                <a:cs typeface="+mn-cs"/>
              </a:rPr>
              <a:t>Often, the learners will self populate the areas to support a developing need or emerging interest. The team do not plan ‘must do challenges’ as they believe that skills are transferable within any environment at a pace suitable for individual learners,  scaffolding their learning and skills development.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Rectangle 17">
            <a:extLst>
              <a:ext uri="{C183D7F6-B498-43B3-948B-1728B52AA6E4}">
                <adec:decorative xmlns:adec="http://schemas.microsoft.com/office/drawing/2017/decorative" val="1"/>
              </a:ext>
            </a:extLst>
          </p:cNvPr>
          <p:cNvSpPr>
            <a:spLocks noChangeArrowheads="1"/>
          </p:cNvSpPr>
          <p:nvPr/>
        </p:nvSpPr>
        <p:spPr bwMode="auto">
          <a:xfrm>
            <a:off x="3086103" y="1644135"/>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18">
            <a:extLst>
              <a:ext uri="{C183D7F6-B498-43B3-948B-1728B52AA6E4}">
                <adec:decorative xmlns:adec="http://schemas.microsoft.com/office/drawing/2017/decorative" val="1"/>
              </a:ext>
            </a:extLst>
          </p:cNvPr>
          <p:cNvSpPr>
            <a:spLocks noChangeArrowheads="1"/>
          </p:cNvSpPr>
          <p:nvPr/>
        </p:nvSpPr>
        <p:spPr bwMode="auto">
          <a:xfrm>
            <a:off x="3086100" y="1993613"/>
            <a:ext cx="27443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600" b="1" i="0" u="none" strike="noStrike" cap="none" normalizeH="0" baseline="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a:ln>
                  <a:noFill/>
                </a:ln>
                <a:solidFill>
                  <a:schemeClr val="tx1"/>
                </a:solidFill>
                <a:effectLst/>
                <a:latin typeface="Comic Sans MS" pitchFamily="66" charset="0"/>
                <a:cs typeface="Arial" pitchFamily="34" charset="0"/>
              </a:rPr>
              <a:t> </a:t>
            </a:r>
            <a:endParaRPr kumimoji="0" lang="en-GB" sz="18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3459268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2.xml.rels>&#65279;<?xml version="1.0" encoding="utf-8"?><Relationships xmlns="http://schemas.openxmlformats.org/package/2006/relationships"><Relationship Type="http://schemas.openxmlformats.org/officeDocument/2006/relationships/customXmlProps" Target="/customXML/itemProps2.xml" Id="Rd3c4172d526e4b2384ade4b889302c76" /></Relationships>
</file>

<file path=customXML/item2.xml><?xml version="1.0" encoding="utf-8"?>
<metadata xmlns="http://www.objective.com/ecm/document/metadata/FF3C5B18883D4E21973B57C2EEED7FD1" version="1.0.0">
  <systemFields>
    <field name="Objective-Id">
      <value order="0">A43203372</value>
    </field>
    <field name="Objective-Title">
      <value order="0">230127 -Case study - Rhosymedre Community Primary School - English version</value>
    </field>
    <field name="Objective-Description">
      <value order="0"/>
    </field>
    <field name="Objective-CreationStamp">
      <value order="0">2022-12-06T15:50:27Z</value>
    </field>
    <field name="Objective-IsApproved">
      <value order="0">false</value>
    </field>
    <field name="Objective-IsPublished">
      <value order="0">true</value>
    </field>
    <field name="Objective-DatePublished">
      <value order="0">2023-02-10T15:44:16Z</value>
    </field>
    <field name="Objective-ModificationStamp">
      <value order="0">2023-02-10T15:44:16Z</value>
    </field>
    <field name="Objective-Owner">
      <value order="0">Light, Gemma (ECWL - Communities &amp; Tackling Poverty - EPC Evidence &amp; Support Division)</value>
    </field>
    <field name="Objective-Path">
      <value order="0">Objective Global Folder:#Business File Plan:WG Organisational Groups:OLD - Pre April 2024 - Public Services &amp; Welsh Language (PSWL):Public Services &amp; Welsh Language (PSWL) - Education - (NEW) Curriculum &amp; Assessment Division:1 - Save:STRATEGY:Foundation Learning, Curriculum Experiences &amp; Access - AP:Foundation Learning - Policy developments:Foundation Learning - Foundation Learning Effectice Practice - Existing HWB resources requiring amendments (As part of Review of Resources) - 2022-2023:Rhosymedre Community Primary School case study - transition between the indoor and outdoor learning environment in Nursery and Reception January 2023</value>
    </field>
    <field name="Objective-Parent">
      <value order="0">Rhosymedre Community Primary School case study - transition between the indoor and outdoor learning environment in Nursery and Reception January 2023</value>
    </field>
    <field name="Objective-State">
      <value order="0">Published</value>
    </field>
    <field name="Objective-VersionId">
      <value order="0">vA83894604</value>
    </field>
    <field name="Objective-Version">
      <value order="0">12.0</value>
    </field>
    <field name="Objective-VersionNumber">
      <value order="0">12</value>
    </field>
    <field name="Objective-VersionComment">
      <value order="0"/>
    </field>
    <field name="Objective-FileNumber">
      <value order="0">qA1632066</value>
    </field>
    <field name="Objective-Classification">
      <value order="0">Official</value>
    </field>
    <field name="Objective-Caveats">
      <value order="0"/>
    </field>
  </systemFields>
  <catalogues>
    <catalogue name="Document Type Catalogue" type="type" ori="id:cA14">
      <field name="Objective-Date Acquired">
        <value order="0">2022-12-06T00:00:00Z</value>
      </field>
      <field name="Objective-Official Translation">
        <value order="0"/>
      </field>
      <field name="Objective-Connect Creator">
        <value order="0"/>
      </field>
    </catalogue>
  </catalogues>
</metadata>
</file>

<file path=customXML/itemProps2.xml><?xml version="1.0" encoding="utf-8"?>
<ds:datastoreItem xmlns:ds="http://schemas.openxmlformats.org/officeDocument/2006/customXml" ds:itemID="{5745109E-2DDF-40CB-AC2B-FF9B10C90820}">
  <ds:schemaRefs>
    <ds:schemaRef ds:uri="http://www.objective.com/ecm/document/metadata/FF3C5B18883D4E21973B57C2EEED7FD1"/>
  </ds:schemaRefs>
</ds:datastoreItem>
</file>

<file path=docProps/app.xml><?xml version="1.0" encoding="utf-8"?>
<Properties xmlns="http://schemas.openxmlformats.org/officeDocument/2006/extended-properties" xmlns:vt="http://schemas.openxmlformats.org/officeDocument/2006/docPropsVTypes">
  <TotalTime>522</TotalTime>
  <Words>1056</Words>
  <Application>Microsoft Office PowerPoint</Application>
  <PresentationFormat>On-screen Show (4:3)</PresentationFormat>
  <Paragraphs>49</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Comic Sans MS</vt:lpstr>
      <vt:lpstr>Office Theme</vt:lpstr>
      <vt:lpstr> Rhosymedre Community Primary School  Providing Seamless transition between the indoor and outdoor learning environment in Nursery and Reception    </vt:lpstr>
      <vt:lpstr>Background  Rhosymedre Community Primary School is on the edge of a large housing development, south of Wrexham, between Ruabon and Llangollen. There are 237 learners on roll aged from 3 to 11 years of age, including 30 part-time nursery learners.    Within Rhosymedre School there is an Early Phase unit containing approximately 60 Nursery and Reception learners and the appropriate ratio of staff. A majority of learners enter the school with literacy, numeracy and personal and social skills that are below those expected for their age.  </vt:lpstr>
      <vt:lpstr> Creating a Philosophy  When establishing the provision practitioners met regularly to agree a clear vision of how they wanted the environment to develop and support the role of outdoor learning.  The team agreed that outdoor learning was fundamental to children’s learning and development and discussed how they could facilitate this. Practitioners agreed that there would be at least an hour every session (morning and afternoon) where there was free flow between the indoor and outdoor environments. Before setting up the outdoor provision staff visited identified settings to observe good practice. Every member of the team visited, which allowed them to reflect on the practice observed and plan how to establish this approach within the setting. </vt:lpstr>
      <vt:lpstr>PowerPoint Presentation</vt:lpstr>
      <vt:lpstr>Areas of provision  The team wanted the environment to be led by the learner’s needs and interests, however, they needed a core set of open ended and flexible resources in order to observe learner’s interaction with them to reflect on the resources to be provided.  The team set up the following areas every day, in all weathers  which were based on the learners predictable needs and interests.  Block play, mark making with brushes and water, table top, small world, water, sand, digging, music basket, books and physical.   Over time the outdoor provision evolved as the adult’s pedagogical understanding developed. Changes to provision were made after observations of learner’s interaction with the resources. The team were then able to provide appropriate additional resources to promote skills development. For example, in the outdoor water tray practitioners observed learner’s bringing the baby’s clothes from the home corner inside and washing them within the water! This told the observing adults that the learner’s needed a washing line to peg the clothes on and also to hang their water aprons on. </vt:lpstr>
      <vt:lpstr>PowerPoint Presentation</vt:lpstr>
      <vt:lpstr>PowerPoint Presentation</vt:lpstr>
      <vt:lpstr>Role of enabling adults  The role of the adults is to facilitate learning and to further promote skills development. Adults facilitate learning by modelling appropriate language, skills and behaviours with learners. Adults facilitate the play, supporting learners with their ideas and interests. This enables them to understand if there are gaps in provision which can be addressed and also to identify the skills learners are naturally using within the environment. Subsequently staff observe children’s learning to inform future planning, developing the children's skills in a meaningful way. </vt:lpstr>
      <vt:lpstr>Effective environments  Environments are changed and adapted as learner’s needs are identified, to support their interests and further develop their skills. New resources brought into the learning environment are carefully chosen to support the learning and are chosen, where applicable, to promote literacy and numeracy.   These can be a physical resource or a written challenge.  The adults will then facilitate the play and link exploration to the resource, where appropriate. Learners will often transfer resources from the indoor environment to the outdoor environment to support their skills development whilst engaging with the resources.   Often, the learners will self populate the areas to support a developing need or emerging interest. The team do not plan ‘must do challenges’ as they believe that skills are transferable within any environment at a pace suitable for individual learners,  scaffolding their learning and skills development.   </vt:lpstr>
      <vt:lpstr>Impact  Since the changes have been introduced the school has seen improvements in learner’s  Language, Literacy and Communication skills as well as Mathematical skills and Personal and Social skills.  </vt:lpstr>
    </vt:vector>
  </TitlesOfParts>
  <Company>Rhosymedre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Pennngton</dc:creator>
  <cp:lastModifiedBy>Johnson, Michelle (ESJWL - Education - Foundation Learning Branch)</cp:lastModifiedBy>
  <cp:revision>57</cp:revision>
  <cp:lastPrinted>2018-02-07T14:18:51Z</cp:lastPrinted>
  <dcterms:created xsi:type="dcterms:W3CDTF">2018-01-24T13:13:33Z</dcterms:created>
  <dcterms:modified xsi:type="dcterms:W3CDTF">2023-02-10T15:44:06Z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A43203372</vt:lpwstr>
  </property>
  <property fmtid="{D5CDD505-2E9C-101B-9397-08002B2CF9AE}" pid="4" name="Objective-Title">
    <vt:lpwstr>230127 -Case study - Rhosymedre Community Primary School - English version</vt:lpwstr>
  </property>
  <property fmtid="{D5CDD505-2E9C-101B-9397-08002B2CF9AE}" pid="5" name="Objective-Description">
    <vt:lpwstr/>
  </property>
  <property fmtid="{D5CDD505-2E9C-101B-9397-08002B2CF9AE}" pid="6" name="Objective-CreationStamp">
    <vt:filetime>2022-12-06T15:50:27Z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2023-02-10T15:44:16Z</vt:filetime>
  </property>
  <property fmtid="{D5CDD505-2E9C-101B-9397-08002B2CF9AE}" pid="10" name="Objective-ModificationStamp">
    <vt:filetime>2023-02-10T15:44:16Z</vt:filetime>
  </property>
  <property fmtid="{D5CDD505-2E9C-101B-9397-08002B2CF9AE}" pid="11" name="Objective-Owner">
    <vt:lpwstr>Light, Gemma (ECWL - Communities &amp; Tackling Poverty - EPC Evidence &amp; Support Division)</vt:lpwstr>
  </property>
  <property fmtid="{D5CDD505-2E9C-101B-9397-08002B2CF9AE}" pid="12" name="Objective-Path">
    <vt:lpwstr>Objective Global Folder:#Business File Plan:WG Organisational Groups:OLD - Pre April 2024 - Public Services &amp; Welsh Language (PSWL):Public Services &amp; Welsh Language (PSWL) - Education - (NEW) Curriculum &amp; Assessment Division:1 - Save:STRATEGY:Foundation Learning, Curriculum Experiences &amp; Access - AP:Foundation Learning - Policy developments:Foundation Learning - Foundation Learning Effectice Practice - Existing HWB resources requiring amendments (As part of Review of Resources) - 2022-2023:Rhosymedre Community Primary School case study - transition between the indoor and outdoor learning environment in Nursery and Reception January 2023</vt:lpwstr>
  </property>
  <property fmtid="{D5CDD505-2E9C-101B-9397-08002B2CF9AE}" pid="13" name="Objective-Parent">
    <vt:lpwstr>Rhosymedre Community Primary School case study - transition between the indoor and outdoor learning environment in Nursery and Reception January 2023</vt:lpwstr>
  </property>
  <property fmtid="{D5CDD505-2E9C-101B-9397-08002B2CF9AE}" pid="14" name="Objective-State">
    <vt:lpwstr>Published</vt:lpwstr>
  </property>
  <property fmtid="{D5CDD505-2E9C-101B-9397-08002B2CF9AE}" pid="15" name="Objective-VersionId">
    <vt:lpwstr>vA83894604</vt:lpwstr>
  </property>
  <property fmtid="{D5CDD505-2E9C-101B-9397-08002B2CF9AE}" pid="16" name="Objective-Version">
    <vt:lpwstr>12.0</vt:lpwstr>
  </property>
  <property fmtid="{D5CDD505-2E9C-101B-9397-08002B2CF9AE}" pid="17" name="Objective-VersionNumber">
    <vt:r8>12</vt:r8>
  </property>
  <property fmtid="{D5CDD505-2E9C-101B-9397-08002B2CF9AE}" pid="18" name="Objective-VersionComment">
    <vt:lpwstr/>
  </property>
  <property fmtid="{D5CDD505-2E9C-101B-9397-08002B2CF9AE}" pid="19" name="Objective-FileNumber">
    <vt:lpwstr>qA1632066</vt:lpwstr>
  </property>
  <property fmtid="{D5CDD505-2E9C-101B-9397-08002B2CF9AE}" pid="20" name="Objective-Classification">
    <vt:lpwstr>Official</vt:lpwstr>
  </property>
  <property fmtid="{D5CDD505-2E9C-101B-9397-08002B2CF9AE}" pid="21" name="Objective-Caveats">
    <vt:lpwstr/>
  </property>
  <property fmtid="{D5CDD505-2E9C-101B-9397-08002B2CF9AE}" pid="22" name="Objective-Language">
    <vt:lpwstr>English (eng)</vt:lpwstr>
  </property>
  <property fmtid="{D5CDD505-2E9C-101B-9397-08002B2CF9AE}" pid="23" name="Objective-Date Acquired">
    <vt:filetime>2022-12-06T00:00:00Z</vt:filetime>
  </property>
  <property fmtid="{D5CDD505-2E9C-101B-9397-08002B2CF9AE}" pid="24" name="Objective-What to Keep">
    <vt:lpwstr>No</vt:lpwstr>
  </property>
  <property fmtid="{D5CDD505-2E9C-101B-9397-08002B2CF9AE}" pid="25" name="Objective-Official Translation">
    <vt:lpwstr/>
  </property>
  <property fmtid="{D5CDD505-2E9C-101B-9397-08002B2CF9AE}" pid="26" name="Objective-Connect Creator">
    <vt:lpwstr/>
  </property>
  <property fmtid="{D5CDD505-2E9C-101B-9397-08002B2CF9AE}" pid="27" name="Objective-Comment">
    <vt:lpwstr/>
  </property>
  <property fmtid="{D5CDD505-2E9C-101B-9397-08002B2CF9AE}" pid="28" name="Objective-Language [system]">
    <vt:lpwstr>English (eng)</vt:lpwstr>
  </property>
  <property fmtid="{D5CDD505-2E9C-101B-9397-08002B2CF9AE}" pid="29" name="Objective-Date Acquired [system]">
    <vt:lpwstr/>
  </property>
  <property fmtid="{D5CDD505-2E9C-101B-9397-08002B2CF9AE}" pid="30" name="Objective-What to Keep [system]">
    <vt:lpwstr>No</vt:lpwstr>
  </property>
  <property fmtid="{D5CDD505-2E9C-101B-9397-08002B2CF9AE}" pid="31" name="Objective-Official Translation [system]">
    <vt:lpwstr/>
  </property>
  <property fmtid="{D5CDD505-2E9C-101B-9397-08002B2CF9AE}" pid="32" name="Objective-Connect Creator [system]">
    <vt:lpwstr/>
  </property>
</Properties>
</file>