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handoutMasterIdLst>
    <p:handoutMasterId r:id="rId9"/>
  </p:handoutMasterIdLst>
  <p:sldIdLst>
    <p:sldId id="256" r:id="rId2"/>
    <p:sldId id="260" r:id="rId3"/>
    <p:sldId id="257" r:id="rId4"/>
    <p:sldId id="258" r:id="rId5"/>
    <p:sldId id="263" r:id="rId6"/>
    <p:sldId id="262" r:id="rId7"/>
    <p:sldId id="264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1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9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ED879-CEC1-4851-8C33-27591C34797B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B31D-5F65-4575-B918-F989EB2A28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407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DF1A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 anchor="ctr" anchorCtr="0"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5779592"/>
            <a:ext cx="9144000" cy="1078408"/>
            <a:chOff x="-6782" y="5779592"/>
            <a:chExt cx="9144000" cy="107840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-6782" y="5779592"/>
              <a:ext cx="9144000" cy="10784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5977" y="6021027"/>
              <a:ext cx="1371226" cy="651538"/>
            </a:xfrm>
            <a:prstGeom prst="rect">
              <a:avLst/>
            </a:prstGeom>
          </p:spPr>
        </p:pic>
        <p:pic>
          <p:nvPicPr>
            <p:cNvPr id="13" name="Picture 12" descr="Logo2016_Lnd_Full_OnWht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0722" y="6069314"/>
              <a:ext cx="1363737" cy="542200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006995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06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370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6356351"/>
            <a:ext cx="548640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67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6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6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ctr" anchorCtr="0"/>
          <a:lstStyle>
            <a:lvl1pPr marL="0" indent="0">
              <a:buNone/>
              <a:defRPr sz="2400" b="1">
                <a:solidFill>
                  <a:srgbClr val="DF1A2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1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09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443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2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78275-ABD2-45C2-AB74-29854FDE2FA5}" type="datetimeFigureOut">
              <a:rPr lang="en-GB" smtClean="0"/>
              <a:t>07/06/2016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DC0EA-95D5-451A-991C-AD52D9E5E8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43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CDF78275-ABD2-45C2-AB74-29854FDE2FA5}" type="datetimeFigureOut">
              <a:rPr lang="en-GB" smtClean="0"/>
              <a:pPr/>
              <a:t>07/06/2016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Foco" panose="020B0504050202020203" pitchFamily="34" charset="0"/>
              </a:defRPr>
            </a:lvl1pPr>
          </a:lstStyle>
          <a:p>
            <a:fld id="{0CFDC0EA-95D5-451A-991C-AD52D9E5E893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76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F1A22"/>
          </a:solidFill>
          <a:latin typeface="Foco" panose="020B0504050202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rgbClr val="DF1A22"/>
          </a:solidFill>
          <a:latin typeface="Foco" panose="020B0504050202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Foco" panose="020B0504050202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v.com/hub/categories/sport" TargetMode="External"/><Relationship Id="rId2" Type="http://schemas.openxmlformats.org/officeDocument/2006/relationships/hyperlink" Target="http://www.bbc.co.uk/iplayer/categories/sport/highlights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bbc.co.uk/education/clips/z9r3gk7" TargetMode="External"/><Relationship Id="rId5" Type="http://schemas.openxmlformats.org/officeDocument/2006/relationships/hyperlink" Target="http://www.bbc.co.uk/education/guides/zmfg87h/activity" TargetMode="External"/><Relationship Id="rId4" Type="http://schemas.openxmlformats.org/officeDocument/2006/relationships/hyperlink" Target="http://www.bbc.co.uk/sport/footbal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1671" y="1122363"/>
            <a:ext cx="7974105" cy="2387600"/>
          </a:xfrm>
        </p:spPr>
        <p:txBody>
          <a:bodyPr>
            <a:normAutofit/>
          </a:bodyPr>
          <a:lstStyle/>
          <a:p>
            <a:r>
              <a:rPr lang="en-GB" sz="4000" dirty="0"/>
              <a:t>Curriculum Area: Maths </a:t>
            </a:r>
            <a:r>
              <a:rPr lang="en-GB" sz="4000" dirty="0" smtClean="0"/>
              <a:t>and Numeracy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Upper </a:t>
            </a:r>
            <a:r>
              <a:rPr lang="en-GB" sz="4000" dirty="0"/>
              <a:t>Key Stage Two – Year </a:t>
            </a:r>
            <a:r>
              <a:rPr lang="en-GB" sz="4000" dirty="0" smtClean="0"/>
              <a:t>6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4741" y="3602038"/>
            <a:ext cx="7221071" cy="1655762"/>
          </a:xfrm>
        </p:spPr>
        <p:txBody>
          <a:bodyPr>
            <a:normAutofit/>
          </a:bodyPr>
          <a:lstStyle/>
          <a:p>
            <a:r>
              <a:rPr lang="en-GB" sz="2200" dirty="0"/>
              <a:t>Euro 2016: A Welsh </a:t>
            </a:r>
            <a:r>
              <a:rPr lang="en-GB" sz="2200" dirty="0" smtClean="0"/>
              <a:t>Curriculum Resource </a:t>
            </a:r>
            <a:r>
              <a:rPr lang="en-GB" sz="2200" dirty="0"/>
              <a:t>for 7-11 year </a:t>
            </a:r>
            <a:r>
              <a:rPr lang="en-GB" sz="2200" dirty="0" smtClean="0"/>
              <a:t>olds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1452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Task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77576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200" dirty="0"/>
              <a:t>You have been asked to complete </a:t>
            </a:r>
            <a:r>
              <a:rPr lang="en-GB" sz="2200" dirty="0" smtClean="0"/>
              <a:t>match analysis </a:t>
            </a:r>
            <a:r>
              <a:rPr lang="en-GB" sz="2200" dirty="0"/>
              <a:t>on one of Wales’ Euro 2016 group matches. Gather </a:t>
            </a:r>
            <a:r>
              <a:rPr lang="en-GB" sz="2200" dirty="0" smtClean="0"/>
              <a:t>statistics </a:t>
            </a:r>
            <a:r>
              <a:rPr lang="en-GB" sz="2200" dirty="0"/>
              <a:t>on Welsh players and graph their performance.</a:t>
            </a:r>
          </a:p>
        </p:txBody>
      </p:sp>
    </p:spTree>
    <p:extLst>
      <p:ext uri="{BB962C8B-B14F-4D97-AF65-F5344CB8AC3E}">
        <p14:creationId xmlns:p14="http://schemas.microsoft.com/office/powerpoint/2010/main" val="13057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LNF Skills </a:t>
            </a:r>
            <a:r>
              <a:rPr lang="en-GB" sz="4000" dirty="0" smtClean="0"/>
              <a:t>and </a:t>
            </a:r>
            <a:r>
              <a:rPr lang="en-GB" sz="4000" dirty="0"/>
              <a:t>Curriculum </a:t>
            </a:r>
            <a:r>
              <a:rPr lang="en-GB" sz="4000" dirty="0" smtClean="0"/>
              <a:t>Coverage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775762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/>
              <a:t>LNF Literacy (Year 6</a:t>
            </a:r>
            <a:r>
              <a:rPr lang="en-GB" sz="2000" b="1" dirty="0" smtClean="0"/>
              <a:t>)</a:t>
            </a:r>
            <a:endParaRPr lang="en-GB" sz="2000" b="1" dirty="0"/>
          </a:p>
          <a:p>
            <a:pPr marL="0" indent="0">
              <a:buNone/>
            </a:pPr>
            <a:r>
              <a:rPr lang="en-GB" sz="2000" dirty="0"/>
              <a:t>6.WM4 – explore different ways to present work and use them appropriately, e.g. tables</a:t>
            </a:r>
          </a:p>
          <a:p>
            <a:pPr marL="0" indent="0">
              <a:buNone/>
            </a:pPr>
            <a:r>
              <a:rPr lang="en-GB" sz="2000" dirty="0"/>
              <a:t>6.WS5 – use features and layout which are constructed to present data and ideas clearly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b="1" dirty="0"/>
              <a:t>LNF Numeracy (Year 6</a:t>
            </a:r>
            <a:r>
              <a:rPr lang="en-GB" sz="2000" b="1" dirty="0" smtClean="0"/>
              <a:t>)</a:t>
            </a:r>
            <a:endParaRPr lang="en-GB" sz="2000" b="1" dirty="0"/>
          </a:p>
          <a:p>
            <a:pPr marL="0" indent="0">
              <a:buNone/>
            </a:pPr>
            <a:r>
              <a:rPr lang="en-GB" sz="2000" dirty="0"/>
              <a:t>6.D3 – extract and interpret information from an increasing range graphs (including Pie Charts</a:t>
            </a:r>
            <a:r>
              <a:rPr lang="en-GB" sz="2000" dirty="0" smtClean="0"/>
              <a:t>)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6.D4 – represent data </a:t>
            </a:r>
            <a:r>
              <a:rPr lang="en-GB" sz="2000" dirty="0" smtClean="0"/>
              <a:t>using </a:t>
            </a:r>
            <a:r>
              <a:rPr lang="en-GB" sz="2000" dirty="0"/>
              <a:t>tables, frequency </a:t>
            </a:r>
            <a:r>
              <a:rPr lang="en-GB" sz="2000" dirty="0" smtClean="0"/>
              <a:t>tables, bar </a:t>
            </a:r>
            <a:r>
              <a:rPr lang="en-GB" sz="2000" dirty="0"/>
              <a:t>charts, grouped data charts and line graphs</a:t>
            </a:r>
          </a:p>
        </p:txBody>
      </p:sp>
    </p:spTree>
    <p:extLst>
      <p:ext uri="{BB962C8B-B14F-4D97-AF65-F5344CB8AC3E}">
        <p14:creationId xmlns:p14="http://schemas.microsoft.com/office/powerpoint/2010/main" val="32567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49" y="429186"/>
            <a:ext cx="7886700" cy="1325563"/>
          </a:xfrm>
        </p:spPr>
        <p:txBody>
          <a:bodyPr/>
          <a:lstStyle/>
          <a:p>
            <a:r>
              <a:rPr lang="en-GB" sz="4000" dirty="0"/>
              <a:t>Time </a:t>
            </a:r>
            <a:r>
              <a:rPr lang="en-GB" sz="4000" dirty="0" smtClean="0"/>
              <a:t>Limits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49" y="1754749"/>
            <a:ext cx="7735421" cy="4351338"/>
          </a:xfrm>
        </p:spPr>
        <p:txBody>
          <a:bodyPr>
            <a:normAutofit/>
          </a:bodyPr>
          <a:lstStyle/>
          <a:p>
            <a:r>
              <a:rPr lang="en-GB" sz="2200" dirty="0"/>
              <a:t>Introduce the task. Share the PowerPoint which highlights different match analysis </a:t>
            </a:r>
            <a:r>
              <a:rPr lang="en-GB" sz="2200" dirty="0" smtClean="0"/>
              <a:t>methods</a:t>
            </a:r>
            <a:endParaRPr lang="en-GB" sz="2200" dirty="0"/>
          </a:p>
          <a:p>
            <a:r>
              <a:rPr lang="en-GB" sz="2200" dirty="0"/>
              <a:t>Explore different ways of collecting data and representing </a:t>
            </a:r>
            <a:r>
              <a:rPr lang="en-GB" sz="2200" dirty="0" smtClean="0"/>
              <a:t>data</a:t>
            </a:r>
            <a:endParaRPr lang="en-GB" sz="2200" dirty="0"/>
          </a:p>
          <a:p>
            <a:r>
              <a:rPr lang="en-GB" sz="2200" dirty="0"/>
              <a:t>Find out which match to collect data </a:t>
            </a:r>
            <a:r>
              <a:rPr lang="en-GB" sz="2200" dirty="0" smtClean="0"/>
              <a:t>from</a:t>
            </a:r>
            <a:endParaRPr lang="en-GB" sz="2200" dirty="0"/>
          </a:p>
          <a:p>
            <a:r>
              <a:rPr lang="en-GB" sz="2200" dirty="0"/>
              <a:t>Choose and design a table for recording the data</a:t>
            </a:r>
          </a:p>
          <a:p>
            <a:r>
              <a:rPr lang="en-GB" sz="2200" dirty="0"/>
              <a:t>Present the data using different graphs or charts (using ICT if possible)</a:t>
            </a:r>
          </a:p>
          <a:p>
            <a:r>
              <a:rPr lang="en-GB" sz="2200" dirty="0"/>
              <a:t>Deliver a presentation of findings to the </a:t>
            </a:r>
            <a:r>
              <a:rPr lang="en-GB" sz="2200" dirty="0" smtClean="0"/>
              <a:t>class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4117426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Activity </a:t>
            </a:r>
            <a:r>
              <a:rPr lang="en-GB" sz="4000" dirty="0" smtClean="0"/>
              <a:t>Breakdown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1690689"/>
            <a:ext cx="7886700" cy="435133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1600" dirty="0"/>
              <a:t>Show the Video – BBC – Data Analysis – Start video on 08.27 – </a:t>
            </a:r>
            <a:r>
              <a:rPr lang="en-GB" sz="1600" dirty="0" smtClean="0"/>
              <a:t>12.25.</a:t>
            </a:r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Introduce the challenge and explore the PowerPoint.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Explore what </a:t>
            </a:r>
            <a:r>
              <a:rPr lang="en-GB" sz="1600" dirty="0" smtClean="0"/>
              <a:t>match analysis </a:t>
            </a:r>
            <a:r>
              <a:rPr lang="en-GB" sz="1600" dirty="0"/>
              <a:t>is and why it is important.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Show the different types of data the pupils can create.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Decide on a game to watch.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Decide what part of the game they want to record information on.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Choose which players to follow.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Design frequency tables.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Watch the match and collect the data.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Interpret and present the data using bar graphs, pictograms, line graphs or pie charts.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Prepare a presentation to deliver to the class (ICT is an option</a:t>
            </a:r>
            <a:r>
              <a:rPr lang="en-GB" sz="1600" dirty="0" smtClean="0"/>
              <a:t>).</a:t>
            </a:r>
            <a:endParaRPr lang="en-GB" sz="1600" dirty="0"/>
          </a:p>
          <a:p>
            <a:pPr marL="457200" indent="-457200">
              <a:buFont typeface="+mj-lt"/>
              <a:buAutoNum type="arabicPeriod"/>
            </a:pPr>
            <a:r>
              <a:rPr lang="en-GB" sz="1600" dirty="0"/>
              <a:t>Deliver a presentation to the class on your findings.</a:t>
            </a:r>
          </a:p>
        </p:txBody>
      </p:sp>
    </p:spTree>
    <p:extLst>
      <p:ext uri="{BB962C8B-B14F-4D97-AF65-F5344CB8AC3E}">
        <p14:creationId xmlns:p14="http://schemas.microsoft.com/office/powerpoint/2010/main" val="32649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800" dirty="0"/>
              <a:t>Useful Resources, Websites </a:t>
            </a:r>
            <a:r>
              <a:rPr lang="en-GB" sz="3800" dirty="0" smtClean="0"/>
              <a:t>and Books</a:t>
            </a:r>
            <a:endParaRPr lang="en-GB" sz="3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200" dirty="0"/>
              <a:t>BBC iPlayer - </a:t>
            </a:r>
            <a:r>
              <a:rPr lang="en-GB" sz="2200" dirty="0">
                <a:hlinkClick r:id="rId2"/>
              </a:rPr>
              <a:t>http://</a:t>
            </a:r>
            <a:r>
              <a:rPr lang="en-GB" sz="2200" dirty="0" smtClean="0">
                <a:hlinkClick r:id="rId2"/>
              </a:rPr>
              <a:t>www.bbc.co.uk/iplayer/categories/sport/highlights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ITV Player - </a:t>
            </a:r>
            <a:r>
              <a:rPr lang="en-GB" sz="2200" dirty="0">
                <a:hlinkClick r:id="rId3"/>
              </a:rPr>
              <a:t>http://</a:t>
            </a:r>
            <a:r>
              <a:rPr lang="en-GB" sz="2200" dirty="0" smtClean="0">
                <a:hlinkClick r:id="rId3"/>
              </a:rPr>
              <a:t>www.itv.com/hub/categories/sport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BBC Sport – Football - </a:t>
            </a:r>
            <a:r>
              <a:rPr lang="en-GB" sz="2200" dirty="0">
                <a:hlinkClick r:id="rId4"/>
              </a:rPr>
              <a:t>http://</a:t>
            </a:r>
            <a:r>
              <a:rPr lang="en-GB" sz="2200" dirty="0" smtClean="0">
                <a:hlinkClick r:id="rId4"/>
              </a:rPr>
              <a:t>www.bbc.co.uk/sport/football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BBC – Observation and Analysis - </a:t>
            </a:r>
            <a:r>
              <a:rPr lang="en-GB" sz="2200" dirty="0">
                <a:hlinkClick r:id="rId5"/>
              </a:rPr>
              <a:t>http://</a:t>
            </a:r>
            <a:r>
              <a:rPr lang="en-GB" sz="2200" dirty="0" smtClean="0">
                <a:hlinkClick r:id="rId5"/>
              </a:rPr>
              <a:t>www.bbc.co.uk/education/guides/zmfg87h/activity</a:t>
            </a:r>
            <a:r>
              <a:rPr lang="en-GB" sz="2200" dirty="0" smtClean="0"/>
              <a:t> </a:t>
            </a:r>
            <a:endParaRPr lang="en-GB" sz="2200" dirty="0"/>
          </a:p>
          <a:p>
            <a:r>
              <a:rPr lang="en-GB" sz="2200" dirty="0"/>
              <a:t>Video – BBC – Data Analysis – Start video on 08.27- 12.25 </a:t>
            </a:r>
            <a:r>
              <a:rPr lang="en-GB" sz="2200" dirty="0">
                <a:hlinkClick r:id="rId6"/>
              </a:rPr>
              <a:t>http://</a:t>
            </a:r>
            <a:r>
              <a:rPr lang="en-GB" sz="2200" dirty="0" smtClean="0">
                <a:hlinkClick r:id="rId6"/>
              </a:rPr>
              <a:t>www.bbc.co.uk/education/clips/z9r3gk7</a:t>
            </a:r>
            <a:r>
              <a:rPr lang="en-GB" sz="2200" dirty="0" smtClean="0"/>
              <a:t>  </a:t>
            </a:r>
            <a:endParaRPr lang="en-GB" sz="2200" dirty="0"/>
          </a:p>
          <a:p>
            <a:r>
              <a:rPr lang="en-GB" sz="2200" dirty="0"/>
              <a:t>PowerPoint - Match Analysis</a:t>
            </a:r>
          </a:p>
        </p:txBody>
      </p:sp>
    </p:spTree>
    <p:extLst>
      <p:ext uri="{BB962C8B-B14F-4D97-AF65-F5344CB8AC3E}">
        <p14:creationId xmlns:p14="http://schemas.microsoft.com/office/powerpoint/2010/main" val="32766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Success Criteria – </a:t>
            </a:r>
            <a:r>
              <a:rPr lang="en-GB" sz="4000" dirty="0" smtClean="0"/>
              <a:t>Can you.. </a:t>
            </a:r>
            <a:endParaRPr lang="en-GB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841" y="1690689"/>
            <a:ext cx="7886700" cy="3684588"/>
          </a:xfrm>
        </p:spPr>
        <p:txBody>
          <a:bodyPr>
            <a:noAutofit/>
          </a:bodyPr>
          <a:lstStyle/>
          <a:p>
            <a:r>
              <a:rPr lang="en-GB" sz="2200" dirty="0"/>
              <a:t>Understand the </a:t>
            </a:r>
            <a:r>
              <a:rPr lang="en-GB" sz="2200"/>
              <a:t>term </a:t>
            </a:r>
            <a:r>
              <a:rPr lang="en-GB" sz="2200" smtClean="0"/>
              <a:t>‘data analysis’?</a:t>
            </a:r>
            <a:endParaRPr lang="en-GB" sz="2200" dirty="0"/>
          </a:p>
          <a:p>
            <a:r>
              <a:rPr lang="en-GB" sz="2200" dirty="0"/>
              <a:t>Practise collecting different types of data?</a:t>
            </a:r>
          </a:p>
          <a:p>
            <a:r>
              <a:rPr lang="en-GB" sz="2200" dirty="0"/>
              <a:t>Focus on one aspect or player in the game?</a:t>
            </a:r>
          </a:p>
          <a:p>
            <a:r>
              <a:rPr lang="en-GB" sz="2200" dirty="0"/>
              <a:t>Keep the data collection sheet simple and easy to use?</a:t>
            </a:r>
          </a:p>
          <a:p>
            <a:r>
              <a:rPr lang="en-GB" sz="2200" dirty="0"/>
              <a:t>Record data accurately?</a:t>
            </a:r>
          </a:p>
          <a:p>
            <a:r>
              <a:rPr lang="en-GB" sz="2200" dirty="0"/>
              <a:t>Interpret and present findings using the templates provided?</a:t>
            </a:r>
          </a:p>
          <a:p>
            <a:r>
              <a:rPr lang="en-GB" sz="2200" dirty="0"/>
              <a:t>Deliver a confident presentation to the class?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0452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435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Foco</vt:lpstr>
      <vt:lpstr>Calibri</vt:lpstr>
      <vt:lpstr>Office Theme</vt:lpstr>
      <vt:lpstr>Curriculum Area: Maths and Numeracy  Upper Key Stage Two – Year 6</vt:lpstr>
      <vt:lpstr>Task</vt:lpstr>
      <vt:lpstr>LNF Skills and Curriculum Coverage</vt:lpstr>
      <vt:lpstr>Time Limits</vt:lpstr>
      <vt:lpstr>Activity Breakdown</vt:lpstr>
      <vt:lpstr>Useful Resources, Websites and Books</vt:lpstr>
      <vt:lpstr>Success Criteria – Can you..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Clint</dc:creator>
  <cp:lastModifiedBy>Perry, Alex (EST - Entrepreneurship &amp; Business)</cp:lastModifiedBy>
  <cp:revision>34</cp:revision>
  <dcterms:created xsi:type="dcterms:W3CDTF">2016-04-14T20:50:52Z</dcterms:created>
  <dcterms:modified xsi:type="dcterms:W3CDTF">2016-06-07T15:44:38Z</dcterms:modified>
</cp:coreProperties>
</file>