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0" r:id="rId6"/>
  </p:sldMasterIdLst>
  <p:notesMasterIdLst>
    <p:notesMasterId r:id="rId20"/>
  </p:notesMasterIdLst>
  <p:sldIdLst>
    <p:sldId id="261" r:id="rId7"/>
    <p:sldId id="256" r:id="rId8"/>
    <p:sldId id="263" r:id="rId9"/>
    <p:sldId id="367" r:id="rId10"/>
    <p:sldId id="368" r:id="rId11"/>
    <p:sldId id="364" r:id="rId12"/>
    <p:sldId id="381" r:id="rId13"/>
    <p:sldId id="384" r:id="rId14"/>
    <p:sldId id="320" r:id="rId15"/>
    <p:sldId id="362" r:id="rId16"/>
    <p:sldId id="363" r:id="rId17"/>
    <p:sldId id="382" r:id="rId18"/>
    <p:sldId id="383" r:id="rId19"/>
  </p:sldIdLst>
  <p:sldSz cx="12192000" cy="6858000"/>
  <p:notesSz cx="6800850" cy="9807575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880FC0B-8D1E-4F71-84C5-66212C54A58B}">
          <p14:sldIdLst>
            <p14:sldId id="261"/>
            <p14:sldId id="256"/>
            <p14:sldId id="263"/>
            <p14:sldId id="367"/>
            <p14:sldId id="368"/>
            <p14:sldId id="364"/>
            <p14:sldId id="381"/>
            <p14:sldId id="384"/>
            <p14:sldId id="320"/>
            <p14:sldId id="362"/>
            <p14:sldId id="363"/>
            <p14:sldId id="382"/>
            <p14:sldId id="383"/>
          </p14:sldIdLst>
        </p14:section>
        <p14:section name="Annex" id="{1389573D-4B5E-4F4C-BE64-9A77E6D073EE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C69AE5E-18E7-A36D-CE71-0C4363C43494}" name="Ellis, Jane (EPS - Curriculum)" initials="EJ(C" userId="S::Jane.Ellis@gov.wales::a3d8a18e-5a54-484f-b6a0-2e31385033b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ithcock, Richard (EPS - Curriculum)" initials="HR(-C" lastIdx="0" clrIdx="0">
    <p:extLst>
      <p:ext uri="{19B8F6BF-5375-455C-9EA6-DF929625EA0E}">
        <p15:presenceInfo xmlns:p15="http://schemas.microsoft.com/office/powerpoint/2012/main" userId="S-1-5-21-2431647640-172777305-3518478359-124670" providerId="AD"/>
      </p:ext>
    </p:extLst>
  </p:cmAuthor>
  <p:cmAuthor id="2" name="Hopkin, Lloyd (EPS - Curriculum)" initials="HL(-C" lastIdx="0" clrIdx="1">
    <p:extLst>
      <p:ext uri="{19B8F6BF-5375-455C-9EA6-DF929625EA0E}">
        <p15:presenceInfo xmlns:p15="http://schemas.microsoft.com/office/powerpoint/2012/main" userId="S-1-5-21-2431647640-172777305-3518478359-100170" providerId="AD"/>
      </p:ext>
    </p:extLst>
  </p:cmAuthor>
  <p:cmAuthor id="3" name="Mathias, Jayne (PSG - Cyfieithu. Translation)" initials="MJ(-CT" lastIdx="5" clrIdx="2">
    <p:extLst>
      <p:ext uri="{19B8F6BF-5375-455C-9EA6-DF929625EA0E}">
        <p15:presenceInfo xmlns:p15="http://schemas.microsoft.com/office/powerpoint/2012/main" userId="S-1-5-21-2431647640-172777305-3518478359-739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4B8309-7C33-45DF-80AC-7C5D603D6C18}" v="33" dt="2022-06-12T09:21:35.1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95320" autoAdjust="0"/>
  </p:normalViewPr>
  <p:slideViewPr>
    <p:cSldViewPr snapToGrid="0">
      <p:cViewPr varScale="1">
        <p:scale>
          <a:sx n="58" d="100"/>
          <a:sy n="58" d="100"/>
        </p:scale>
        <p:origin x="868" y="56"/>
      </p:cViewPr>
      <p:guideLst/>
    </p:cSldViewPr>
  </p:slideViewPr>
  <p:outlineViewPr>
    <p:cViewPr>
      <p:scale>
        <a:sx n="33" d="100"/>
        <a:sy n="33" d="100"/>
      </p:scale>
      <p:origin x="0" y="-5171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26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20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241" y="0"/>
            <a:ext cx="2947035" cy="4920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A7B47-4FBE-407C-B9F9-86F223D07507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1225550"/>
            <a:ext cx="5883275" cy="3309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85" y="4719895"/>
            <a:ext cx="5440680" cy="386173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15495"/>
            <a:ext cx="2947035" cy="4920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241" y="9315495"/>
            <a:ext cx="2947035" cy="4920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34021-97F0-4EA6-9E11-935753612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660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EB7B1AD-F1A6-400A-99E7-3D3F4AB22F7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3882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4021-97F0-4EA6-9E11-935753612E2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778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4021-97F0-4EA6-9E11-935753612E2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58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4021-97F0-4EA6-9E11-935753612E2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034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4021-97F0-4EA6-9E11-935753612E2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466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4021-97F0-4EA6-9E11-935753612E2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171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4021-97F0-4EA6-9E11-935753612E2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21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4021-97F0-4EA6-9E11-935753612E2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566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4021-97F0-4EA6-9E11-935753612E2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181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10E0-E396-4021-A37E-7CA66AA1ABC0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789F-8326-4AD5-A9D8-E28EFC2EB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11883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10E0-E396-4021-A37E-7CA66AA1ABC0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789F-8326-4AD5-A9D8-E28EFC2EB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535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10E0-E396-4021-A37E-7CA66AA1ABC0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789F-8326-4AD5-A9D8-E28EFC2EB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91177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FB7-9600-B846-A4D5-61D8BDB0A21B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F1F-A1D8-C84D-9070-2EDFBF36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6781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FB7-9600-B846-A4D5-61D8BDB0A21B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F1F-A1D8-C84D-9070-2EDFBF36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8883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FB7-9600-B846-A4D5-61D8BDB0A21B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F1F-A1D8-C84D-9070-2EDFBF36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7691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FB7-9600-B846-A4D5-61D8BDB0A21B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F1F-A1D8-C84D-9070-2EDFBF36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9133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FB7-9600-B846-A4D5-61D8BDB0A21B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F1F-A1D8-C84D-9070-2EDFBF36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2487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FB7-9600-B846-A4D5-61D8BDB0A21B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F1F-A1D8-C84D-9070-2EDFBF36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0978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FB7-9600-B846-A4D5-61D8BDB0A21B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F1F-A1D8-C84D-9070-2EDFBF36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1123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4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FB7-9600-B846-A4D5-61D8BDB0A21B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F1F-A1D8-C84D-9070-2EDFBF36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6080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10E0-E396-4021-A37E-7CA66AA1ABC0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789F-8326-4AD5-A9D8-E28EFC2EB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56458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4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FB7-9600-B846-A4D5-61D8BDB0A21B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F1F-A1D8-C84D-9070-2EDFBF36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6991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FB7-9600-B846-A4D5-61D8BDB0A21B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F1F-A1D8-C84D-9070-2EDFBF36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0051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FB7-9600-B846-A4D5-61D8BDB0A21B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F1F-A1D8-C84D-9070-2EDFBF36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3900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10E0-E396-4021-A37E-7CA66AA1ABC0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789F-8326-4AD5-A9D8-E28EFC2EB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9508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10E0-E396-4021-A37E-7CA66AA1ABC0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789F-8326-4AD5-A9D8-E28EFC2EB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18877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10E0-E396-4021-A37E-7CA66AA1ABC0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789F-8326-4AD5-A9D8-E28EFC2EB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32847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10E0-E396-4021-A37E-7CA66AA1ABC0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789F-8326-4AD5-A9D8-E28EFC2EB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24737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10E0-E396-4021-A37E-7CA66AA1ABC0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789F-8326-4AD5-A9D8-E28EFC2EB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39364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10E0-E396-4021-A37E-7CA66AA1ABC0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789F-8326-4AD5-A9D8-E28EFC2EB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8357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10E0-E396-4021-A37E-7CA66AA1ABC0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789F-8326-4AD5-A9D8-E28EFC2EB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10020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710E0-E396-4021-A37E-7CA66AA1ABC0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6789F-8326-4AD5-A9D8-E28EFC2EB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95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4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6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E1FB7-9600-B846-A4D5-61D8BDB0A21B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6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6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09F1F-A1D8-C84D-9070-2EDFBF36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4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hwb.gov.wales/cwricwlwm-i-gymru/rhwydwaith-cenedlaethol-ar-gyfer-gweithredu-r-cwricwlw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manage/videos/726066877/c14e98387c/privac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43" y="373361"/>
            <a:ext cx="2520696" cy="923544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885" y="181337"/>
            <a:ext cx="1353312" cy="1307592"/>
          </a:xfrm>
          <a:prstGeom prst="rect">
            <a:avLst/>
          </a:prstGeom>
        </p:spPr>
      </p:pic>
      <p:sp>
        <p:nvSpPr>
          <p:cNvPr id="2" name="Petryal 1"/>
          <p:cNvSpPr/>
          <p:nvPr/>
        </p:nvSpPr>
        <p:spPr>
          <a:xfrm>
            <a:off x="0" y="2062230"/>
            <a:ext cx="12216395" cy="2545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b="0" i="0"/>
            </a:pPr>
            <a:r>
              <a:rPr lang="en-GB" sz="4200" b="1" dirty="0" err="1">
                <a:solidFill>
                  <a:schemeClr val="bg1"/>
                </a:solidFill>
                <a:latin typeface="Calibri"/>
              </a:rPr>
              <a:t>Sgwrs</a:t>
            </a:r>
            <a:r>
              <a:rPr lang="en-GB" sz="4200" b="1" dirty="0">
                <a:solidFill>
                  <a:schemeClr val="bg1"/>
                </a:solidFill>
                <a:latin typeface="Calibri"/>
              </a:rPr>
              <a:t> </a:t>
            </a:r>
            <a:r>
              <a:rPr kumimoji="0" lang="1106" sz="4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Rhwydwaith Cenedlaethol: </a:t>
            </a:r>
            <a:endParaRPr kumimoji="0" lang="en-GB" sz="4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algn="ctr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b="0" i="0"/>
            </a:pPr>
            <a:r>
              <a:rPr lang="en-GB" sz="4200" b="1" dirty="0" err="1">
                <a:solidFill>
                  <a:schemeClr val="bg1"/>
                </a:solidFill>
                <a:latin typeface="Calibri"/>
              </a:rPr>
              <a:t>Llafaredd</a:t>
            </a:r>
            <a:r>
              <a:rPr lang="en-GB" sz="4200" b="1" dirty="0">
                <a:solidFill>
                  <a:schemeClr val="bg1"/>
                </a:solidFill>
                <a:latin typeface="Calibri"/>
              </a:rPr>
              <a:t> a </a:t>
            </a:r>
            <a:r>
              <a:rPr lang="en-GB" sz="4200" b="1" dirty="0" err="1">
                <a:solidFill>
                  <a:schemeClr val="bg1"/>
                </a:solidFill>
                <a:latin typeface="Calibri"/>
              </a:rPr>
              <a:t>Darllen</a:t>
            </a:r>
            <a:endParaRPr kumimoji="0" lang="en-GB" sz="4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b="0" i="0"/>
            </a:pPr>
            <a:r>
              <a:rPr kumimoji="0" lang="cy-GB" sz="4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utiger 65" charset="0"/>
                <a:ea typeface="Frutiger 65" charset="0"/>
                <a:cs typeface="Frutiger 65" charset="0"/>
              </a:rPr>
              <a:t>Haf 2022</a:t>
            </a:r>
          </a:p>
        </p:txBody>
      </p:sp>
      <p:cxnSp>
        <p:nvCxnSpPr>
          <p:cNvPr id="7" name="Cysylltydd Syth 6"/>
          <p:cNvCxnSpPr/>
          <p:nvPr/>
        </p:nvCxnSpPr>
        <p:spPr>
          <a:xfrm>
            <a:off x="793104" y="2982469"/>
            <a:ext cx="10324383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wch Testun 7"/>
          <p:cNvSpPr txBox="1"/>
          <p:nvPr/>
        </p:nvSpPr>
        <p:spPr>
          <a:xfrm>
            <a:off x="430243" y="6232357"/>
            <a:ext cx="6265576" cy="518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b="0" i="0"/>
            </a:pPr>
            <a:r>
              <a:rPr kumimoji="0" lang="1106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utiger 65" charset="0"/>
                <a:ea typeface="+mn-ea"/>
                <a:cs typeface="+mn-cs"/>
              </a:rPr>
              <a:t>#CenhadaethAddysgCymru</a:t>
            </a:r>
            <a:endParaRPr kumimoji="0" lang="cy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utiger 65" charset="0"/>
              <a:ea typeface="+mn-ea"/>
              <a:cs typeface="+mn-cs"/>
            </a:endParaRPr>
          </a:p>
        </p:txBody>
      </p:sp>
      <p:sp>
        <p:nvSpPr>
          <p:cNvPr id="9" name="Blwch Testun 8"/>
          <p:cNvSpPr txBox="1"/>
          <p:nvPr/>
        </p:nvSpPr>
        <p:spPr>
          <a:xfrm>
            <a:off x="5749963" y="6232357"/>
            <a:ext cx="6265575" cy="518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b="0" i="0"/>
            </a:pPr>
            <a:r>
              <a:rPr kumimoji="0" lang="1106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utiger 65" charset="0"/>
                <a:ea typeface="+mn-ea"/>
                <a:cs typeface="+mn-cs"/>
              </a:rPr>
              <a:t>#EducationMissionWales</a:t>
            </a:r>
            <a:endParaRPr kumimoji="0" lang="cy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utiger 65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034517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299" y="1413838"/>
            <a:ext cx="11847402" cy="1771643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 b="0" i="0"/>
            </a:pPr>
            <a:r>
              <a:rPr kumimoji="0" lang="cy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/>
              </a:rPr>
              <a:t>Cwestiwn 2: Pa fathau o gymorth fyddai'n ddefnyddiol i ddatblygu strategaethau ysgolion/lleoliadau ar gyfer llafaredd a darllen ymhellach yng nghyd-destun Cwricwlwm Cymru? 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076" y="2953512"/>
            <a:ext cx="11512296" cy="368259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FF0000"/>
              </a:solidFill>
            </a:endParaRPr>
          </a:p>
          <a:p>
            <a:pPr algn="l"/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" name="Flowchart: Document 3"/>
          <p:cNvSpPr/>
          <p:nvPr/>
        </p:nvSpPr>
        <p:spPr>
          <a:xfrm>
            <a:off x="0" y="0"/>
            <a:ext cx="12192000" cy="1167063"/>
          </a:xfrm>
          <a:prstGeom prst="flowChartDocument">
            <a:avLst/>
          </a:prstGeom>
          <a:solidFill>
            <a:srgbClr val="1D92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304" y="0"/>
            <a:ext cx="2520696" cy="9235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853108" y="41787"/>
            <a:ext cx="6329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en-GB" b="1" i="1" dirty="0" err="1">
                <a:solidFill>
                  <a:prstClr val="white"/>
                </a:solidFill>
              </a:rPr>
              <a:t>Rhwydwaith</a:t>
            </a:r>
            <a:r>
              <a:rPr lang="en-GB" b="1" i="1" dirty="0">
                <a:solidFill>
                  <a:prstClr val="white"/>
                </a:solidFill>
              </a:rPr>
              <a:t> </a:t>
            </a:r>
            <a:r>
              <a:rPr lang="en-GB" b="1" i="1" dirty="0" err="1">
                <a:solidFill>
                  <a:prstClr val="white"/>
                </a:solidFill>
              </a:rPr>
              <a:t>Cenedlaethlol</a:t>
            </a:r>
            <a:r>
              <a:rPr lang="en-GB" b="1" i="1" dirty="0">
                <a:solidFill>
                  <a:prstClr val="white"/>
                </a:solidFill>
              </a:rPr>
              <a:t> – </a:t>
            </a:r>
            <a:r>
              <a:rPr lang="cy-GB" b="1" i="1" dirty="0">
                <a:solidFill>
                  <a:prstClr val="white"/>
                </a:solidFill>
              </a:rPr>
              <a:t>Llafaredd a Darllen</a:t>
            </a:r>
            <a:endParaRPr lang="en-GB" b="1" i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15259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3"/>
          <p:cNvSpPr/>
          <p:nvPr/>
        </p:nvSpPr>
        <p:spPr>
          <a:xfrm>
            <a:off x="-29111" y="155239"/>
            <a:ext cx="12192000" cy="1167063"/>
          </a:xfrm>
          <a:prstGeom prst="flowChartDocument">
            <a:avLst/>
          </a:prstGeom>
          <a:solidFill>
            <a:srgbClr val="1D92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304" y="0"/>
            <a:ext cx="2520696" cy="9235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1281191" y="369438"/>
            <a:ext cx="6325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en-GB" b="1" i="1" dirty="0" err="1">
                <a:solidFill>
                  <a:prstClr val="white"/>
                </a:solidFill>
              </a:rPr>
              <a:t>Rhwydwaith</a:t>
            </a:r>
            <a:r>
              <a:rPr lang="en-GB" b="1" i="1" dirty="0">
                <a:solidFill>
                  <a:prstClr val="white"/>
                </a:solidFill>
              </a:rPr>
              <a:t> </a:t>
            </a:r>
            <a:r>
              <a:rPr lang="en-GB" b="1" i="1" dirty="0" err="1">
                <a:solidFill>
                  <a:prstClr val="white"/>
                </a:solidFill>
              </a:rPr>
              <a:t>Cenedlaethol</a:t>
            </a:r>
            <a:r>
              <a:rPr lang="en-GB" b="1" i="1" dirty="0">
                <a:solidFill>
                  <a:prstClr val="white"/>
                </a:solidFill>
              </a:rPr>
              <a:t> : </a:t>
            </a:r>
            <a:r>
              <a:rPr lang="cy-GB" b="1" i="1" dirty="0">
                <a:solidFill>
                  <a:prstClr val="white"/>
                </a:solidFill>
              </a:rPr>
              <a:t>Llafaredd a Darllen</a:t>
            </a:r>
            <a:endParaRPr lang="en-GB" b="1" i="1" dirty="0">
              <a:solidFill>
                <a:prstClr val="white"/>
              </a:solidFill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10740" y="3356842"/>
            <a:ext cx="11512296" cy="3345919"/>
          </a:xfrm>
        </p:spPr>
        <p:txBody>
          <a:bodyPr>
            <a:normAutofit/>
          </a:bodyPr>
          <a:lstStyle/>
          <a:p>
            <a:pPr algn="l"/>
            <a:endParaRPr lang="en-GB" b="1" dirty="0">
              <a:solidFill>
                <a:srgbClr val="FF0000"/>
              </a:solidFill>
            </a:endParaRPr>
          </a:p>
          <a:p>
            <a:pPr algn="l"/>
            <a:endParaRPr lang="en-GB" dirty="0">
              <a:solidFill>
                <a:srgbClr val="FF0000"/>
              </a:solidFill>
            </a:endParaRPr>
          </a:p>
          <a:p>
            <a:pPr algn="l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6BC746-D3DB-46D3-A388-318BE12E96AD}"/>
              </a:ext>
            </a:extLst>
          </p:cNvPr>
          <p:cNvSpPr txBox="1"/>
          <p:nvPr/>
        </p:nvSpPr>
        <p:spPr>
          <a:xfrm>
            <a:off x="205482" y="1544250"/>
            <a:ext cx="11722813" cy="1643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0" i="0"/>
            </a:pPr>
            <a:r>
              <a:rPr kumimoji="0" lang="cy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/>
              </a:rPr>
              <a:t>Cwestiwn 3: Sut mae cydweithio ar draws yr ysgol/lleoliad gyfan (e.e., gan gynnwys rhieni a'r gymuned ehangach) wedi helpu i annog diwylliant o ddarllen? Pam dewis gweithio fel hyn? Beth oedd yr heriau a sut wnaethoch chi eu goresgyn? </a:t>
            </a:r>
            <a:endParaRPr kumimoji="0" lang="cy-GB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696557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67F84-E3FF-233E-B139-B4C02ACB0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0883"/>
            <a:ext cx="10515600" cy="1325563"/>
          </a:xfrm>
        </p:spPr>
        <p:txBody>
          <a:bodyPr>
            <a:noAutofit/>
          </a:bodyPr>
          <a:lstStyle/>
          <a:p>
            <a:r>
              <a:rPr lang="cy-GB" sz="2800" dirty="0">
                <a:latin typeface="Arial" panose="020B0604020202020204" pitchFamily="34" charset="0"/>
                <a:cs typeface="Arial" panose="020B0604020202020204" pitchFamily="34" charset="0"/>
              </a:rPr>
              <a:t>Cael y wybodaeth ddiweddaraf am sgyrsiau sydd ar y gweill a chofrestru ar gyfer digwyddiadau yn y dyfodol ar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Rhwydwaith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Cenedlaethol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ar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gyfer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Gweithredu’r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Cwricwlwm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- Hwb (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gov.wales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)</a:t>
            </a:r>
            <a:endParaRPr lang="cy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82EBE7-9D2B-0611-88F3-BFFFE084BC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259" y="3294938"/>
            <a:ext cx="11762664" cy="3242351"/>
          </a:xfrm>
          <a:prstGeom prst="rect">
            <a:avLst/>
          </a:prstGeom>
        </p:spPr>
      </p:pic>
      <p:sp>
        <p:nvSpPr>
          <p:cNvPr id="7" name="Flowchart: Document 6">
            <a:extLst>
              <a:ext uri="{FF2B5EF4-FFF2-40B4-BE49-F238E27FC236}">
                <a16:creationId xmlns:a16="http://schemas.microsoft.com/office/drawing/2014/main" id="{5F40C3E3-9AB9-28E6-D18F-464BCDCE1BF5}"/>
              </a:ext>
            </a:extLst>
          </p:cNvPr>
          <p:cNvSpPr/>
          <p:nvPr/>
        </p:nvSpPr>
        <p:spPr>
          <a:xfrm>
            <a:off x="0" y="-14672"/>
            <a:ext cx="12192000" cy="1167063"/>
          </a:xfrm>
          <a:prstGeom prst="flowChartDocument">
            <a:avLst/>
          </a:prstGeom>
          <a:solidFill>
            <a:srgbClr val="1D92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0EA59E-14AC-A1A6-028B-DBDDB5AE6BA5}"/>
              </a:ext>
            </a:extLst>
          </p:cNvPr>
          <p:cNvSpPr txBox="1"/>
          <p:nvPr/>
        </p:nvSpPr>
        <p:spPr>
          <a:xfrm>
            <a:off x="-1281191" y="369438"/>
            <a:ext cx="6325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en-GB" b="1" i="1" dirty="0" err="1">
                <a:solidFill>
                  <a:prstClr val="white"/>
                </a:solidFill>
              </a:rPr>
              <a:t>Rhwydwaith</a:t>
            </a:r>
            <a:r>
              <a:rPr lang="en-GB" b="1" i="1" dirty="0">
                <a:solidFill>
                  <a:prstClr val="white"/>
                </a:solidFill>
              </a:rPr>
              <a:t> </a:t>
            </a:r>
            <a:r>
              <a:rPr lang="en-GB" b="1" i="1" dirty="0" err="1">
                <a:solidFill>
                  <a:prstClr val="white"/>
                </a:solidFill>
              </a:rPr>
              <a:t>Cenedlaethol</a:t>
            </a:r>
            <a:r>
              <a:rPr lang="en-GB" b="1" i="1" dirty="0">
                <a:solidFill>
                  <a:prstClr val="white"/>
                </a:solidFill>
              </a:rPr>
              <a:t> : </a:t>
            </a:r>
            <a:r>
              <a:rPr lang="cy-GB" b="1" i="1" dirty="0">
                <a:solidFill>
                  <a:prstClr val="white"/>
                </a:solidFill>
              </a:rPr>
              <a:t>Llafaredd a Darllen</a:t>
            </a:r>
            <a:endParaRPr lang="en-GB" b="1" i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69418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CAF45-A377-83C0-41F2-AE8BF0250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3822376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Ystyriwch a thrafodwch y cwestiynau hyn yn ôl yn eich ysgol neu</a:t>
            </a:r>
          </a:p>
          <a:p>
            <a:pPr marL="0" indent="0" algn="ctr">
              <a:buNone/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 leoliad, rhannwch ac ymgorffori'r dysgu o'r digwyddiadau hyn.</a:t>
            </a:r>
          </a:p>
          <a:p>
            <a:pPr marL="0" indent="0" algn="ctr">
              <a:buNone/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 Bydd adnoddau'n cael eu hanfon atoch </a:t>
            </a:r>
          </a:p>
          <a:p>
            <a:pPr marL="0" indent="0" algn="ctr">
              <a:buNone/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a byddant ar gael ar Hwb.</a:t>
            </a:r>
          </a:p>
          <a:p>
            <a:endParaRPr lang="en-GB" dirty="0"/>
          </a:p>
        </p:txBody>
      </p:sp>
      <p:sp>
        <p:nvSpPr>
          <p:cNvPr id="4" name="Flowchart: Document 3">
            <a:extLst>
              <a:ext uri="{FF2B5EF4-FFF2-40B4-BE49-F238E27FC236}">
                <a16:creationId xmlns:a16="http://schemas.microsoft.com/office/drawing/2014/main" id="{CC7DDEED-EDA6-D262-DF3F-E3CE1E56DEB5}"/>
              </a:ext>
            </a:extLst>
          </p:cNvPr>
          <p:cNvSpPr/>
          <p:nvPr/>
        </p:nvSpPr>
        <p:spPr>
          <a:xfrm>
            <a:off x="0" y="-14672"/>
            <a:ext cx="12192000" cy="1167063"/>
          </a:xfrm>
          <a:prstGeom prst="flowChartDocument">
            <a:avLst/>
          </a:prstGeom>
          <a:solidFill>
            <a:srgbClr val="1D92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E92C26-105A-AEB6-3D51-BD5B711EE5D0}"/>
              </a:ext>
            </a:extLst>
          </p:cNvPr>
          <p:cNvSpPr txBox="1"/>
          <p:nvPr/>
        </p:nvSpPr>
        <p:spPr>
          <a:xfrm>
            <a:off x="-1281191" y="369438"/>
            <a:ext cx="6325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en-GB" b="1" i="1" dirty="0" err="1">
                <a:solidFill>
                  <a:prstClr val="white"/>
                </a:solidFill>
              </a:rPr>
              <a:t>Rhwydwaith</a:t>
            </a:r>
            <a:r>
              <a:rPr lang="en-GB" b="1" i="1" dirty="0">
                <a:solidFill>
                  <a:prstClr val="white"/>
                </a:solidFill>
              </a:rPr>
              <a:t> </a:t>
            </a:r>
            <a:r>
              <a:rPr lang="en-GB" b="1" i="1" dirty="0" err="1">
                <a:solidFill>
                  <a:prstClr val="white"/>
                </a:solidFill>
              </a:rPr>
              <a:t>Cenedlaethol</a:t>
            </a:r>
            <a:r>
              <a:rPr lang="en-GB" b="1" i="1" dirty="0">
                <a:solidFill>
                  <a:prstClr val="white"/>
                </a:solidFill>
              </a:rPr>
              <a:t> : </a:t>
            </a:r>
            <a:r>
              <a:rPr lang="cy-GB" b="1" i="1" dirty="0">
                <a:solidFill>
                  <a:prstClr val="white"/>
                </a:solidFill>
              </a:rPr>
              <a:t>Llafaredd a Darllen</a:t>
            </a:r>
            <a:endParaRPr lang="en-GB" b="1" i="1" dirty="0">
              <a:solidFill>
                <a:prstClr val="white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90692C-3A84-3A07-3317-1B0015C6277B}"/>
              </a:ext>
            </a:extLst>
          </p:cNvPr>
          <p:cNvSpPr txBox="1"/>
          <p:nvPr/>
        </p:nvSpPr>
        <p:spPr>
          <a:xfrm>
            <a:off x="2365310" y="2025718"/>
            <a:ext cx="674603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5000" dirty="0">
                <a:latin typeface="Arial" panose="020B0604020202020204" pitchFamily="34" charset="0"/>
                <a:cs typeface="Arial" panose="020B0604020202020204" pitchFamily="34" charset="0"/>
              </a:rPr>
              <a:t>Diolch </a:t>
            </a:r>
            <a:r>
              <a:rPr lang="en-GB" sz="50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000" dirty="0" err="1">
                <a:latin typeface="Arial" panose="020B0604020202020204" pitchFamily="34" charset="0"/>
                <a:cs typeface="Arial" panose="020B0604020202020204" pitchFamily="34" charset="0"/>
              </a:rPr>
              <a:t>fawr</a:t>
            </a:r>
            <a:endParaRPr lang="en-GB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5000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38962521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04" y="1167063"/>
            <a:ext cx="9144000" cy="817419"/>
          </a:xfrm>
        </p:spPr>
        <p:txBody>
          <a:bodyPr>
            <a:normAutofit/>
          </a:bodyPr>
          <a:lstStyle/>
          <a:p>
            <a:pPr algn="l">
              <a:defRPr b="0" i="0"/>
            </a:pPr>
            <a:r>
              <a:rPr lang="cy-GB" sz="4400" b="0" noProof="0" dirty="0"/>
              <a:t>Sesiwn heddiw </a:t>
            </a:r>
            <a:endParaRPr lang="cy-GB" sz="4400" b="1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04" y="2228001"/>
            <a:ext cx="11512296" cy="4513393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y-GB" sz="2800" b="1" noProof="0" dirty="0"/>
              <a:t>Croeso a Chyflwyniad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y-GB" sz="2800" b="1" noProof="0" dirty="0"/>
              <a:t>Diben y Rhwydwaith Cenedlaethol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y-GB" sz="2800" b="1" noProof="0" dirty="0"/>
              <a:t>Diben y sesiwn hon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y-GB" sz="2800" noProof="0" dirty="0"/>
              <a:t>Rhannwch pam ydych chi wedi dod heddiw / beth ydych chi'n gobeithio ei gael o'r sesiwn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y-GB" sz="2800" b="1" noProof="0" dirty="0"/>
              <a:t>Sesiwn ysgogi gychwynnol </a:t>
            </a:r>
            <a:r>
              <a:rPr lang="cy-GB" sz="2800" noProof="0" dirty="0"/>
              <a:t>– fideo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y-GB" sz="2800" b="1" noProof="0" dirty="0"/>
              <a:t>Rhannu meddyliau o'r gweithgaredd paratoi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y-GB" sz="2800" b="1" noProof="0" dirty="0"/>
              <a:t>Cwestiwn 1</a:t>
            </a:r>
            <a:r>
              <a:rPr lang="cy-GB" sz="2800" noProof="0" dirty="0"/>
              <a:t> – Trafodaeth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y-GB" sz="2800" noProof="0" dirty="0"/>
              <a:t>Egwyl (5 munud)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y-GB" sz="2800" b="1" noProof="0" dirty="0"/>
              <a:t>Cwestiwn 2</a:t>
            </a:r>
            <a:r>
              <a:rPr lang="cy-GB" sz="2800" noProof="0" dirty="0"/>
              <a:t> – Trafodaeth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y-GB" sz="2800" b="1" noProof="0" dirty="0"/>
              <a:t>Cwestiwn 3 </a:t>
            </a:r>
            <a:r>
              <a:rPr lang="cy-GB" sz="2800" noProof="0" dirty="0"/>
              <a:t>– Trafodaeth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y-GB" sz="2800" noProof="0" dirty="0"/>
              <a:t>Cau</a:t>
            </a:r>
          </a:p>
          <a:p>
            <a:endParaRPr lang="cy-GB" sz="2800" noProof="0" dirty="0"/>
          </a:p>
        </p:txBody>
      </p:sp>
      <p:sp>
        <p:nvSpPr>
          <p:cNvPr id="4" name="Flowchart: Document 3"/>
          <p:cNvSpPr/>
          <p:nvPr/>
        </p:nvSpPr>
        <p:spPr>
          <a:xfrm>
            <a:off x="0" y="0"/>
            <a:ext cx="12192000" cy="1167063"/>
          </a:xfrm>
          <a:prstGeom prst="flowChartDocument">
            <a:avLst/>
          </a:prstGeom>
          <a:solidFill>
            <a:srgbClr val="1D92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304" y="0"/>
            <a:ext cx="2520696" cy="9235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1122" y="75807"/>
            <a:ext cx="5157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b="1" i="1" dirty="0" err="1">
                <a:solidFill>
                  <a:prstClr val="white"/>
                </a:solidFill>
              </a:rPr>
              <a:t>Rhwydwaith</a:t>
            </a:r>
            <a:r>
              <a:rPr lang="en-GB" b="1" i="1" dirty="0">
                <a:solidFill>
                  <a:prstClr val="white"/>
                </a:solidFill>
              </a:rPr>
              <a:t> </a:t>
            </a:r>
            <a:r>
              <a:rPr lang="en-GB" b="1" i="1" dirty="0" err="1">
                <a:solidFill>
                  <a:prstClr val="white"/>
                </a:solidFill>
              </a:rPr>
              <a:t>Cenedlaethol</a:t>
            </a:r>
            <a:r>
              <a:rPr lang="en-GB" b="1" i="1" dirty="0">
                <a:solidFill>
                  <a:prstClr val="white"/>
                </a:solidFill>
              </a:rPr>
              <a:t>: </a:t>
            </a:r>
            <a:r>
              <a:rPr lang="cy-GB" b="1" i="1" dirty="0">
                <a:solidFill>
                  <a:prstClr val="white"/>
                </a:solidFill>
              </a:rPr>
              <a:t>Llafaredd a Darllen</a:t>
            </a:r>
            <a:endParaRPr kumimoji="0" lang="cy-GB" sz="1800" b="1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lvl="0">
              <a:defRPr/>
            </a:pPr>
            <a:endParaRPr lang="en-GB" b="1" i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3036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804" y="1099124"/>
            <a:ext cx="10445496" cy="817419"/>
          </a:xfrm>
        </p:spPr>
        <p:txBody>
          <a:bodyPr>
            <a:normAutofit/>
          </a:bodyPr>
          <a:lstStyle/>
          <a:p>
            <a:pPr algn="l">
              <a:defRPr b="0" i="0"/>
            </a:pPr>
            <a:r>
              <a:rPr lang="cy-GB" sz="4400" b="1" noProof="0" dirty="0"/>
              <a:t>Diben Sgyrsiau y Rhwydwaith Cenedlaethol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04" y="2112249"/>
            <a:ext cx="11385296" cy="4518011"/>
          </a:xfrm>
        </p:spPr>
        <p:txBody>
          <a:bodyPr>
            <a:normAutofit fontScale="97500"/>
          </a:bodyPr>
          <a:lstStyle/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y-GB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Bydd Sgyrsiau'r Rhwydwaith Cenedlaethol yn adeiladu ar ddysgu proffesiynol a phrofiadau rydych chi wedi eu cael yn yr ysgol – nid ydynt yn cymryd lle cyfleoedd hyfforddiant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9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y-GB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Mae'n gyfle i drafod beth sy'n gweithio, beth yw'r rhwystrau i ddatblygu dilyniant yn eich cwricwlwm ac yn holl bwysig, pam mae hyn yn wir</a:t>
            </a:r>
          </a:p>
          <a:p>
            <a:pPr marL="342900" lvl="0" indent="-342900" algn="l">
              <a:lnSpc>
                <a:spcPct val="9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y-GB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Bydd Llywodraeth Cymru a'r rhanbarthau yn defnyddio canlyniadau a chanfyddiadau'r sgwrs hon - a byddan yn gweithio gyda’n gilydd i ddatblygu dulliau gweithredu ac atebion. Felly mae'n gyfle i ymarferwyr ddylanwadu ar bolisi ac ymarfer.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defRPr b="0" i="0"/>
            </a:pPr>
            <a:endParaRPr lang="cy-GB" sz="2800" noProof="0" dirty="0">
              <a:solidFill>
                <a:srgbClr val="FF0000"/>
              </a:solidFill>
            </a:endParaRPr>
          </a:p>
        </p:txBody>
      </p:sp>
      <p:sp>
        <p:nvSpPr>
          <p:cNvPr id="4" name="Flowchart: Document 3"/>
          <p:cNvSpPr/>
          <p:nvPr/>
        </p:nvSpPr>
        <p:spPr>
          <a:xfrm>
            <a:off x="0" y="0"/>
            <a:ext cx="12192000" cy="1167063"/>
          </a:xfrm>
          <a:prstGeom prst="flowChartDocument">
            <a:avLst/>
          </a:prstGeom>
          <a:solidFill>
            <a:srgbClr val="1D92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304" y="0"/>
            <a:ext cx="2520696" cy="92354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C38B9DC-7392-4D69-AB07-5962F6C045A6}"/>
              </a:ext>
            </a:extLst>
          </p:cNvPr>
          <p:cNvSpPr txBox="1"/>
          <p:nvPr/>
        </p:nvSpPr>
        <p:spPr>
          <a:xfrm>
            <a:off x="151122" y="75807"/>
            <a:ext cx="5157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b="1" i="1" dirty="0">
                <a:solidFill>
                  <a:prstClr val="white"/>
                </a:solidFill>
              </a:rPr>
              <a:t>Rhwydwaith Cenedlaethol: </a:t>
            </a:r>
            <a:r>
              <a:rPr lang="cy-GB" b="1" i="1" dirty="0">
                <a:solidFill>
                  <a:prstClr val="white"/>
                </a:solidFill>
              </a:rPr>
              <a:t>Llafaredd a Darllen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lvl="0">
              <a:defRPr/>
            </a:pPr>
            <a:endParaRPr lang="en-GB" b="1" i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85334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804" y="1099124"/>
            <a:ext cx="10445496" cy="817419"/>
          </a:xfrm>
        </p:spPr>
        <p:txBody>
          <a:bodyPr>
            <a:normAutofit/>
          </a:bodyPr>
          <a:lstStyle/>
          <a:p>
            <a:pPr algn="l">
              <a:defRPr b="0" i="0"/>
            </a:pPr>
            <a:r>
              <a:rPr lang="cy-GB" sz="4400" b="1" noProof="0" dirty="0"/>
              <a:t>Diben Sgyrsiau y Rhwydwaith Cenedlaethol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04" y="2112249"/>
            <a:ext cx="11385296" cy="4518011"/>
          </a:xfrm>
        </p:spPr>
        <p:txBody>
          <a:bodyPr>
            <a:normAutofit fontScale="975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cy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Hefyd mae’n rhoi lle ac amser i arweinwyr ac ymarferwyr i wneud y canlynol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y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Camu'n ôl a meddwl am gysyniadau, syniadau ac egwyddorion y Cwricwlwm i Gymru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y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Cymryd rhan mewn deialog broffesiynol mewn amgylchedd dibynadwy a diogel gyda chyd-weithwyr ac arbenigwyr; a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y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Cael cyfle i feddwl sut y caiff y cwricwlwm ei drefnu, ei ddatblygu, ei gynllunio, ei addysgu a'i werthuso yn eich ysgol neu leoliad.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defRPr b="0" i="0"/>
            </a:pPr>
            <a:endParaRPr lang="cy-GB" sz="2800" noProof="0" dirty="0">
              <a:solidFill>
                <a:srgbClr val="FF0000"/>
              </a:solidFill>
            </a:endParaRPr>
          </a:p>
        </p:txBody>
      </p:sp>
      <p:sp>
        <p:nvSpPr>
          <p:cNvPr id="4" name="Flowchart: Document 3"/>
          <p:cNvSpPr/>
          <p:nvPr/>
        </p:nvSpPr>
        <p:spPr>
          <a:xfrm>
            <a:off x="0" y="0"/>
            <a:ext cx="12192000" cy="1167063"/>
          </a:xfrm>
          <a:prstGeom prst="flowChartDocument">
            <a:avLst/>
          </a:prstGeom>
          <a:solidFill>
            <a:srgbClr val="1D92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304" y="0"/>
            <a:ext cx="2520696" cy="92354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C38B9DC-7392-4D69-AB07-5962F6C045A6}"/>
              </a:ext>
            </a:extLst>
          </p:cNvPr>
          <p:cNvSpPr txBox="1"/>
          <p:nvPr/>
        </p:nvSpPr>
        <p:spPr>
          <a:xfrm>
            <a:off x="151122" y="75807"/>
            <a:ext cx="5157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b="1" i="1" dirty="0">
                <a:solidFill>
                  <a:prstClr val="white"/>
                </a:solidFill>
              </a:rPr>
              <a:t>Rhwydwaith Cenedlaethol: </a:t>
            </a:r>
            <a:r>
              <a:rPr lang="cy-GB" b="1" i="1" dirty="0">
                <a:solidFill>
                  <a:prstClr val="white"/>
                </a:solidFill>
              </a:rPr>
              <a:t>Llafaredd a Darllen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lvl="0">
              <a:defRPr/>
            </a:pPr>
            <a:endParaRPr lang="en-GB" b="1" i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22326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804" y="1099124"/>
            <a:ext cx="10445496" cy="817419"/>
          </a:xfrm>
        </p:spPr>
        <p:txBody>
          <a:bodyPr>
            <a:normAutofit/>
          </a:bodyPr>
          <a:lstStyle/>
          <a:p>
            <a:pPr algn="l">
              <a:defRPr b="0" i="0"/>
            </a:pPr>
            <a:r>
              <a:rPr lang="cy-GB" sz="4400" b="1" noProof="0" dirty="0"/>
              <a:t>Diben Sgyrsiau y Rhwydwaith Cenedlaethol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04" y="2112249"/>
            <a:ext cx="11385296" cy="4518011"/>
          </a:xfrm>
        </p:spPr>
        <p:txBody>
          <a:bodyPr>
            <a:normAutofit fontScale="97500"/>
          </a:bodyPr>
          <a:lstStyle/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y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Nid yw'r sgyrsiau hyn yn ateb cyflym, maent i leisio eich llais fel proffesiwn, ac a all lywio'r gwaith o ddatblygu polisi. </a:t>
            </a: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y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Caiff canlyniadau a chasgliadau'r sgwrs hon eu bwydo'n uniongyrchol yn ôl i Lywodraeth Cymru ac i gonsortia rhanbarthol a gyda'n gilydd byddwn yn gweithio gyda hwy i ddatblygu dulliau ac atebion.</a:t>
            </a:r>
          </a:p>
          <a:p>
            <a:pPr algn="l">
              <a:defRPr b="0" i="0"/>
            </a:pPr>
            <a:endParaRPr lang="cy-GB" sz="2800" noProof="0" dirty="0">
              <a:solidFill>
                <a:srgbClr val="FF0000"/>
              </a:solidFill>
            </a:endParaRPr>
          </a:p>
        </p:txBody>
      </p:sp>
      <p:sp>
        <p:nvSpPr>
          <p:cNvPr id="4" name="Flowchart: Document 3"/>
          <p:cNvSpPr/>
          <p:nvPr/>
        </p:nvSpPr>
        <p:spPr>
          <a:xfrm>
            <a:off x="0" y="0"/>
            <a:ext cx="12192000" cy="1167063"/>
          </a:xfrm>
          <a:prstGeom prst="flowChartDocument">
            <a:avLst/>
          </a:prstGeom>
          <a:solidFill>
            <a:srgbClr val="1D92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304" y="0"/>
            <a:ext cx="2520696" cy="92354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C38B9DC-7392-4D69-AB07-5962F6C045A6}"/>
              </a:ext>
            </a:extLst>
          </p:cNvPr>
          <p:cNvSpPr txBox="1"/>
          <p:nvPr/>
        </p:nvSpPr>
        <p:spPr>
          <a:xfrm>
            <a:off x="151122" y="75807"/>
            <a:ext cx="5157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b="1" i="1" dirty="0">
                <a:solidFill>
                  <a:prstClr val="white"/>
                </a:solidFill>
              </a:rPr>
              <a:t>Rhwydwaith Cenedlaethol: </a:t>
            </a:r>
            <a:r>
              <a:rPr lang="cy-GB" b="1" i="1" dirty="0">
                <a:solidFill>
                  <a:prstClr val="white"/>
                </a:solidFill>
              </a:rPr>
              <a:t>Llafaredd a Darllen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lvl="0">
              <a:defRPr/>
            </a:pPr>
            <a:endParaRPr lang="en-GB" b="1" i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81239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804" y="1099124"/>
            <a:ext cx="10445496" cy="817419"/>
          </a:xfrm>
        </p:spPr>
        <p:txBody>
          <a:bodyPr>
            <a:normAutofit/>
          </a:bodyPr>
          <a:lstStyle/>
          <a:p>
            <a:pPr algn="l">
              <a:defRPr b="0" i="0"/>
            </a:pPr>
            <a:r>
              <a:rPr lang="cy-GB" sz="4400" b="1" dirty="0"/>
              <a:t>Trosolwg y sgwrs </a:t>
            </a:r>
            <a:r>
              <a:rPr lang="cy-GB" sz="4400" b="1" i="1" dirty="0"/>
              <a:t>Llafaredd a Darllen</a:t>
            </a:r>
            <a:endParaRPr lang="cy-GB" sz="4400" b="1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04" y="2112249"/>
            <a:ext cx="11385296" cy="4518011"/>
          </a:xfrm>
        </p:spPr>
        <p:txBody>
          <a:bodyPr>
            <a:normAutofit fontScale="97500"/>
          </a:bodyPr>
          <a:lstStyle/>
          <a:p>
            <a:pPr algn="l">
              <a:defRPr b="0" i="0"/>
            </a:pPr>
            <a:r>
              <a:rPr lang="cy-GB" sz="2800" noProof="0" dirty="0"/>
              <a:t>I ddod ag ymarferwyr at ei gilydd i lunio'r maes gwaith hwn gan roi cyfle:</a:t>
            </a:r>
          </a:p>
          <a:p>
            <a:pPr algn="l">
              <a:defRPr b="0" i="0"/>
            </a:pPr>
            <a:endParaRPr lang="cy-GB" sz="2800" noProof="0" dirty="0"/>
          </a:p>
          <a:p>
            <a:pPr marL="457200" indent="-457200" algn="l">
              <a:buFont typeface="Arial" panose="020B0604020202020204" pitchFamily="34" charset="0"/>
              <a:buChar char="•"/>
              <a:defRPr b="0" i="0"/>
            </a:pPr>
            <a:r>
              <a:rPr lang="cy-GB" sz="2800" dirty="0"/>
              <a:t>i</a:t>
            </a:r>
            <a:r>
              <a:rPr lang="cy-GB" sz="2800" noProof="0" dirty="0"/>
              <a:t> arddangos yr hyn y mae ysgolion a lleoliadau yn ei wneud ar hyn o bryd a rhannu'r hyn sy'n cael effaith gadarnhaol ar safonau mewn llafaredd a darllen; a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 b="0" i="0"/>
            </a:pPr>
            <a:endParaRPr lang="cy-GB" sz="2800" noProof="0" dirty="0"/>
          </a:p>
          <a:p>
            <a:pPr marL="457200" indent="-457200" algn="l">
              <a:buFont typeface="Arial" panose="020B0604020202020204" pitchFamily="34" charset="0"/>
              <a:buChar char="•"/>
              <a:defRPr b="0" i="0"/>
            </a:pPr>
            <a:r>
              <a:rPr lang="cy-GB" sz="2800" noProof="0" dirty="0"/>
              <a:t>rhannu offer ymarferol a all helpu i godi safonau a thrafod unrhyw rwystrau i gefnogi codi safonau.</a:t>
            </a:r>
          </a:p>
        </p:txBody>
      </p:sp>
      <p:sp>
        <p:nvSpPr>
          <p:cNvPr id="4" name="Flowchart: Document 3"/>
          <p:cNvSpPr/>
          <p:nvPr/>
        </p:nvSpPr>
        <p:spPr>
          <a:xfrm>
            <a:off x="0" y="0"/>
            <a:ext cx="12192000" cy="1167063"/>
          </a:xfrm>
          <a:prstGeom prst="flowChartDocument">
            <a:avLst/>
          </a:prstGeom>
          <a:solidFill>
            <a:srgbClr val="1D92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304" y="0"/>
            <a:ext cx="2520696" cy="92354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C38B9DC-7392-4D69-AB07-5962F6C045A6}"/>
              </a:ext>
            </a:extLst>
          </p:cNvPr>
          <p:cNvSpPr txBox="1"/>
          <p:nvPr/>
        </p:nvSpPr>
        <p:spPr>
          <a:xfrm>
            <a:off x="151122" y="75807"/>
            <a:ext cx="5157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b="1" i="1" dirty="0">
                <a:solidFill>
                  <a:prstClr val="white"/>
                </a:solidFill>
              </a:rPr>
              <a:t>Rhwydwaith Cenedlaethol: </a:t>
            </a:r>
            <a:r>
              <a:rPr lang="cy-GB" b="1" i="1" dirty="0">
                <a:solidFill>
                  <a:prstClr val="white"/>
                </a:solidFill>
              </a:rPr>
              <a:t>Llafaredd a Darllen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lvl="0">
              <a:defRPr/>
            </a:pPr>
            <a:endParaRPr lang="en-GB" b="1" i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15212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1BF5E-BBED-62A0-1E71-45622B15A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8102"/>
            <a:ext cx="10515600" cy="1325563"/>
          </a:xfrm>
        </p:spPr>
        <p:txBody>
          <a:bodyPr/>
          <a:lstStyle/>
          <a:p>
            <a:r>
              <a:rPr lang="cy-GB" b="1" dirty="0"/>
              <a:t>Beth ydyn ni eisiau allan o’r sgwrs?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36BE-59AD-4FA1-E689-D0F5B8020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5165"/>
            <a:ext cx="10515600" cy="4351338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cy-GB" dirty="0"/>
              <a:t>Astudiaethau achos ac enghreifftiau o'r hyn sy'n gweithio'n dda ledled Cymru, gan gynnwys cymorth i rieni ac ar draws cymuned yr ysgol neu leoliad. </a:t>
            </a:r>
          </a:p>
          <a:p>
            <a:pPr marL="0" indent="0">
              <a:buNone/>
            </a:pPr>
            <a:endParaRPr lang="cy-GB" dirty="0"/>
          </a:p>
          <a:p>
            <a:r>
              <a:rPr lang="cy-GB" dirty="0"/>
              <a:t>Dealltwriaeth o'r hyn sydd ei angen ymhellach i gefnogi darllen a llafaredd ar draws y cwricwlwm.</a:t>
            </a:r>
          </a:p>
          <a:p>
            <a:endParaRPr lang="cy-GB" dirty="0"/>
          </a:p>
          <a:p>
            <a:r>
              <a:rPr lang="cy-GB" dirty="0"/>
              <a:t>Sefydlu pa gymorth ymarferol fyddai'n helpu i oresgyn unrhyw rwystrau.</a:t>
            </a:r>
          </a:p>
          <a:p>
            <a:endParaRPr lang="en-GB" dirty="0"/>
          </a:p>
        </p:txBody>
      </p:sp>
      <p:sp>
        <p:nvSpPr>
          <p:cNvPr id="4" name="Flowchart: Document 3">
            <a:extLst>
              <a:ext uri="{FF2B5EF4-FFF2-40B4-BE49-F238E27FC236}">
                <a16:creationId xmlns:a16="http://schemas.microsoft.com/office/drawing/2014/main" id="{AD3E7A47-51E0-0CD5-1350-140DBEE6E1F3}"/>
              </a:ext>
            </a:extLst>
          </p:cNvPr>
          <p:cNvSpPr/>
          <p:nvPr/>
        </p:nvSpPr>
        <p:spPr>
          <a:xfrm>
            <a:off x="0" y="0"/>
            <a:ext cx="12192000" cy="1167063"/>
          </a:xfrm>
          <a:prstGeom prst="flowChartDocument">
            <a:avLst/>
          </a:prstGeom>
          <a:solidFill>
            <a:srgbClr val="1D928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n-GB" b="1" i="1" dirty="0" err="1">
                <a:solidFill>
                  <a:prstClr val="white"/>
                </a:solidFill>
              </a:rPr>
              <a:t>Rhwydwaith</a:t>
            </a:r>
            <a:r>
              <a:rPr lang="en-GB" b="1" i="1" dirty="0">
                <a:solidFill>
                  <a:prstClr val="white"/>
                </a:solidFill>
              </a:rPr>
              <a:t> </a:t>
            </a:r>
            <a:r>
              <a:rPr lang="en-GB" b="1" i="1" dirty="0" err="1">
                <a:solidFill>
                  <a:prstClr val="white"/>
                </a:solidFill>
              </a:rPr>
              <a:t>Cenedlaethol</a:t>
            </a:r>
            <a:r>
              <a:rPr lang="en-GB" b="1" i="1" dirty="0">
                <a:solidFill>
                  <a:prstClr val="white"/>
                </a:solidFill>
              </a:rPr>
              <a:t>: </a:t>
            </a:r>
            <a:r>
              <a:rPr lang="cy-GB" b="1" i="1" dirty="0">
                <a:solidFill>
                  <a:prstClr val="white"/>
                </a:solidFill>
              </a:rPr>
              <a:t>Llafaredd a Darllen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821D12C0-A77F-E8AD-8FDD-456A6FEC0B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304" y="0"/>
            <a:ext cx="2520696" cy="92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20937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89415-9B29-9DE7-5BAF-84A7FEB3E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409" y="2327088"/>
            <a:ext cx="10515600" cy="2041933"/>
          </a:xfrm>
        </p:spPr>
        <p:txBody>
          <a:bodyPr/>
          <a:lstStyle/>
          <a:p>
            <a:pPr marL="0" indent="0">
              <a:buNone/>
            </a:pPr>
            <a:endParaRPr lang="en-GB" sz="2800" u="sng" dirty="0">
              <a:solidFill>
                <a:srgbClr val="00000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pPr marL="0" indent="0">
              <a:buNone/>
            </a:pPr>
            <a:endParaRPr lang="en-GB" u="sng" dirty="0">
              <a:solidFill>
                <a:srgbClr val="000000"/>
              </a:solidFill>
              <a:latin typeface="Trebuchet MS" panose="020B0603020202020204" pitchFamily="34" charset="0"/>
              <a:ea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pPr marL="0" indent="0">
              <a:buNone/>
            </a:pPr>
            <a:r>
              <a:rPr lang="en-GB" sz="2800" u="sng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https://vimeo.com/manage/videos/726066877/c14e98387c/privacy</a:t>
            </a:r>
            <a:endParaRPr lang="en-GB" dirty="0"/>
          </a:p>
        </p:txBody>
      </p:sp>
      <p:sp>
        <p:nvSpPr>
          <p:cNvPr id="4" name="Flowchart: Document 3">
            <a:extLst>
              <a:ext uri="{FF2B5EF4-FFF2-40B4-BE49-F238E27FC236}">
                <a16:creationId xmlns:a16="http://schemas.microsoft.com/office/drawing/2014/main" id="{B7056E5F-F589-8D5C-7F11-03DA8FBFD2C7}"/>
              </a:ext>
            </a:extLst>
          </p:cNvPr>
          <p:cNvSpPr/>
          <p:nvPr/>
        </p:nvSpPr>
        <p:spPr>
          <a:xfrm>
            <a:off x="0" y="0"/>
            <a:ext cx="12192000" cy="1167063"/>
          </a:xfrm>
          <a:prstGeom prst="flowChartDocument">
            <a:avLst/>
          </a:prstGeom>
          <a:solidFill>
            <a:srgbClr val="1D928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n-GB" b="1" i="1" dirty="0" err="1">
                <a:solidFill>
                  <a:prstClr val="white"/>
                </a:solidFill>
              </a:rPr>
              <a:t>Rhwydwaith</a:t>
            </a:r>
            <a:r>
              <a:rPr lang="en-GB" b="1" i="1" dirty="0">
                <a:solidFill>
                  <a:prstClr val="white"/>
                </a:solidFill>
              </a:rPr>
              <a:t> </a:t>
            </a:r>
            <a:r>
              <a:rPr lang="en-GB" b="1" i="1" dirty="0" err="1">
                <a:solidFill>
                  <a:prstClr val="white"/>
                </a:solidFill>
              </a:rPr>
              <a:t>Cenedlaethol</a:t>
            </a:r>
            <a:r>
              <a:rPr lang="en-GB" b="1" i="1" dirty="0">
                <a:solidFill>
                  <a:prstClr val="white"/>
                </a:solidFill>
              </a:rPr>
              <a:t>: </a:t>
            </a:r>
            <a:r>
              <a:rPr lang="cy-GB" b="1" i="1" dirty="0">
                <a:solidFill>
                  <a:prstClr val="white"/>
                </a:solidFill>
              </a:rPr>
              <a:t>Llafaredd a Darllen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4807B4-8CAA-7923-B3D0-E79B348BBE98}"/>
              </a:ext>
            </a:extLst>
          </p:cNvPr>
          <p:cNvSpPr txBox="1"/>
          <p:nvPr/>
        </p:nvSpPr>
        <p:spPr>
          <a:xfrm>
            <a:off x="971044" y="1942088"/>
            <a:ext cx="967807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>
                <a:latin typeface="Arial" panose="020B0604020202020204" pitchFamily="34" charset="0"/>
                <a:cs typeface="Arial" panose="020B0604020202020204" pitchFamily="34" charset="0"/>
              </a:rPr>
              <a:t>Ysgol Gymraeg y </a:t>
            </a:r>
            <a:r>
              <a:rPr lang="en-GB" sz="3500" dirty="0" err="1">
                <a:latin typeface="Arial" panose="020B0604020202020204" pitchFamily="34" charset="0"/>
                <a:cs typeface="Arial" panose="020B0604020202020204" pitchFamily="34" charset="0"/>
              </a:rPr>
              <a:t>Trallwng</a:t>
            </a:r>
            <a:endParaRPr lang="en-GB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63526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3"/>
          <p:cNvSpPr/>
          <p:nvPr/>
        </p:nvSpPr>
        <p:spPr>
          <a:xfrm>
            <a:off x="0" y="0"/>
            <a:ext cx="12192000" cy="1167063"/>
          </a:xfrm>
          <a:prstGeom prst="flowChartDocument">
            <a:avLst/>
          </a:prstGeom>
          <a:solidFill>
            <a:srgbClr val="1D92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304" y="0"/>
            <a:ext cx="2520696" cy="9235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934730" y="214199"/>
            <a:ext cx="6400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en-GB" b="1" i="1" dirty="0" err="1">
                <a:solidFill>
                  <a:prstClr val="white"/>
                </a:solidFill>
              </a:rPr>
              <a:t>Rhwydwaith</a:t>
            </a:r>
            <a:r>
              <a:rPr lang="en-GB" b="1" i="1" dirty="0">
                <a:solidFill>
                  <a:prstClr val="white"/>
                </a:solidFill>
              </a:rPr>
              <a:t> </a:t>
            </a:r>
            <a:r>
              <a:rPr lang="en-GB" b="1" i="1" dirty="0" err="1">
                <a:solidFill>
                  <a:prstClr val="white"/>
                </a:solidFill>
              </a:rPr>
              <a:t>Cenedlaethol</a:t>
            </a:r>
            <a:r>
              <a:rPr lang="en-GB" b="1" i="1" dirty="0">
                <a:solidFill>
                  <a:prstClr val="white"/>
                </a:solidFill>
              </a:rPr>
              <a:t> – </a:t>
            </a:r>
            <a:r>
              <a:rPr lang="cy-GB" b="1" i="1" dirty="0">
                <a:solidFill>
                  <a:prstClr val="white"/>
                </a:solidFill>
              </a:rPr>
              <a:t>Llafaredd a Darllen</a:t>
            </a:r>
            <a:endParaRPr lang="en-GB" b="1" i="1" dirty="0">
              <a:solidFill>
                <a:prstClr val="white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87842" y="1438700"/>
            <a:ext cx="11418196" cy="7599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0" i="0"/>
            </a:pPr>
            <a:r>
              <a:rPr kumimoji="0" lang="cy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/>
              </a:rPr>
              <a:t>Cwestiwn 1: Beth yw'r egwyddorion sy'n sail i strategaeth eich ysgol/lleoliad ar gyfer llafaredd a darllen? Sut mae tystiolaeth/arweiniad wedi llywio strategaeth eich ysgol/lleoliad a sut mae hyn wedi bod yn ddefnyddiol? </a:t>
            </a:r>
            <a:endParaRPr lang="en-GB" sz="32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8782" y="2922668"/>
            <a:ext cx="116163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>
              <a:spcBef>
                <a:spcPts val="600"/>
              </a:spcBef>
            </a:pPr>
            <a:endParaRPr lang="en-GB" sz="2400" i="1" dirty="0">
              <a:solidFill>
                <a:srgbClr val="FF0000"/>
              </a:solidFill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3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6028568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8.04.09"/>
  <p:tag name="AS_TITLE" val="Aspose.Slides for .NET 4.0 Client Profile"/>
  <p:tag name="AS_VERSION" val="18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metadata xmlns="http://www.objective.com/ecm/document/metadata/FF3C5B18883D4E21973B57C2EEED7FD1" version="1.0.0">
  <systemFields>
    <field name="Objective-Id">
      <value order="0">A41281215</value>
    </field>
    <field name="Objective-Title">
      <value order="0">Oracy and Reading optional facilitator ppt (C)</value>
    </field>
    <field name="Objective-Description">
      <value order="0"/>
    </field>
    <field name="Objective-CreationStamp">
      <value order="0">2022-07-01T18:12:46Z</value>
    </field>
    <field name="Objective-IsApproved">
      <value order="0">false</value>
    </field>
    <field name="Objective-IsPublished">
      <value order="0">true</value>
    </field>
    <field name="Objective-DatePublished">
      <value order="0">2022-07-04T14:36:36Z</value>
    </field>
    <field name="Objective-ModificationStamp">
      <value order="0">2022-07-04T14:36:36Z</value>
    </field>
    <field name="Objective-Owner">
      <value order="0">Ellis, Jane (ESJWL - Education)</value>
    </field>
    <field name="Objective-Path">
      <value order="0">Objective Global Folder:Business File Plan:WG Organisational Groups:NEW - Post April 2022 - Education, Social Justice &amp; Welsh Language:Education, Social Justice &amp; Welsh Language (ESJWL) - Education - Curriculum &amp; Assessment Division:1 - Save:Languages, Literacy &amp; Communication and Cross Curricular Responsibilities Branch:Cross Curriculum Responsibilities:Literacy &amp; Numeracy Branch - Cross-curriculum Responsibilities - Policy Development - 2018-2023:National Network Oracy and Reading</value>
    </field>
    <field name="Objective-Parent">
      <value order="0">National Network Oracy and Reading</value>
    </field>
    <field name="Objective-State">
      <value order="0">Published</value>
    </field>
    <field name="Objective-VersionId">
      <value order="0">vA79127697</value>
    </field>
    <field name="Objective-Version">
      <value order="0">4.0</value>
    </field>
    <field name="Objective-VersionNumber">
      <value order="0">5</value>
    </field>
    <field name="Objective-VersionComment">
      <value order="0"/>
    </field>
    <field name="Objective-FileNumber">
      <value order="0">qA1351104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Date Acquired">
        <value order="0">2022-06-30T23:00:00Z</value>
      </field>
      <field name="Objective-Official Translation">
        <value order="0"/>
      </field>
      <field name="Objective-Connect Creator">
        <value order="0"/>
      </field>
    </catalogue>
  </catalogues>
</metadat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510ED7AE499F428227BC3CF5F27169" ma:contentTypeVersion="13" ma:contentTypeDescription="Create a new document." ma:contentTypeScope="" ma:versionID="4cdb6edfe9e2209847e3af9666819f42">
  <xsd:schema xmlns:xsd="http://www.w3.org/2001/XMLSchema" xmlns:xs="http://www.w3.org/2001/XMLSchema" xmlns:p="http://schemas.microsoft.com/office/2006/metadata/properties" xmlns:ns3="bf8ba45d-81d7-4f54-baf3-4658e637b304" xmlns:ns4="7ddb813f-cede-4fa8-ae70-693dbb295d44" targetNamespace="http://schemas.microsoft.com/office/2006/metadata/properties" ma:root="true" ma:fieldsID="520cdb86dee16d342b8d9284e490ad9c" ns3:_="" ns4:_="">
    <xsd:import namespace="bf8ba45d-81d7-4f54-baf3-4658e637b304"/>
    <xsd:import namespace="7ddb813f-cede-4fa8-ae70-693dbb295d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8ba45d-81d7-4f54-baf3-4658e637b3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db813f-cede-4fa8-ae70-693dbb295d4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customXml/itemProps2.xml><?xml version="1.0" encoding="utf-8"?>
<ds:datastoreItem xmlns:ds="http://schemas.openxmlformats.org/officeDocument/2006/customXml" ds:itemID="{E5E759E8-103E-42F3-BF12-A33D599A79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8ba45d-81d7-4f54-baf3-4658e637b304"/>
    <ds:schemaRef ds:uri="7ddb813f-cede-4fa8-ae70-693dbb295d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F3F721-57DB-4784-98B7-72B5966B2D33}">
  <ds:schemaRefs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bf8ba45d-81d7-4f54-baf3-4658e637b304"/>
    <ds:schemaRef ds:uri="http://purl.org/dc/terms/"/>
    <ds:schemaRef ds:uri="7ddb813f-cede-4fa8-ae70-693dbb295d44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259F6025-F06A-4094-AB03-94BE744D39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7874</TotalTime>
  <Words>729</Words>
  <Application>Microsoft Office PowerPoint</Application>
  <PresentationFormat>Widescreen</PresentationFormat>
  <Paragraphs>78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Frutiger 65</vt:lpstr>
      <vt:lpstr>Symbol</vt:lpstr>
      <vt:lpstr>Trebuchet MS</vt:lpstr>
      <vt:lpstr>Office Theme</vt:lpstr>
      <vt:lpstr>1_Office Theme</vt:lpstr>
      <vt:lpstr>PowerPoint Presentation</vt:lpstr>
      <vt:lpstr>Sesiwn heddiw </vt:lpstr>
      <vt:lpstr>Diben Sgyrsiau y Rhwydwaith Cenedlaethol</vt:lpstr>
      <vt:lpstr>Diben Sgyrsiau y Rhwydwaith Cenedlaethol</vt:lpstr>
      <vt:lpstr>Diben Sgyrsiau y Rhwydwaith Cenedlaethol</vt:lpstr>
      <vt:lpstr>Trosolwg y sgwrs Llafaredd a Darllen</vt:lpstr>
      <vt:lpstr>Beth ydyn ni eisiau allan o’r sgwrs?</vt:lpstr>
      <vt:lpstr>PowerPoint Presentation</vt:lpstr>
      <vt:lpstr>PowerPoint Presentation</vt:lpstr>
      <vt:lpstr>Cwestiwn 2: Pa fathau o gymorth fyddai'n ddefnyddiol i ddatblygu strategaethau ysgolion/lleoliadau ar gyfer llafaredd a darllen ymhellach yng nghyd-destun Cwricwlwm Cymru? </vt:lpstr>
      <vt:lpstr>PowerPoint Presentation</vt:lpstr>
      <vt:lpstr>Cael y wybodaeth ddiweddaraf am sgyrsiau sydd ar y gweill a chofrestru ar gyfer digwyddiadau yn y dyfodol ar Rhwydwaith Cenedlaethol ar gyfer Gweithredu’r Cwricwlwm - Hwb (gov.wales)</vt:lpstr>
      <vt:lpstr>PowerPoint Presentation</vt:lpstr>
    </vt:vector>
  </TitlesOfParts>
  <Company>Welsh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McCarthy, Pat (EPS - Curriculum)</dc:creator>
  <cp:lastModifiedBy>Ellis, Jane (ESJWL - Education)</cp:lastModifiedBy>
  <cp:revision>183</cp:revision>
  <cp:lastPrinted>2022-06-14T13:30:50Z</cp:lastPrinted>
  <dcterms:created xsi:type="dcterms:W3CDTF">2020-12-29T14:32:59Z</dcterms:created>
  <dcterms:modified xsi:type="dcterms:W3CDTF">2022-07-07T09:52:13Z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ContentTypeId">
    <vt:lpwstr>0x010100FE510ED7AE499F428227BC3CF5F27169</vt:lpwstr>
  </property>
  <property fmtid="{D5CDD505-2E9C-101B-9397-08002B2CF9AE}" pid="4" name="Objective-Caveats">
    <vt:lpwstr/>
  </property>
  <property fmtid="{D5CDD505-2E9C-101B-9397-08002B2CF9AE}" pid="5" name="Objective-Classification">
    <vt:lpwstr>[Inherited - Official]</vt:lpwstr>
  </property>
  <property fmtid="{D5CDD505-2E9C-101B-9397-08002B2CF9AE}" pid="6" name="Objective-Comment">
    <vt:lpwstr/>
  </property>
  <property fmtid="{D5CDD505-2E9C-101B-9397-08002B2CF9AE}" pid="7" name="Objective-Connect Creator">
    <vt:lpwstr/>
  </property>
  <property fmtid="{D5CDD505-2E9C-101B-9397-08002B2CF9AE}" pid="8" name="Objective-CreationStamp">
    <vt:filetime>2022-07-01T18:12:54Z</vt:filetime>
  </property>
  <property fmtid="{D5CDD505-2E9C-101B-9397-08002B2CF9AE}" pid="9" name="Objective-Date Acquired">
    <vt:filetime>2022-06-30T23:00:00Z</vt:filetime>
  </property>
  <property fmtid="{D5CDD505-2E9C-101B-9397-08002B2CF9AE}" pid="10" name="Objective-DatePublished">
    <vt:filetime>2022-07-04T14:36:36Z</vt:filetime>
  </property>
  <property fmtid="{D5CDD505-2E9C-101B-9397-08002B2CF9AE}" pid="11" name="Objective-Description">
    <vt:lpwstr/>
  </property>
  <property fmtid="{D5CDD505-2E9C-101B-9397-08002B2CF9AE}" pid="12" name="Objective-FileNumber">
    <vt:lpwstr/>
  </property>
  <property fmtid="{D5CDD505-2E9C-101B-9397-08002B2CF9AE}" pid="13" name="Objective-Id">
    <vt:lpwstr>A41281215</vt:lpwstr>
  </property>
  <property fmtid="{D5CDD505-2E9C-101B-9397-08002B2CF9AE}" pid="14" name="Objective-IsApproved">
    <vt:bool>false</vt:bool>
  </property>
  <property fmtid="{D5CDD505-2E9C-101B-9397-08002B2CF9AE}" pid="15" name="Objective-IsPublished">
    <vt:bool>true</vt:bool>
  </property>
  <property fmtid="{D5CDD505-2E9C-101B-9397-08002B2CF9AE}" pid="16" name="Objective-Language">
    <vt:lpwstr/>
  </property>
  <property fmtid="{D5CDD505-2E9C-101B-9397-08002B2CF9AE}" pid="17" name="Objective-ModificationStamp">
    <vt:filetime>2022-07-04T14:36:36Z</vt:filetime>
  </property>
  <property fmtid="{D5CDD505-2E9C-101B-9397-08002B2CF9AE}" pid="18" name="Objective-Official Translation">
    <vt:lpwstr/>
  </property>
  <property fmtid="{D5CDD505-2E9C-101B-9397-08002B2CF9AE}" pid="19" name="Objective-Owner">
    <vt:lpwstr>Ellis, Jane (ESJWL - Education)</vt:lpwstr>
  </property>
  <property fmtid="{D5CDD505-2E9C-101B-9397-08002B2CF9AE}" pid="20" name="Objective-Parent">
    <vt:lpwstr>National Network Oracy and Reading</vt:lpwstr>
  </property>
  <property fmtid="{D5CDD505-2E9C-101B-9397-08002B2CF9AE}" pid="21" name="Objective-Path">
    <vt:lpwstr>Objective Global Folder:Business File Plan:WG Organisational Groups:NEW - Post April 2022 - Education, Social Justice &amp; Welsh Language:Education, Social Justice &amp; Welsh Language (ESJWL) - Education - Curriculum &amp; Assessment Division:1 - Save:Languages, Literacy &amp; Communication and Cross Curricular Responsibilities Branch:Cross Curriculum Responsibilities:Literacy &amp; Numeracy Branch - Cross-curriculum Responsibilities - Policy Development - 2018-2023:National Network Oracy and Reading:</vt:lpwstr>
  </property>
  <property fmtid="{D5CDD505-2E9C-101B-9397-08002B2CF9AE}" pid="22" name="Objective-State">
    <vt:lpwstr>Published</vt:lpwstr>
  </property>
  <property fmtid="{D5CDD505-2E9C-101B-9397-08002B2CF9AE}" pid="23" name="Objective-Title">
    <vt:lpwstr>Oracy and Reading optional facilitator ppt (C)</vt:lpwstr>
  </property>
  <property fmtid="{D5CDD505-2E9C-101B-9397-08002B2CF9AE}" pid="24" name="Objective-Version">
    <vt:lpwstr>4.0</vt:lpwstr>
  </property>
  <property fmtid="{D5CDD505-2E9C-101B-9397-08002B2CF9AE}" pid="25" name="Objective-VersionComment">
    <vt:lpwstr/>
  </property>
  <property fmtid="{D5CDD505-2E9C-101B-9397-08002B2CF9AE}" pid="26" name="Objective-VersionId">
    <vt:lpwstr>vA79127697</vt:lpwstr>
  </property>
  <property fmtid="{D5CDD505-2E9C-101B-9397-08002B2CF9AE}" pid="27" name="Objective-VersionNumber">
    <vt:r8>5</vt:r8>
  </property>
  <property fmtid="{D5CDD505-2E9C-101B-9397-08002B2CF9AE}" pid="28" name="Objective-What to Keep">
    <vt:lpwstr/>
  </property>
</Properties>
</file>