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officeDocument" Target="ppt/presentation.xml" Id="rId1" /><Relationship Type="http://schemas.openxmlformats.org/officeDocument/2006/relationships/extended-properties" Target="docProps/app.xml" Id="rId4" /><Relationship Type="http://schemas.openxmlformats.org/officeDocument/2006/relationships/custom-properties" Target="/docProps/custom.xml" Id="Rc7155c1364c04c58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64" r:id="rId14"/>
    <p:sldId id="257" r:id="rId15"/>
    <p:sldId id="256" r:id="rId16"/>
    <p:sldId id="272" r:id="rId17"/>
    <p:sldId id="273" r:id="rId18"/>
    <p:sldId id="284" r:id="rId19"/>
    <p:sldId id="259" r:id="rId20"/>
    <p:sldId id="258" r:id="rId21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545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32414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9786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64491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9600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75860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5919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20566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46304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7365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89291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94270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F05E2-8009-44ED-B121-73A2D0EA91A9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7F8B4-8C49-4F16-8777-38977E2FC58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9192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.uk/url?sa=i&amp;rct=j&amp;q=pythagoras&amp;source=images&amp;cd=&amp;cad=rja&amp;uact=8&amp;ved=0CAcQjRw&amp;url=http://homestead.org/DGlennMiller/Pythagoras/BuildingSquare.htm&amp;ei=z6ppVOLdDMblaLG6gLgK&amp;bvm=bv.79142246,d.d2s&amp;psig=AFQjCNEzWP_1UzGBqJe3x5qyLZylrETzQQ&amp;ust=1416297527676060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427984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0" y="3356992"/>
            <a:ext cx="914400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496" y="44624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Pythagoras’ Formula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84368" y="8096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Key Words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40352" y="6167045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History / other notes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35496" y="6416461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B050"/>
                </a:solidFill>
              </a:rPr>
              <a:t>Examples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12" name="AutoShape 6" descr="data:image/jpeg;base64,/9j/4AAQSkZJRgABAQAAAQABAAD/2wCEAAkGBxQSEhQTExQVFRUXGBYXGBUYGBccFxUUFxgaHBcUFRcYHCggGBolHBQUITEhJSkrLi4uFx8zODMsNygtLiwBCgoKBQUFDgUFDisZExkrKysrKysrKysrKysrKysrKysrKysrKysrKysrKysrKysrKysrKysrKysrKysrKysrK//AABEIAOUA3AMBIgACEQEDEQH/xAAcAAACAgMBAQAAAAAAAAAAAAAABgQFAgMHAQj/xABEEAABAwEEBQYLBwMEAwEAAAABAAIDEQQFITEGEkFRYRMiM3GBshUyU3JzkZKhsdHhI0JSYqLB8Afi8RRDgpMWJGMX/8QAFAEBAAAAAAAAAAAAAAAAAAAAAP/EABQRAQAAAAAAAAAAAAAAAAAAAAD/2gAMAwEAAhEDEQA/AOvXZd8XIxfZR+Iz7jfwjgpXg6LyUfsN+S8uvoYvMZ3QpSCN4Oi8lH7DfkjwdF5KP2G/JSUII3g6LyUfsN+SPB0Xko/Yb8lJQgjeDovJR+w35I8HReSj9hvyUglaZLQAgw8Hw+Sj9hvyWL7FCM44/Yb8li6claZDvQePbDshjP8Awb8lFkDK4RRf9bVtfKtDpRig8dqj/ai/624rEuaP9qL/AK2/JRZrdiBv9yjS2s61STQcM0FpFaIx40EfYxvyU2A2Z+AjjB3FjR+yUrRfNScf5syWtl5O1subTP8ANupuQPjbBD5KP2G/Je+D4fJR+w35JG8PujGZB3Y1I30Uiz6WSDE86lOad28EIHHwfD5KP2G/Je+DovJR+w35Kuu7SCOWleYTvy7CrkFBH8HReSj9hvyR4Oi8lH7DfkpKEEbwdF5KP2G/JHg6LyUfsN+SkoQRvB0Xko/Yb8keDovJR+w35KShBG8HReSj9hvySlpbYoxM2kbBzB91v4ncE7JQ0v6Zvox3nIGW6+hi8xndClKLdfQxeYzuhSkAhC8JQBK1unaMKj1qHPayagYDeoROFRiSgmS2zWNBkvKjBV7JMaBS2mmZQZSPWotJXrrS0LTLeLRtCDKSGmKwEAOdAqi1aTQtwL21GJxyz9eSXby/qFEyurzj+6BxfZ48ySob7RA3MA9eK5ReOnc0pIbUY5D4KNZYbVPiXard7iaIOl2zSWyx7GngAFWO0xY93NYANmCWrJclnYRykjpnfhaQG9pKl2i+44cI2QxjsLj2oGOzXw5wxhrx1fotz2tea8kR1AhIf/mEhPSk8BgFc2O93OIq440z4oGeKIDxeyoV1dF8OiIbJXU9er9FTWSTXbnuorMQg/zNA6MeCKjJZJSgtT4iCDhtByomWyWtkgqxwcOByQSEIQgEIQgEoaX9M30Y7zk3pQ0v6Zvox3nIGW6+hi8xndClKLdfQxeYzuhSkAtFsNGlb1HtpGo6u5BWhamjNYPfhnSmfUtTrQB2oMZ5+Tbh4zjQdaqr9vwWZjQ53OINTt7FFlvAx8pLLTWaDqNz1RvPErlGkN5OkcXvdma0QNk2ldcXO1WjZtKpL00ue8arTqinr60sxRSzeKCBvKnWe4SfGJKCG+2ucaaxNc17CxtavDyNwBx6ymPkooAAQ0ZdYWw35EzLVO1BTx3wIsI4KUyJC0WzSOd9RiNlACrB2ksYJJoTsFP5sUiPTaFuUYJ6ggprtuqWWrnv5Nv4n1FeobVZG4LKPHtesc+aB+5ViNOoXYOjw7FWXneFilHR6pO1oQaWXfZGkESEjiQrmwTRCmqSUomxQuNGTEecBt6lOs9yyMIcyRp3Z0QdBhteVHEDgriyRlwxefWuf3XY7Y3EFrwTWhPv4Jruu32hoo+LP+YEIGKa63EU1z2FarNYnQnWjc4HfXPsW+zXtrZxubRSeVDt4QMty20yx1d4wNDx4qxS7o7LR7m7CK9oTCEHqEIQCUNL+mb6Md5yb0oaX9M30Y7zkDLdfQxeYzuhSlFuvoYvMZ3QpSAUW8ujd1KUo9uFWP8ANPwQKjpSDsrTLhuKpLxvAsNRlx2cFEvS9XtEUbR9o865O4HZ6lSX3b3Nq0kh2VNhrtB2dSCsv+9Hyh4aMRQg1/bal+7LGJdZzw4uGw5cKLZIXE12bl5arZqDAkHd80FmyTk27ti0QwWmfCFriPxZDrTHoDoz/qGCeY6wJOqzZgczvXSoLsa0ANAFNwQcd/8Az+1PFZJAOFSVqd/TiXPXr2LtRgAWgxhBw60aBTDIgqqtOis7Pu1XfZWN3Kot8DTsQcInuuRnjNKhkFdjt1gY4ZAqgn0ejccQOxBztrj1qdY7a9viuI202VTzZtEIifFwHHNW9n0HszvGaR1EoFe7NI5BTWFccSm279J43UDjQjZ8lDk/ptiTFIQNzhh1KDLo8+FwDhiK8RXeED5Zr5hwGucccjtUp16MpzanGmXzXPpLWGAudsFBsqdvUqmPSRwzJ6gUHXbPbXtk14iMPGaRmE72aXWaHDaAVxrRu+C98YrWoJceFKfFdeugHkmV3IJqEIQCUNL+mb6Md5yb0oaX9M30Y7zkDLdfQxeYzuhSlFuvoYvMZ3QpSAWLgskIOO6TWGWK8W7Q+pYdmrTEdYVFbYpJ3BoZXGlQD6yu1X9dbJmVcKuZVzDtBofcVzvRS0OHL01XHWBDXbcx+yBC0guiSEkMeS3jSvYll8DqiuZ2FPukVneHF8xALnV1Qa4cTs6lSWaAzTRMazAvbU02A4oOz6JXeIbLDHuaK9ZxPxV2Ql+9b8bA2gxIHYOtIt96Zy4/aFoOWrgg6fNIDWhBocVBmkBXGTpFLSgfLTt+azj0kk2vkHWg6Rb7SQc6BU9ottQUrHSB9KF1aq+scVbMXuxPDLggrDedX6tV422458ErSTvEznAGmIwC2WaZ7SXOwr92uPq2IHmx2zHYmG7pa4rlVpvF+sDGS0AUOGZ2k8Fe3JpY5r2tkApTGm/YeCDq1nZgl/SyYRmInJxLThwrVWdzXoyVtWu7ClP+qUxHIBv4nGm/D6oKq+LpFoaNTm4YEGrHU2cCqmzaGSPBNWtpnnlVe2G+C3AZHDVKftH5NdmtqkYUNcvqgy0C0XZFI3WOvQVI2LqTQqu4LvZHGC0YuFSTmforVAIQhAJQ0v6Zvox3nJvShpf0zfRjvOQMt19DF5jO6FKUW6+hi8xndClIBCEIMXBc00xsrbFLykTAeVJJGOByIbTLOq6al7Syx8oIzTI/uEHKrwl5V2q5rm0FSXmpPAbk2aI3Wzk2yaoqSaHcBgsdIY4ZJGRFlHOIBcBiK5Y9aZbDZRDCyMZNAHagXtKNG3TAujeAdxGB7UmQaE2gv54GrXnGuNOHBdXhNV7O3A0QcQvrR5sZIbWvWVUSRlgJ3Lp+klpcCQ6AO/NT5JajsZlOrHDidtPmgSrGx80gY0ZnLcF3EXPSxRx0yYPXRQ9H9EWxarnAF20pvtxDY0HNmXLqWS00b9oGnV+nFcllmcCRXr3r6Lu+MOD+JXH/AOo9zNgtJLRRrxrcK1xogWI7QAKOqT1qRY49dzQwuJNKDj2rSyxB1KOFPgnLQi4Y5C1+sNdjwdoBaNlDxQW2jkjo3Na81ByORDhm1w3o/qI3WkhBJ1dQ0P5if8K6tdx1kaRkXa5I+67KlNxAC26Y3eXQhzRUsxpTNu0IEm7LjdLUte1xbkCKElOOjL3YRPaQ8mnDNKFyzmOZpaHEA5cNoXUNFaSzNdQ0oTjvH+UDrZ49VobuAC2rwL1AIQhAJQ0v6Zvox3nJvShpf0zfRjvOQMt19DF5jO6FKUW6+hi8xndClIBCEIBaLVAHBb1i9As2q6I3kOcOcCCDxCmTDmlZzsqer4rCtQgr45NVeutgWm14GoUWMaxQS5Iw/YpNksTGZAArWzABaLbeLYwSTkEFxG3aoN/HmUW657TysTX0I1ic15e9KYoKy4mc13Wq/Su547QNV7Qdx2jqKuLuAoaKj0ivQNk1Dgae76oOb2/RoROIa4j1Jj0WsQhoa1Wy2PbKSRnuWuCQx0Bqgc7NzyFvtjaimyijXTKC1S5M6dSDmUFu/wDYfqNaAHFtKDIGme9dZ0SsNBylKc0ADrxJSXY9G6TPfnV5LR1n6rqdhgDGNbuA9e1BIQhCAQhCAShpf0zfRjvOTelDS/pm+jHecgZbr6GLzGd0KUot19DF5jO6FKQCEIQCEIQV15R0o4dRUQupQb1YXieaql7sQg12yFRmR0VjymQK1WiGgQU9stwZ1qnsl1zWp+s6ojrUk7RuCZbPc7XO15Mtg39as5LQyMUwA9SCjtmlEUMghdWNwGAIoCNmqckq6T6YMDXUdjsCvtJ7JZrU062qSMA771aVwOxcUveBzZNUc4HxScyMkHWtAr7Mkbi7rqdlOK1aevifCJWkawdqgg1qDXCu2hHvSfo1amOh5OVtA1zQ5tSMCaFxx6k8TaOwTQ8k0UGBBBxBO3NAkXbaalp7D1hN3+nbIMPGwJHXkeopJtF3SWOXUkGBNQdjhvC6BcNH45ktaK0xoMh70Ey7LMW8FYuGIXhAaKlZRDDHOtewoJV0w1kG4GpTOFX3RY9RtTiXYnq2BWKAQhCAQhCAShpf0zfRjvOTelDS/pm+jHecgZbr6GLzGd0KUot19DF5jO6FKQCEIQCEIQQL28Wu5UrLRjSjidlAaEdavL3FYnU2CqoY3Ujxxw2ba/5QbIZNZzqeKMK/m20UsmtFDgYBqtaKN+GC2iTLcM0EPSW9eQiLtg2b6UquTaU6bPfIWtJoMqGmz5Jh/qDe2sGtBz1nU20wA+BXPNF7JHPaWtmNGE1PHcEGceksv4XFu2hO6iwtN+sc4OpQtbqgZU49a67PZrJDFqsazLhVIdvuqCYPOqK40pgRxQJ4vohxdnUUPFOGjGnWoaSZBlOsg1B60gXjZhG8tFaBarOCXADM4IPoCsNvhaDjrCodtaf8qLcQdC7k3nnA069yWdAZnxyBjzgA4jsrQev4ps0hq20REZuaCeJaUFtI/XLaZAmvYphFQOJb71TXDJVhJ3ub70xWFms9o2VHuQMcYw7FmgIQCEIQCEIQCUNL+mb6Md5yb0oaX9M30Y7zkDLdfQxeYzuhSlFuvoYvMZ3QpSAQhCAQhCDF7AQQcilpzQC5u407EzpfvawgyawJaSK1G/iNqDCoyUO3NJGo3AuzI+63eVIEbjQbqVK03lJybXuAqaV7dgAQIOm1gYxpI3Yna40+AVFoHos+V/KFpDRt3q5ZZJbfNQ11a851MABsXS7FZWQtZGwUAFPUgorVolFIKVIO8KgtWgRBOpM7HZQJ8llwpvFfeozZwXO93rxQcF0l0cnikIcC7jRRtFLs17XGxwIxPrpgu922yxyijmg1Ge3BI9msbYbVzwOa+lfynI+8INtjsrRaDHgHY066ZdtVY6UtJlsxxyNfcrK12Vr5NWgDs437Q8ZKVbYg7V1hz2tPrJof2KCtudtNY1BqcRxDQD7043FHUuduwHaqOy2IRbseCZrkaAyo2lBZIQhAIQhAIQhAJQ0v6Zvox3nJvShpf0zfRjvOQMt19DF5jO6FKUW6+hi8xndClIBCEIBCEIBVd8CgaexWipb/AJqBoGeJQaWvGzL4qtvu0arHHh+xW1s9QBvyVXeDJJuaxpI/F93aM0G/RBlLODSlXOJ447VNttr1S3rp61nZYBHG1g+6ACeO9U14yc0b8D+v6oNd7XkY2kj7pHqK0Ot+sQ7Yfg4Gnw9yoNMbUcWDN76djfqVMst3yajAKk0aaflFR+6BjsM9dU1yafW7L3N96X9NYA0OmBoQWNHE0x+Cu7tsro42h3jEknhiAPUAqD+oVhkkYxsQqGHWcNp1vvDftr1oJ93XjykcEn3nCh85pp69qtbztH28Y2OYcR/OC53c00sbGN/A4kimNDTL1LorH6z2k0wZhXig32mYmlPxe7VwV1o3LVr27iD61QSyVP8ANilXLbxHJRxoHYdR2IHFCwa+qzQCEIQCEIQCUNL+mb6Md5yb0oaX9M30Y7zkDLdfQxeYzuhSlFuvoYvMZ3QpSAQhCDxa5p2tFXEDrVdeN66pLGYu2nYFSySFxq41PH9tyC0tF9kmkY/5H9goE5LjVxqVoGC3RoK21Slpa0CpJwCtYjQDZgodriGsx/4ST2EYhEtpFcOv15BBvtMhoQ3En1AbyqK3gtIOqaChqeGQp10r1K/gdqtFTjt61S3pbau1W4Ghc51Khjdw4oEzk3Wi1NJB1W4Cu2hxd6yuggBjoxsoWpVut+vKcKDBjRtJJqSeNBUpgtFqaZ2N/CC93Buw9ZoEEmeXnihx+GGSjiTXkcMwHty3FuI+Cr4bU173SVJcCQWk5Ncc+G0qDo7bNZrnCtXyOFa+KDU49gQZy2IBzJBTVAe01/I7m+4q7ik5odubXsOxaLZC0wlmNK0wzzAWu22jUa1m11K8AAgkCbCuxUd6XgHGgyG3eVhet6ajKA844dQ/hSw22cUDddelUsFAHazfwuxHYcwnG7NN4ZKCSsZ44t9Y/dcaFo3qQLRgMUH0FFaGuALXAg5EGoW2q4Zdt+SwGsbyOGY7Qm+6v6gnATR1/M3P1FB0VCrrsviKcVjcDw2jrCsAUHqUNL+mb6Md5yb0oaX9M30Y7zkDLdfQxeYzuhSlFuvoYvMZ3QpSAUG9LZybKjxjl81McUnXjajI9xOQwA4BB5rVrt2r1pBWpldy8EiDcHDYtkTxWlVGbQLZSnEoMp3AgjrChXezUBJxcMzwH8qtrmqBb5zHzx1OGym/hRBKvS0DVrjTxqA7v8KgFuBMowrqgjjXIL11oc/WYBUmuNcqgAA+tVlsswgqS4lzgATuwoAEEG771EMza1dqiR1PxPdhT4KyZaJQ2SQ05R9M8mt2NCR+WcLWxpBoH7a7OtOJnMtTrUpV3YMGg+9AGeurTmv1WiRw2kbetNt12RoYHNbzqCtKY0203pEuu1AxgkgudUuwwcXYkfAJpuK2lrtRxyxwyA2Y9SC9tD2xxuecvfX/ACk23Xli57s9g+Sn6UXjiGNxAxO6uxJ75Knryr/MkGFvtRIrv2/sqia0Up1/FSLdJSo2D48FErXZ/Ag9/wBbipItOGKg2iAEVFc16xuOfZ8UFxBOrGK01VI1tDUZKfA1Ax2C1lhDmkgjaM10rRa+nTDVkxcBUH8Q48VyeyGhATroo+ksezMddUHRmpR0v6Zvox3nJtYlLS/pm+jHecgZbr6GLzGd0KUot19DF5jO6FKQRLym1Y3Hh8UninYr7SibVa0bz8EtOJ7EEh0lNqxdgcsFprXNYyT1PUg312rJ8mSjCbBe8pkgkay0TAFpB/gWpz64ErySQAIIEP2eFcS6p3kAYfAJavHlJbQ1hBIdVxAPj7m8Bliri+2OLRIzNubd7dvalqO92NmdUkSahaABgBSta9iCDedn1bYxzixtXkarcc957AFZ0bXVe4tbVwNNoOIPvKRr5vEOlaWnJxNfVl6ldxW4TEuY6uFTjjs2HtQToLufZ5OTd4hJDZNgNDq13VqCm+6pCzlpHjFlcNhOqKU4Knua0se1gl5zatY4E84VJ1a9TgMeKsdIKRRPjBrzg0b6DHHsoEFPLa9cOqedj2qubLqipzGQUV8+NDmodrtHFBLM1a5Gv7rQ1oBw4fJQhLUceCkxOqEEsQ1yQYt9F7BxUrVQYWeNWEUJWFnjVgwcUGNjB1sc/inG45aOY7iPdTP1JXhbiEyXGM/5iEHTY0p6X9M30Y7zk1WY1aDvASrpf0zfRjvOQZXfpVSKMclkxn3/AMo/KpH/AJX/APL9f9qEIF7STSTXez7OlAfv/wBqqTpBt5P9X9q8Qg1R6Qmp+z/V/asZL+r/ALef5v7V4hBrbf3/AM/1fRbGX/8Ak/V/ahCDF2kFf9v9X9qxN+Vzj/V9EIQaZb7/ACfq/tSDpY4BwkaC0uqCK792CEIFWm1bI5dXEbEIQW10X2/lG1GbogcaVDDUV41GaYr+0jfLISW0GPNr69i8QgqJrZrEc33/AEUCe11NCEIQZNtFK4e9SLPbMcvehCCwZaxTxff9FIZbsub7/ohCCXFedPu+/wCilx3p+T9X0QhBvbef5MvzfRWl2X9qnxP1fRCEHQbBpX9m37LYPv8A9qoNKNItaVp5OnMH3vzO/KhCD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71438" y="-1790700"/>
            <a:ext cx="3581400" cy="37433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708920"/>
            <a:ext cx="1266894" cy="1318722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bg1"/>
            </a:outerShdw>
            <a:softEdge rad="1143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7027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3"/>
          <p:cNvSpPr txBox="1"/>
          <p:nvPr/>
        </p:nvSpPr>
        <p:spPr>
          <a:xfrm>
            <a:off x="1755775" y="719455"/>
            <a:ext cx="1106805" cy="197675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7200">
                <a:effectLst/>
                <a:latin typeface="Comic Sans MS"/>
                <a:ea typeface="MS Mincho"/>
                <a:cs typeface="Times New Roman"/>
              </a:rPr>
              <a:t>R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  <p:sp>
        <p:nvSpPr>
          <p:cNvPr id="5" name="Text Box 154"/>
          <p:cNvSpPr txBox="1"/>
          <p:nvPr/>
        </p:nvSpPr>
        <p:spPr>
          <a:xfrm>
            <a:off x="2188210" y="2319655"/>
            <a:ext cx="4573905" cy="110871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Is this triangle right-angled?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303145" y="3778250"/>
            <a:ext cx="5085080" cy="2360295"/>
            <a:chOff x="0" y="0"/>
            <a:chExt cx="5085080" cy="2360295"/>
          </a:xfrm>
        </p:grpSpPr>
        <p:sp>
          <p:nvSpPr>
            <p:cNvPr id="7" name="Right Triangle 157"/>
            <p:cNvSpPr/>
            <p:nvPr/>
          </p:nvSpPr>
          <p:spPr>
            <a:xfrm rot="8878924">
              <a:off x="0" y="800735"/>
              <a:ext cx="4191635" cy="1559560"/>
            </a:xfrm>
            <a:custGeom>
              <a:avLst/>
              <a:gdLst>
                <a:gd name="connsiteX0" fmla="*/ 0 w 4191635"/>
                <a:gd name="connsiteY0" fmla="*/ 1520825 h 1520825"/>
                <a:gd name="connsiteX1" fmla="*/ 0 w 4191635"/>
                <a:gd name="connsiteY1" fmla="*/ 0 h 1520825"/>
                <a:gd name="connsiteX2" fmla="*/ 4191635 w 4191635"/>
                <a:gd name="connsiteY2" fmla="*/ 1520825 h 1520825"/>
                <a:gd name="connsiteX3" fmla="*/ 0 w 4191635"/>
                <a:gd name="connsiteY3" fmla="*/ 1520825 h 1520825"/>
                <a:gd name="connsiteX0" fmla="*/ 0 w 4191635"/>
                <a:gd name="connsiteY0" fmla="*/ 1560015 h 1560015"/>
                <a:gd name="connsiteX1" fmla="*/ 72975 w 4191635"/>
                <a:gd name="connsiteY1" fmla="*/ 0 h 1560015"/>
                <a:gd name="connsiteX2" fmla="*/ 4191635 w 4191635"/>
                <a:gd name="connsiteY2" fmla="*/ 1560015 h 1560015"/>
                <a:gd name="connsiteX3" fmla="*/ 0 w 4191635"/>
                <a:gd name="connsiteY3" fmla="*/ 1560015 h 1560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635" h="1560015">
                  <a:moveTo>
                    <a:pt x="0" y="1560015"/>
                  </a:moveTo>
                  <a:lnTo>
                    <a:pt x="72975" y="0"/>
                  </a:lnTo>
                  <a:lnTo>
                    <a:pt x="4191635" y="1560015"/>
                  </a:lnTo>
                  <a:lnTo>
                    <a:pt x="0" y="1560015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8" name="Text Box 159"/>
            <p:cNvSpPr txBox="1"/>
            <p:nvPr/>
          </p:nvSpPr>
          <p:spPr>
            <a:xfrm>
              <a:off x="3860800" y="0"/>
              <a:ext cx="1224280" cy="5607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10 cm</a:t>
              </a:r>
              <a:endParaRPr lang="en-GB" sz="1200">
                <a:effectLst/>
                <a:ea typeface="MS Mincho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>
                <a:effectLst/>
                <a:ea typeface="MS Mincho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>
                <a:effectLst/>
                <a:ea typeface="MS Mincho"/>
                <a:cs typeface="Times New Roman"/>
              </a:endParaRPr>
            </a:p>
          </p:txBody>
        </p:sp>
        <p:sp>
          <p:nvSpPr>
            <p:cNvPr id="9" name="Text Box 160"/>
            <p:cNvSpPr txBox="1"/>
            <p:nvPr/>
          </p:nvSpPr>
          <p:spPr>
            <a:xfrm>
              <a:off x="684530" y="337185"/>
              <a:ext cx="1341755" cy="5607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23 cm</a:t>
              </a:r>
              <a:endParaRPr lang="en-GB" sz="1200">
                <a:effectLst/>
                <a:ea typeface="MS Mincho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>
                <a:effectLst/>
                <a:ea typeface="MS Mincho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>
                <a:effectLst/>
                <a:ea typeface="MS Mincho"/>
                <a:cs typeface="Times New Roman"/>
              </a:endParaRPr>
            </a:p>
          </p:txBody>
        </p:sp>
        <p:sp>
          <p:nvSpPr>
            <p:cNvPr id="10" name="Text Box 161"/>
            <p:cNvSpPr txBox="1"/>
            <p:nvPr/>
          </p:nvSpPr>
          <p:spPr>
            <a:xfrm>
              <a:off x="1874520" y="1660525"/>
              <a:ext cx="1341755" cy="5607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25 cm</a:t>
              </a:r>
              <a:endParaRPr lang="en-GB" sz="1200">
                <a:effectLst/>
                <a:ea typeface="MS Mincho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>
                <a:effectLst/>
                <a:ea typeface="MS Mincho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>
                <a:effectLst/>
                <a:ea typeface="MS Mincho"/>
                <a:cs typeface="Times New Roman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46160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77"/>
          <p:cNvSpPr txBox="1"/>
          <p:nvPr/>
        </p:nvSpPr>
        <p:spPr>
          <a:xfrm>
            <a:off x="323528" y="804173"/>
            <a:ext cx="1740535" cy="197675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7200">
                <a:effectLst/>
                <a:latin typeface="Comic Sans MS"/>
                <a:ea typeface="MS Mincho"/>
                <a:cs typeface="Times New Roman"/>
              </a:rPr>
              <a:t>A</a:t>
            </a:r>
            <a:r>
              <a:rPr lang="en-GB" sz="7200" baseline="-25000">
                <a:effectLst/>
                <a:latin typeface="Comic Sans MS"/>
                <a:ea typeface="MS Mincho"/>
                <a:cs typeface="Times New Roman"/>
              </a:rPr>
              <a:t>(2)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  <p:sp>
        <p:nvSpPr>
          <p:cNvPr id="5" name="Text Box 178"/>
          <p:cNvSpPr txBox="1"/>
          <p:nvPr/>
        </p:nvSpPr>
        <p:spPr>
          <a:xfrm>
            <a:off x="2280285" y="1020763"/>
            <a:ext cx="4993640" cy="437007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David has made a doorstop.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The distance between the door and the floor is 1.6 cm. 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Is the doorstop big enough to hold the door open?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A diagram of the doorstop is shown with some measurements.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870074" y="4485640"/>
            <a:ext cx="5270500" cy="2404110"/>
            <a:chOff x="0" y="0"/>
            <a:chExt cx="5270500" cy="240411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0"/>
              <a:ext cx="5270500" cy="18065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Text Box 180"/>
            <p:cNvSpPr txBox="1"/>
            <p:nvPr/>
          </p:nvSpPr>
          <p:spPr>
            <a:xfrm>
              <a:off x="1923415" y="99060"/>
              <a:ext cx="1341755" cy="5607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10.2 cm</a:t>
              </a:r>
              <a:endParaRPr lang="en-GB" sz="1200">
                <a:effectLst/>
                <a:ea typeface="MS Mincho"/>
                <a:cs typeface="Times New Roman"/>
              </a:endParaRPr>
            </a:p>
          </p:txBody>
        </p:sp>
        <p:sp>
          <p:nvSpPr>
            <p:cNvPr id="9" name="Text Box 181"/>
            <p:cNvSpPr txBox="1"/>
            <p:nvPr/>
          </p:nvSpPr>
          <p:spPr>
            <a:xfrm>
              <a:off x="2116455" y="1843405"/>
              <a:ext cx="1341755" cy="5607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10 cm</a:t>
              </a:r>
              <a:endParaRPr lang="en-GB" sz="1200">
                <a:effectLst/>
                <a:ea typeface="MS Mincho"/>
                <a:cs typeface="Times New Roman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7236296" y="4941168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?</a:t>
            </a:r>
            <a:endParaRPr lang="en-GB" sz="4000" dirty="0"/>
          </a:p>
        </p:txBody>
      </p:sp>
    </p:spTree>
    <p:extLst>
      <p:ext uri="{BB962C8B-B14F-4D97-AF65-F5344CB8AC3E}">
        <p14:creationId xmlns="" xmlns:p14="http://schemas.microsoft.com/office/powerpoint/2010/main" val="297122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90"/>
          <p:cNvSpPr txBox="1"/>
          <p:nvPr/>
        </p:nvSpPr>
        <p:spPr>
          <a:xfrm>
            <a:off x="1691680" y="156101"/>
            <a:ext cx="1264285" cy="197675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7200" dirty="0">
                <a:effectLst/>
                <a:latin typeface="Comic Sans MS"/>
                <a:ea typeface="MS Mincho"/>
                <a:cs typeface="Times New Roman"/>
              </a:rPr>
              <a:t>S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5" name="Text Box 191"/>
          <p:cNvSpPr txBox="1"/>
          <p:nvPr/>
        </p:nvSpPr>
        <p:spPr>
          <a:xfrm>
            <a:off x="1757362" y="1287463"/>
            <a:ext cx="5629275" cy="101346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What is the screen size of an iPhone 5?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992437" y="1988840"/>
            <a:ext cx="4189730" cy="4826635"/>
            <a:chOff x="0" y="0"/>
            <a:chExt cx="4190108" cy="482663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668905" cy="40386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8" name="Straight Arrow Connector 7"/>
            <p:cNvCxnSpPr/>
            <p:nvPr/>
          </p:nvCxnSpPr>
          <p:spPr>
            <a:xfrm flipV="1">
              <a:off x="2371090" y="627380"/>
              <a:ext cx="0" cy="2609636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 flipV="1">
              <a:off x="573405" y="4058920"/>
              <a:ext cx="1526340" cy="597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 Box 195"/>
            <p:cNvSpPr txBox="1"/>
            <p:nvPr/>
          </p:nvSpPr>
          <p:spPr>
            <a:xfrm>
              <a:off x="2444115" y="1658620"/>
              <a:ext cx="1745993" cy="5607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3.49 inches</a:t>
              </a:r>
              <a:endParaRPr lang="en-GB" sz="1200">
                <a:effectLst/>
                <a:ea typeface="MS Mincho"/>
                <a:cs typeface="Times New Roman"/>
              </a:endParaRPr>
            </a:p>
          </p:txBody>
        </p:sp>
        <p:sp>
          <p:nvSpPr>
            <p:cNvPr id="11" name="Text Box 196"/>
            <p:cNvSpPr txBox="1"/>
            <p:nvPr/>
          </p:nvSpPr>
          <p:spPr>
            <a:xfrm>
              <a:off x="695325" y="4265930"/>
              <a:ext cx="1745993" cy="5607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1.96 inches</a:t>
              </a:r>
              <a:endParaRPr lang="en-GB" sz="1200">
                <a:effectLst/>
                <a:ea typeface="MS Mincho"/>
                <a:cs typeface="Times New Roman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2702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87824" y="188640"/>
            <a:ext cx="619268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 smtClean="0">
                <a:solidFill>
                  <a:srgbClr val="FF0000"/>
                </a:solidFill>
              </a:rPr>
              <a:t>P</a:t>
            </a:r>
            <a:r>
              <a:rPr lang="en-GB" sz="2200" dirty="0" smtClean="0"/>
              <a:t> - </a:t>
            </a:r>
            <a:r>
              <a:rPr lang="en-GB" sz="2200" dirty="0"/>
              <a:t>75.0 m</a:t>
            </a:r>
          </a:p>
          <a:p>
            <a:r>
              <a:rPr lang="en-GB" sz="2200" dirty="0"/>
              <a:t> </a:t>
            </a:r>
          </a:p>
          <a:p>
            <a:r>
              <a:rPr lang="en-GB" sz="2200" dirty="0" smtClean="0">
                <a:solidFill>
                  <a:srgbClr val="FF0000"/>
                </a:solidFill>
              </a:rPr>
              <a:t>Y</a:t>
            </a:r>
            <a:r>
              <a:rPr lang="en-GB" sz="2200" dirty="0" smtClean="0"/>
              <a:t> - </a:t>
            </a:r>
            <a:r>
              <a:rPr lang="en-GB" sz="2200" dirty="0"/>
              <a:t>16.3 miles</a:t>
            </a:r>
          </a:p>
          <a:p>
            <a:r>
              <a:rPr lang="en-GB" sz="2200" dirty="0"/>
              <a:t> </a:t>
            </a:r>
          </a:p>
          <a:p>
            <a:r>
              <a:rPr lang="en-GB" sz="2200" dirty="0" smtClean="0">
                <a:solidFill>
                  <a:srgbClr val="FF0000"/>
                </a:solidFill>
              </a:rPr>
              <a:t>T</a:t>
            </a:r>
            <a:r>
              <a:rPr lang="en-GB" sz="2200" dirty="0" smtClean="0"/>
              <a:t> - </a:t>
            </a:r>
            <a:r>
              <a:rPr lang="en-GB" sz="2200" dirty="0"/>
              <a:t>5.5 m</a:t>
            </a:r>
          </a:p>
          <a:p>
            <a:r>
              <a:rPr lang="en-GB" sz="2200" dirty="0"/>
              <a:t> </a:t>
            </a:r>
          </a:p>
          <a:p>
            <a:r>
              <a:rPr lang="en-GB" sz="2200" dirty="0" smtClean="0">
                <a:solidFill>
                  <a:srgbClr val="FF0000"/>
                </a:solidFill>
              </a:rPr>
              <a:t>H</a:t>
            </a:r>
            <a:r>
              <a:rPr lang="en-GB" sz="2200" dirty="0" smtClean="0"/>
              <a:t> - </a:t>
            </a:r>
            <a:r>
              <a:rPr lang="en-GB" sz="2200" dirty="0"/>
              <a:t>42.0 </a:t>
            </a:r>
            <a:r>
              <a:rPr lang="en-GB" sz="2200" dirty="0" smtClean="0"/>
              <a:t>inches. </a:t>
            </a:r>
            <a:r>
              <a:rPr lang="en-GB" sz="2200" dirty="0"/>
              <a:t>No, Andy is wrong.</a:t>
            </a:r>
          </a:p>
          <a:p>
            <a:r>
              <a:rPr lang="en-GB" sz="2200" dirty="0"/>
              <a:t> </a:t>
            </a:r>
          </a:p>
          <a:p>
            <a:r>
              <a:rPr lang="en-GB" sz="2200" dirty="0">
                <a:solidFill>
                  <a:srgbClr val="FF0000"/>
                </a:solidFill>
              </a:rPr>
              <a:t>A</a:t>
            </a:r>
            <a:r>
              <a:rPr lang="en-GB" sz="2200" baseline="-25000" dirty="0">
                <a:solidFill>
                  <a:srgbClr val="FF0000"/>
                </a:solidFill>
              </a:rPr>
              <a:t>(1</a:t>
            </a:r>
            <a:r>
              <a:rPr lang="en-GB" sz="2200" baseline="-25000" dirty="0" smtClean="0">
                <a:solidFill>
                  <a:srgbClr val="FF0000"/>
                </a:solidFill>
              </a:rPr>
              <a:t>) </a:t>
            </a:r>
            <a:r>
              <a:rPr lang="en-GB" sz="2200" dirty="0" smtClean="0"/>
              <a:t>- </a:t>
            </a:r>
            <a:r>
              <a:rPr lang="en-GB" sz="2200" dirty="0"/>
              <a:t>89.0 km</a:t>
            </a:r>
          </a:p>
          <a:p>
            <a:r>
              <a:rPr lang="en-GB" sz="2200" dirty="0"/>
              <a:t> </a:t>
            </a:r>
          </a:p>
          <a:p>
            <a:r>
              <a:rPr lang="en-GB" sz="2200" dirty="0" smtClean="0">
                <a:solidFill>
                  <a:srgbClr val="FF0000"/>
                </a:solidFill>
              </a:rPr>
              <a:t>G</a:t>
            </a:r>
            <a:r>
              <a:rPr lang="en-GB" sz="2200" dirty="0" smtClean="0"/>
              <a:t> - </a:t>
            </a:r>
            <a:r>
              <a:rPr lang="en-GB" sz="2200" dirty="0"/>
              <a:t>52.2 m</a:t>
            </a:r>
          </a:p>
          <a:p>
            <a:r>
              <a:rPr lang="en-GB" sz="2200" dirty="0"/>
              <a:t> </a:t>
            </a:r>
          </a:p>
          <a:p>
            <a:r>
              <a:rPr lang="en-GB" sz="2200" dirty="0" smtClean="0">
                <a:solidFill>
                  <a:srgbClr val="FF0000"/>
                </a:solidFill>
              </a:rPr>
              <a:t>O </a:t>
            </a:r>
            <a:r>
              <a:rPr lang="en-GB" sz="2200" dirty="0" smtClean="0"/>
              <a:t>- </a:t>
            </a:r>
            <a:r>
              <a:rPr lang="en-GB" sz="2200" dirty="0"/>
              <a:t>base = 12.0 </a:t>
            </a:r>
            <a:r>
              <a:rPr lang="en-GB" sz="2200" dirty="0" smtClean="0"/>
              <a:t>cm, </a:t>
            </a:r>
            <a:r>
              <a:rPr lang="en-GB" sz="2200" dirty="0"/>
              <a:t>area = 30.0 cm</a:t>
            </a:r>
            <a:r>
              <a:rPr lang="en-GB" sz="2200" baseline="30000" dirty="0"/>
              <a:t>2</a:t>
            </a:r>
            <a:r>
              <a:rPr lang="en-GB" sz="2200" dirty="0"/>
              <a:t>.</a:t>
            </a:r>
          </a:p>
          <a:p>
            <a:r>
              <a:rPr lang="en-GB" sz="2200" dirty="0"/>
              <a:t> </a:t>
            </a:r>
          </a:p>
          <a:p>
            <a:r>
              <a:rPr lang="en-GB" sz="2200" dirty="0" smtClean="0">
                <a:solidFill>
                  <a:srgbClr val="FF0000"/>
                </a:solidFill>
              </a:rPr>
              <a:t>R</a:t>
            </a:r>
            <a:r>
              <a:rPr lang="en-GB" sz="2200" dirty="0" smtClean="0"/>
              <a:t> - </a:t>
            </a:r>
            <a:r>
              <a:rPr lang="en-GB" sz="2200" dirty="0"/>
              <a:t>c = 25.1 </a:t>
            </a:r>
            <a:r>
              <a:rPr lang="en-GB" sz="2200" dirty="0" smtClean="0"/>
              <a:t>cm. </a:t>
            </a:r>
            <a:r>
              <a:rPr lang="en-GB" sz="2200" dirty="0"/>
              <a:t>Not right angled.</a:t>
            </a:r>
          </a:p>
          <a:p>
            <a:r>
              <a:rPr lang="en-GB" sz="2200" dirty="0"/>
              <a:t> </a:t>
            </a:r>
          </a:p>
          <a:p>
            <a:r>
              <a:rPr lang="en-GB" sz="2200" dirty="0">
                <a:solidFill>
                  <a:srgbClr val="FF0000"/>
                </a:solidFill>
              </a:rPr>
              <a:t>A</a:t>
            </a:r>
            <a:r>
              <a:rPr lang="en-GB" sz="2200" baseline="-25000" dirty="0">
                <a:solidFill>
                  <a:srgbClr val="FF0000"/>
                </a:solidFill>
              </a:rPr>
              <a:t>(2</a:t>
            </a:r>
            <a:r>
              <a:rPr lang="en-GB" sz="2200" baseline="-25000" dirty="0" smtClean="0">
                <a:solidFill>
                  <a:srgbClr val="FF0000"/>
                </a:solidFill>
              </a:rPr>
              <a:t>) </a:t>
            </a:r>
            <a:r>
              <a:rPr lang="en-GB" sz="2200" dirty="0" smtClean="0"/>
              <a:t>- </a:t>
            </a:r>
            <a:r>
              <a:rPr lang="en-GB" sz="2200" dirty="0"/>
              <a:t>height = 2.0 </a:t>
            </a:r>
            <a:r>
              <a:rPr lang="en-GB" sz="2200" dirty="0" smtClean="0"/>
              <a:t>cm. </a:t>
            </a:r>
            <a:r>
              <a:rPr lang="en-GB" sz="2200" dirty="0"/>
              <a:t>Yes it is big enough.</a:t>
            </a:r>
          </a:p>
          <a:p>
            <a:r>
              <a:rPr lang="en-GB" sz="2200" dirty="0"/>
              <a:t> </a:t>
            </a:r>
          </a:p>
          <a:p>
            <a:r>
              <a:rPr lang="en-GB" sz="2200" dirty="0" smtClean="0">
                <a:solidFill>
                  <a:srgbClr val="FF0000"/>
                </a:solidFill>
              </a:rPr>
              <a:t>S</a:t>
            </a:r>
            <a:r>
              <a:rPr lang="en-GB" sz="2200" dirty="0" smtClean="0"/>
              <a:t> - </a:t>
            </a:r>
            <a:r>
              <a:rPr lang="en-GB" sz="2200" dirty="0"/>
              <a:t>4.0 inches</a:t>
            </a:r>
          </a:p>
        </p:txBody>
      </p:sp>
      <p:sp>
        <p:nvSpPr>
          <p:cNvPr id="2" name="TextBox 1"/>
          <p:cNvSpPr txBox="1"/>
          <p:nvPr/>
        </p:nvSpPr>
        <p:spPr>
          <a:xfrm rot="16200000">
            <a:off x="-1218090" y="2522347"/>
            <a:ext cx="50849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solidFill>
                  <a:srgbClr val="0070C0"/>
                </a:solidFill>
              </a:rPr>
              <a:t>Solutions</a:t>
            </a:r>
            <a:endParaRPr lang="en-GB" sz="9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924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TASK 2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Calculate the </a:t>
            </a:r>
            <a:r>
              <a:rPr lang="en-GB" b="1" dirty="0" smtClean="0"/>
              <a:t>total volume </a:t>
            </a:r>
            <a:r>
              <a:rPr lang="en-GB" dirty="0" smtClean="0"/>
              <a:t>of turf needed to cover this garden.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Turf is sold in a depth of </a:t>
            </a:r>
            <a:r>
              <a:rPr lang="en-GB" b="1" dirty="0" smtClean="0"/>
              <a:t>50mm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Round all answers to 2 </a:t>
            </a:r>
            <a:r>
              <a:rPr lang="en-GB" dirty="0" err="1" smtClean="0"/>
              <a:t>d.p.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70108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990213" y="116632"/>
            <a:ext cx="7038271" cy="6341055"/>
            <a:chOff x="990213" y="116632"/>
            <a:chExt cx="7038271" cy="6341055"/>
          </a:xfrm>
        </p:grpSpPr>
        <p:sp>
          <p:nvSpPr>
            <p:cNvPr id="9" name="Oval 8"/>
            <p:cNvSpPr/>
            <p:nvPr/>
          </p:nvSpPr>
          <p:spPr>
            <a:xfrm>
              <a:off x="1547764" y="814217"/>
              <a:ext cx="5391130" cy="564347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547764" y="1941659"/>
              <a:ext cx="2654825" cy="194421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ight Triangle 5"/>
            <p:cNvSpPr/>
            <p:nvPr/>
          </p:nvSpPr>
          <p:spPr>
            <a:xfrm>
              <a:off x="4202589" y="1941659"/>
              <a:ext cx="2736304" cy="1944216"/>
            </a:xfrm>
            <a:prstGeom prst="rtTriangle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 rot="2120886">
              <a:off x="4348279" y="1481727"/>
              <a:ext cx="3344086" cy="156376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50261" y="814217"/>
              <a:ext cx="2943944" cy="1102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ight Triangle 15"/>
            <p:cNvSpPr/>
            <p:nvPr/>
          </p:nvSpPr>
          <p:spPr>
            <a:xfrm rot="5400000">
              <a:off x="4010155" y="850948"/>
              <a:ext cx="1258429" cy="873567"/>
            </a:xfrm>
            <a:prstGeom prst="rtTriangle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0996" y="630321"/>
              <a:ext cx="2435040" cy="1174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2683436" y="3909999"/>
              <a:ext cx="5200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7m</a:t>
              </a:r>
              <a:endParaRPr lang="en-GB" dirty="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3203948" y="4090909"/>
              <a:ext cx="990257" cy="3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>
              <a:off x="1673563" y="4094665"/>
              <a:ext cx="100987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990213" y="2729101"/>
              <a:ext cx="5200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3</a:t>
              </a:r>
              <a:r>
                <a:rPr lang="en-GB" dirty="0" smtClean="0"/>
                <a:t>m</a:t>
              </a:r>
              <a:endParaRPr lang="en-GB" dirty="0"/>
            </a:p>
          </p:txBody>
        </p:sp>
        <p:cxnSp>
          <p:nvCxnSpPr>
            <p:cNvPr id="30" name="Straight Arrow Connector 29"/>
            <p:cNvCxnSpPr>
              <a:stCxn id="29" idx="0"/>
            </p:cNvCxnSpPr>
            <p:nvPr/>
          </p:nvCxnSpPr>
          <p:spPr>
            <a:xfrm flipV="1">
              <a:off x="1250261" y="1941659"/>
              <a:ext cx="0" cy="78744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29" idx="2"/>
            </p:cNvCxnSpPr>
            <p:nvPr/>
          </p:nvCxnSpPr>
          <p:spPr>
            <a:xfrm>
              <a:off x="1250261" y="3098433"/>
              <a:ext cx="0" cy="7702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7364373" y="3252635"/>
              <a:ext cx="5200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2m</a:t>
              </a:r>
              <a:endParaRPr lang="en-GB" dirty="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7740452" y="2829879"/>
              <a:ext cx="288032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H="1">
              <a:off x="7164388" y="3635952"/>
              <a:ext cx="288032" cy="3460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4235305" y="116632"/>
              <a:ext cx="9848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150cm</a:t>
              </a:r>
              <a:endParaRPr lang="en-GB" dirty="0"/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>
              <a:off x="4194205" y="476673"/>
              <a:ext cx="881948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7799" y="5160987"/>
            <a:ext cx="11906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40" y="5229200"/>
            <a:ext cx="892721" cy="1041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6279" y="294918"/>
            <a:ext cx="1688346" cy="1255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5876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Workings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9957"/>
            <a:ext cx="953371" cy="1378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60648"/>
            <a:ext cx="1742447" cy="130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1216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lowchart: Alternate Process 23"/>
          <p:cNvSpPr/>
          <p:nvPr/>
        </p:nvSpPr>
        <p:spPr>
          <a:xfrm>
            <a:off x="467544" y="116632"/>
            <a:ext cx="3737942" cy="648072"/>
          </a:xfrm>
          <a:prstGeom prst="flowChartAlternate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785392" y="-162272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Model Solution</a:t>
            </a:r>
            <a:endParaRPr lang="en-GB" dirty="0">
              <a:solidFill>
                <a:srgbClr val="FF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35696" y="328305"/>
            <a:ext cx="6912868" cy="6341055"/>
            <a:chOff x="1115616" y="116632"/>
            <a:chExt cx="6912868" cy="6341055"/>
          </a:xfrm>
        </p:grpSpPr>
        <p:sp>
          <p:nvSpPr>
            <p:cNvPr id="5" name="Oval 4"/>
            <p:cNvSpPr/>
            <p:nvPr/>
          </p:nvSpPr>
          <p:spPr>
            <a:xfrm>
              <a:off x="1547764" y="814217"/>
              <a:ext cx="5391130" cy="564347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47764" y="1941659"/>
              <a:ext cx="2654825" cy="194421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ight Triangle 6"/>
            <p:cNvSpPr/>
            <p:nvPr/>
          </p:nvSpPr>
          <p:spPr>
            <a:xfrm>
              <a:off x="4202589" y="1941659"/>
              <a:ext cx="2736304" cy="1944216"/>
            </a:xfrm>
            <a:prstGeom prst="rtTriangle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 rot="2120886">
              <a:off x="4348279" y="1481727"/>
              <a:ext cx="3344086" cy="156376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50261" y="814217"/>
              <a:ext cx="2943944" cy="1102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ight Triangle 9"/>
            <p:cNvSpPr/>
            <p:nvPr/>
          </p:nvSpPr>
          <p:spPr>
            <a:xfrm rot="5400000">
              <a:off x="4010155" y="850948"/>
              <a:ext cx="1258429" cy="873567"/>
            </a:xfrm>
            <a:prstGeom prst="rtTriangle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683436" y="3909999"/>
              <a:ext cx="5200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7m</a:t>
              </a:r>
              <a:endParaRPr lang="en-GB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3203948" y="4090909"/>
              <a:ext cx="990257" cy="3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>
              <a:off x="1673563" y="4094665"/>
              <a:ext cx="100987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115616" y="2729101"/>
              <a:ext cx="5200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3</a:t>
              </a:r>
              <a:r>
                <a:rPr lang="en-GB" dirty="0" smtClean="0"/>
                <a:t>m</a:t>
              </a:r>
              <a:endParaRPr lang="en-GB" dirty="0"/>
            </a:p>
          </p:txBody>
        </p:sp>
        <p:cxnSp>
          <p:nvCxnSpPr>
            <p:cNvPr id="16" name="Straight Arrow Connector 15"/>
            <p:cNvCxnSpPr>
              <a:stCxn id="15" idx="0"/>
            </p:cNvCxnSpPr>
            <p:nvPr/>
          </p:nvCxnSpPr>
          <p:spPr>
            <a:xfrm flipV="1">
              <a:off x="1375664" y="1941659"/>
              <a:ext cx="0" cy="78744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>
              <a:off x="1375664" y="3098433"/>
              <a:ext cx="0" cy="7702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7364373" y="3252635"/>
              <a:ext cx="5200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2m</a:t>
              </a:r>
              <a:endParaRPr lang="en-GB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V="1">
              <a:off x="7740452" y="2829879"/>
              <a:ext cx="288032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7164388" y="3635952"/>
              <a:ext cx="288032" cy="3460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4235305" y="116632"/>
              <a:ext cx="19208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150cm </a:t>
              </a:r>
              <a:r>
                <a:rPr lang="en-GB" dirty="0" smtClean="0">
                  <a:solidFill>
                    <a:srgbClr val="0070C0"/>
                  </a:solidFill>
                </a:rPr>
                <a:t>= 1.5 m</a:t>
              </a:r>
              <a:endParaRPr lang="en-GB" dirty="0">
                <a:solidFill>
                  <a:srgbClr val="0070C0"/>
                </a:solidFill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4194205" y="476673"/>
              <a:ext cx="881948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2898578" y="2782669"/>
            <a:ext cx="1385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Area = 3 x 7 = </a:t>
            </a:r>
            <a:r>
              <a:rPr lang="en-GB" b="1" dirty="0" smtClean="0">
                <a:solidFill>
                  <a:srgbClr val="FF0000"/>
                </a:solidFill>
              </a:rPr>
              <a:t>21m</a:t>
            </a:r>
            <a:r>
              <a:rPr lang="en-GB" sz="2000" b="1" baseline="30000" dirty="0" smtClean="0">
                <a:solidFill>
                  <a:srgbClr val="FF0000"/>
                </a:solidFill>
              </a:rPr>
              <a:t>2</a:t>
            </a:r>
            <a:endParaRPr lang="en-GB" b="1" baseline="300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95704" y="4116694"/>
            <a:ext cx="520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7m</a:t>
            </a:r>
            <a:endParaRPr lang="en-GB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516216" y="4297604"/>
            <a:ext cx="990257" cy="3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4985831" y="4301360"/>
            <a:ext cx="100987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419212" y="2977090"/>
            <a:ext cx="520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  <a:r>
              <a:rPr lang="en-GB" dirty="0" smtClean="0"/>
              <a:t>m</a:t>
            </a:r>
            <a:endParaRPr lang="en-GB" dirty="0"/>
          </a:p>
        </p:txBody>
      </p:sp>
      <p:cxnSp>
        <p:nvCxnSpPr>
          <p:cNvPr id="31" name="Straight Arrow Connector 30"/>
          <p:cNvCxnSpPr>
            <a:stCxn id="30" idx="0"/>
          </p:cNvCxnSpPr>
          <p:nvPr/>
        </p:nvCxnSpPr>
        <p:spPr>
          <a:xfrm flipV="1">
            <a:off x="4679260" y="2189648"/>
            <a:ext cx="0" cy="7874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30" idx="2"/>
          </p:cNvCxnSpPr>
          <p:nvPr/>
        </p:nvCxnSpPr>
        <p:spPr>
          <a:xfrm>
            <a:off x="4679260" y="3346422"/>
            <a:ext cx="0" cy="770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292080" y="2996952"/>
            <a:ext cx="15080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7.62m</a:t>
            </a:r>
          </a:p>
          <a:p>
            <a:r>
              <a:rPr lang="en-GB" i="1" dirty="0" smtClean="0">
                <a:solidFill>
                  <a:srgbClr val="0070C0"/>
                </a:solidFill>
              </a:rPr>
              <a:t>(Pythagoras - hypotenuse)</a:t>
            </a:r>
            <a:endParaRPr lang="en-GB" i="1" dirty="0">
              <a:solidFill>
                <a:srgbClr val="0070C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084068" y="2195572"/>
            <a:ext cx="1584276" cy="657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Area = 2 x 7.62 = </a:t>
            </a:r>
            <a:r>
              <a:rPr lang="en-GB" b="1" dirty="0" smtClean="0">
                <a:solidFill>
                  <a:srgbClr val="FF0000"/>
                </a:solidFill>
              </a:rPr>
              <a:t>15.24m</a:t>
            </a:r>
            <a:r>
              <a:rPr lang="en-GB" sz="2000" b="1" baseline="30000" dirty="0" smtClean="0">
                <a:solidFill>
                  <a:srgbClr val="FF0000"/>
                </a:solidFill>
              </a:rPr>
              <a:t>2</a:t>
            </a:r>
            <a:endParaRPr lang="en-GB" b="1" baseline="300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08577" y="1436796"/>
            <a:ext cx="520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2m</a:t>
            </a:r>
            <a:endParaRPr lang="en-GB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5684656" y="1014040"/>
            <a:ext cx="288032" cy="42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5108592" y="1820113"/>
            <a:ext cx="288032" cy="3460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491880" y="1052736"/>
            <a:ext cx="14754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0070C0"/>
                </a:solidFill>
              </a:rPr>
              <a:t>1.32m</a:t>
            </a:r>
          </a:p>
          <a:p>
            <a:r>
              <a:rPr lang="en-GB" i="1" dirty="0" smtClean="0">
                <a:solidFill>
                  <a:srgbClr val="0070C0"/>
                </a:solidFill>
              </a:rPr>
              <a:t>(Pythagoras – shorter side)</a:t>
            </a:r>
            <a:endParaRPr lang="en-GB" i="1" dirty="0">
              <a:solidFill>
                <a:srgbClr val="0070C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76256" y="550421"/>
            <a:ext cx="210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Area = ½ x 1.5 x 1.32 = </a:t>
            </a:r>
            <a:r>
              <a:rPr lang="en-GB" b="1" dirty="0" smtClean="0">
                <a:solidFill>
                  <a:srgbClr val="FF0000"/>
                </a:solidFill>
              </a:rPr>
              <a:t>0.99m</a:t>
            </a:r>
            <a:r>
              <a:rPr lang="en-GB" sz="2000" b="1" baseline="30000" dirty="0" smtClean="0">
                <a:solidFill>
                  <a:srgbClr val="FF0000"/>
                </a:solidFill>
              </a:rPr>
              <a:t>2</a:t>
            </a:r>
            <a:endParaRPr lang="en-GB" b="1" baseline="30000" dirty="0">
              <a:solidFill>
                <a:srgbClr val="FF0000"/>
              </a:solidFill>
            </a:endParaRPr>
          </a:p>
        </p:txBody>
      </p:sp>
      <p:sp>
        <p:nvSpPr>
          <p:cNvPr id="40" name="Right Arrow 39"/>
          <p:cNvSpPr/>
          <p:nvPr/>
        </p:nvSpPr>
        <p:spPr>
          <a:xfrm rot="10166777">
            <a:off x="5180667" y="889525"/>
            <a:ext cx="1621207" cy="13023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7308304" y="5229200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Area = ½ x 3 x 7 = </a:t>
            </a:r>
            <a:r>
              <a:rPr lang="en-GB" b="1" dirty="0" smtClean="0">
                <a:solidFill>
                  <a:srgbClr val="FF0000"/>
                </a:solidFill>
              </a:rPr>
              <a:t>10.5m</a:t>
            </a:r>
            <a:r>
              <a:rPr lang="en-GB" sz="2000" b="1" baseline="30000" dirty="0" smtClean="0">
                <a:solidFill>
                  <a:srgbClr val="FF0000"/>
                </a:solidFill>
              </a:rPr>
              <a:t>2</a:t>
            </a:r>
            <a:endParaRPr lang="en-GB" b="1" baseline="30000" dirty="0">
              <a:solidFill>
                <a:srgbClr val="FF0000"/>
              </a:solidFill>
            </a:endParaRPr>
          </a:p>
        </p:txBody>
      </p:sp>
      <p:sp>
        <p:nvSpPr>
          <p:cNvPr id="42" name="Right Arrow 41"/>
          <p:cNvSpPr/>
          <p:nvPr/>
        </p:nvSpPr>
        <p:spPr>
          <a:xfrm rot="13256107">
            <a:off x="6261829" y="4467290"/>
            <a:ext cx="1908644" cy="15567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4205486" y="4980991"/>
            <a:ext cx="18066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Area = </a:t>
            </a:r>
            <a:r>
              <a:rPr lang="el-GR" dirty="0" smtClean="0">
                <a:solidFill>
                  <a:srgbClr val="0070C0"/>
                </a:solidFill>
              </a:rPr>
              <a:t>π</a:t>
            </a:r>
            <a:r>
              <a:rPr lang="en-GB" dirty="0" smtClean="0">
                <a:solidFill>
                  <a:srgbClr val="0070C0"/>
                </a:solidFill>
              </a:rPr>
              <a:t> x r</a:t>
            </a:r>
            <a:r>
              <a:rPr lang="en-GB" b="1" baseline="30000" dirty="0" smtClean="0">
                <a:solidFill>
                  <a:srgbClr val="0070C0"/>
                </a:solidFill>
              </a:rPr>
              <a:t>2</a:t>
            </a:r>
            <a:endParaRPr lang="en-GB" b="1" baseline="30000" dirty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0070C0"/>
                </a:solidFill>
              </a:rPr>
              <a:t> = 3.14 x 7</a:t>
            </a:r>
            <a:r>
              <a:rPr lang="en-GB" b="1" baseline="30000" dirty="0" smtClean="0">
                <a:solidFill>
                  <a:srgbClr val="0070C0"/>
                </a:solidFill>
              </a:rPr>
              <a:t>2  </a:t>
            </a:r>
            <a:endParaRPr lang="en-GB" dirty="0" smtClean="0">
              <a:solidFill>
                <a:srgbClr val="0070C0"/>
              </a:solidFill>
            </a:endParaRPr>
          </a:p>
          <a:p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0070C0"/>
                </a:solidFill>
              </a:rPr>
              <a:t>= 153.86 / 2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 = </a:t>
            </a:r>
            <a:r>
              <a:rPr lang="en-GB" b="1" dirty="0" smtClean="0">
                <a:solidFill>
                  <a:srgbClr val="FF0000"/>
                </a:solidFill>
              </a:rPr>
              <a:t>76.93m</a:t>
            </a:r>
            <a:r>
              <a:rPr lang="en-GB" sz="2000" b="1" baseline="30000" dirty="0" smtClean="0">
                <a:solidFill>
                  <a:srgbClr val="FF0000"/>
                </a:solidFill>
              </a:rPr>
              <a:t>2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sz="2400" baseline="30000" dirty="0" smtClean="0">
              <a:solidFill>
                <a:srgbClr val="0070C0"/>
              </a:solidFill>
            </a:endParaRPr>
          </a:p>
          <a:p>
            <a:endParaRPr lang="en-GB" sz="2000" baseline="30000" dirty="0" smtClean="0">
              <a:solidFill>
                <a:srgbClr val="0070C0"/>
              </a:solidFill>
            </a:endParaRPr>
          </a:p>
          <a:p>
            <a:endParaRPr lang="en-GB" sz="2000" dirty="0" smtClean="0">
              <a:solidFill>
                <a:srgbClr val="0070C0"/>
              </a:solidFill>
            </a:endParaRPr>
          </a:p>
          <a:p>
            <a:endParaRPr lang="en-GB" sz="2000" b="1" baseline="30000" dirty="0" smtClean="0">
              <a:solidFill>
                <a:srgbClr val="FF0000"/>
              </a:solidFill>
            </a:endParaRPr>
          </a:p>
          <a:p>
            <a:endParaRPr lang="en-GB" sz="2000" b="1" baseline="30000" dirty="0" smtClean="0">
              <a:solidFill>
                <a:srgbClr val="FF0000"/>
              </a:solidFill>
            </a:endParaRPr>
          </a:p>
          <a:p>
            <a:endParaRPr lang="en-GB" b="1" baseline="30000" dirty="0">
              <a:solidFill>
                <a:srgbClr val="FF0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H="1" flipV="1">
            <a:off x="5024176" y="2374314"/>
            <a:ext cx="772057" cy="5664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6629517" y="3640378"/>
            <a:ext cx="534771" cy="380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35696" y="870190"/>
            <a:ext cx="0" cy="59878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0" y="3640378"/>
            <a:ext cx="18356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0" y="870190"/>
            <a:ext cx="18356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49108" y="1519624"/>
            <a:ext cx="13705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</a:t>
            </a:r>
            <a:r>
              <a:rPr lang="en-GB" b="1" baseline="30000" dirty="0" smtClean="0"/>
              <a:t>2</a:t>
            </a:r>
            <a:r>
              <a:rPr lang="en-GB" b="1" dirty="0" smtClean="0"/>
              <a:t> </a:t>
            </a:r>
            <a:r>
              <a:rPr lang="en-GB" dirty="0" smtClean="0"/>
              <a:t>=  3</a:t>
            </a:r>
            <a:r>
              <a:rPr lang="en-GB" b="1" baseline="30000" dirty="0" smtClean="0"/>
              <a:t>2</a:t>
            </a:r>
            <a:r>
              <a:rPr lang="en-GB" b="1" dirty="0" smtClean="0"/>
              <a:t> </a:t>
            </a:r>
            <a:r>
              <a:rPr lang="en-GB" dirty="0" smtClean="0"/>
              <a:t>+ 7</a:t>
            </a:r>
            <a:r>
              <a:rPr lang="en-GB" b="1" baseline="30000" dirty="0"/>
              <a:t>2</a:t>
            </a:r>
          </a:p>
          <a:p>
            <a:r>
              <a:rPr lang="en-GB" dirty="0"/>
              <a:t>C</a:t>
            </a:r>
            <a:r>
              <a:rPr lang="en-GB" b="1" baseline="30000" dirty="0"/>
              <a:t>2</a:t>
            </a:r>
            <a:r>
              <a:rPr lang="en-GB" b="1" dirty="0"/>
              <a:t> </a:t>
            </a:r>
            <a:r>
              <a:rPr lang="en-GB" dirty="0" smtClean="0"/>
              <a:t>= 9 + 49</a:t>
            </a:r>
          </a:p>
          <a:p>
            <a:r>
              <a:rPr lang="en-GB" dirty="0"/>
              <a:t>C</a:t>
            </a:r>
            <a:r>
              <a:rPr lang="en-GB" b="1" baseline="30000" dirty="0"/>
              <a:t>2</a:t>
            </a:r>
            <a:r>
              <a:rPr lang="en-GB" b="1" dirty="0"/>
              <a:t> </a:t>
            </a:r>
            <a:r>
              <a:rPr lang="en-GB" dirty="0" smtClean="0"/>
              <a:t>= 58</a:t>
            </a:r>
          </a:p>
          <a:p>
            <a:r>
              <a:rPr lang="en-GB" dirty="0" smtClean="0"/>
              <a:t>C = </a:t>
            </a:r>
            <a:r>
              <a:rPr lang="en-GB" dirty="0" smtClean="0">
                <a:latin typeface="Calibri"/>
              </a:rPr>
              <a:t>√58</a:t>
            </a:r>
          </a:p>
          <a:p>
            <a:r>
              <a:rPr lang="en-GB" dirty="0" smtClean="0">
                <a:latin typeface="Calibri"/>
              </a:rPr>
              <a:t>C = </a:t>
            </a:r>
            <a:r>
              <a:rPr lang="en-GB" b="1" dirty="0" smtClean="0">
                <a:latin typeface="Calibri"/>
              </a:rPr>
              <a:t>7.62m</a:t>
            </a:r>
            <a:endParaRPr lang="en-GB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179512" y="4509120"/>
            <a:ext cx="15865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  <a:r>
              <a:rPr lang="en-GB" b="1" baseline="30000" dirty="0" smtClean="0"/>
              <a:t>2</a:t>
            </a:r>
            <a:r>
              <a:rPr lang="en-GB" b="1" dirty="0" smtClean="0"/>
              <a:t> </a:t>
            </a:r>
            <a:r>
              <a:rPr lang="en-GB" dirty="0" smtClean="0"/>
              <a:t>=  1.5</a:t>
            </a:r>
            <a:r>
              <a:rPr lang="en-GB" b="1" baseline="30000" dirty="0" smtClean="0"/>
              <a:t>2</a:t>
            </a:r>
            <a:r>
              <a:rPr lang="en-GB" b="1" dirty="0" smtClean="0"/>
              <a:t> </a:t>
            </a:r>
            <a:r>
              <a:rPr lang="en-GB" dirty="0" smtClean="0"/>
              <a:t>+ B</a:t>
            </a:r>
            <a:r>
              <a:rPr lang="en-GB" b="1" baseline="30000" dirty="0" smtClean="0"/>
              <a:t>2</a:t>
            </a:r>
            <a:endParaRPr lang="en-GB" b="1" baseline="30000" dirty="0"/>
          </a:p>
          <a:p>
            <a:r>
              <a:rPr lang="en-GB" dirty="0" smtClean="0"/>
              <a:t>4</a:t>
            </a:r>
            <a:r>
              <a:rPr lang="en-GB" b="1" dirty="0" smtClean="0"/>
              <a:t> </a:t>
            </a:r>
            <a:r>
              <a:rPr lang="en-GB" dirty="0" smtClean="0"/>
              <a:t>= 2.25 + B</a:t>
            </a:r>
            <a:r>
              <a:rPr lang="en-GB" b="1" baseline="30000" dirty="0" smtClean="0"/>
              <a:t>2</a:t>
            </a:r>
            <a:endParaRPr lang="en-GB" dirty="0" smtClean="0"/>
          </a:p>
          <a:p>
            <a:r>
              <a:rPr lang="en-GB" dirty="0" smtClean="0"/>
              <a:t>B</a:t>
            </a:r>
            <a:r>
              <a:rPr lang="en-GB" b="1" baseline="30000" dirty="0" smtClean="0"/>
              <a:t>2</a:t>
            </a:r>
            <a:r>
              <a:rPr lang="en-GB" b="1" dirty="0" smtClean="0"/>
              <a:t> </a:t>
            </a:r>
            <a:r>
              <a:rPr lang="en-GB" dirty="0" smtClean="0"/>
              <a:t>= 4 – 2.25</a:t>
            </a:r>
          </a:p>
          <a:p>
            <a:r>
              <a:rPr lang="en-GB" dirty="0"/>
              <a:t>B</a:t>
            </a:r>
            <a:r>
              <a:rPr lang="en-GB" dirty="0" smtClean="0"/>
              <a:t> = </a:t>
            </a:r>
            <a:r>
              <a:rPr lang="en-GB" dirty="0" smtClean="0">
                <a:latin typeface="Calibri"/>
              </a:rPr>
              <a:t>√1.75</a:t>
            </a:r>
          </a:p>
          <a:p>
            <a:r>
              <a:rPr lang="en-GB" dirty="0" smtClean="0">
                <a:latin typeface="Calibri"/>
              </a:rPr>
              <a:t>C = </a:t>
            </a:r>
            <a:r>
              <a:rPr lang="en-GB" b="1" dirty="0" smtClean="0">
                <a:latin typeface="Calibri"/>
              </a:rPr>
              <a:t>1.32m</a:t>
            </a:r>
            <a:endParaRPr lang="en-GB" b="1" dirty="0"/>
          </a:p>
        </p:txBody>
      </p:sp>
    </p:spTree>
    <p:extLst>
      <p:ext uri="{BB962C8B-B14F-4D97-AF65-F5344CB8AC3E}">
        <p14:creationId xmlns="" xmlns:p14="http://schemas.microsoft.com/office/powerpoint/2010/main" val="137086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Model Solution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3688" y="1556792"/>
            <a:ext cx="583264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 smtClean="0"/>
              <a:t>Total Area </a:t>
            </a:r>
          </a:p>
          <a:p>
            <a:endParaRPr lang="en-GB" sz="2400" dirty="0"/>
          </a:p>
          <a:p>
            <a:r>
              <a:rPr lang="en-GB" sz="2400" dirty="0" smtClean="0"/>
              <a:t>= 0.99 + 15.24 + 21 + 10.5 + 76.93</a:t>
            </a:r>
          </a:p>
          <a:p>
            <a:endParaRPr lang="en-GB" sz="2400" dirty="0"/>
          </a:p>
          <a:p>
            <a:r>
              <a:rPr lang="en-GB" sz="2400" dirty="0" smtClean="0"/>
              <a:t>= 124.66 m</a:t>
            </a:r>
            <a:r>
              <a:rPr lang="en-GB" sz="2400" baseline="30000" dirty="0" smtClean="0"/>
              <a:t>2</a:t>
            </a:r>
          </a:p>
          <a:p>
            <a:endParaRPr lang="en-GB" sz="2400" baseline="30000" dirty="0" smtClean="0"/>
          </a:p>
          <a:p>
            <a:endParaRPr lang="en-GB" sz="3600" u="sng" baseline="30000" dirty="0"/>
          </a:p>
          <a:p>
            <a:r>
              <a:rPr lang="en-GB" sz="3600" u="sng" baseline="30000" dirty="0" smtClean="0"/>
              <a:t>Total Volume</a:t>
            </a:r>
          </a:p>
          <a:p>
            <a:endParaRPr lang="en-GB" sz="3600" baseline="30000" dirty="0" smtClean="0"/>
          </a:p>
          <a:p>
            <a:r>
              <a:rPr lang="en-GB" sz="3600" baseline="30000" dirty="0" smtClean="0"/>
              <a:t>= 124.66 x (50 ÷ 10 ÷ 100)</a:t>
            </a:r>
          </a:p>
          <a:p>
            <a:endParaRPr lang="en-GB" sz="2400" baseline="30000" dirty="0"/>
          </a:p>
          <a:p>
            <a:endParaRPr lang="en-GB" sz="2400" baseline="30000" dirty="0"/>
          </a:p>
          <a:p>
            <a:r>
              <a:rPr lang="en-GB" sz="2400" dirty="0"/>
              <a:t>=</a:t>
            </a:r>
            <a:r>
              <a:rPr lang="en-GB" sz="3600" b="1" dirty="0" smtClean="0"/>
              <a:t> </a:t>
            </a:r>
            <a:r>
              <a:rPr lang="en-GB" sz="3600" b="1" dirty="0" smtClean="0">
                <a:solidFill>
                  <a:srgbClr val="FF0000"/>
                </a:solidFill>
              </a:rPr>
              <a:t>6.23 m</a:t>
            </a:r>
            <a:r>
              <a:rPr lang="en-GB" sz="3600" b="1" baseline="30000" dirty="0" smtClean="0">
                <a:solidFill>
                  <a:srgbClr val="FF0000"/>
                </a:solidFill>
              </a:rPr>
              <a:t>3 </a:t>
            </a:r>
            <a:endParaRPr lang="en-GB" sz="3600" b="1" baseline="30000" dirty="0">
              <a:solidFill>
                <a:srgbClr val="FF0000"/>
              </a:solidFill>
            </a:endParaRPr>
          </a:p>
          <a:p>
            <a:r>
              <a:rPr lang="en-GB" sz="2400" b="1" dirty="0" smtClean="0">
                <a:solidFill>
                  <a:srgbClr val="FF0000"/>
                </a:solidFill>
              </a:rPr>
              <a:t>  </a:t>
            </a:r>
            <a:endParaRPr lang="en-GB" sz="2400" b="1" baseline="30000" dirty="0">
              <a:solidFill>
                <a:srgbClr val="FF0000"/>
              </a:solidFill>
            </a:endParaRPr>
          </a:p>
          <a:p>
            <a:endParaRPr lang="en-GB" sz="2400" b="1" baseline="30000" dirty="0" smtClean="0">
              <a:solidFill>
                <a:srgbClr val="FF0000"/>
              </a:solidFill>
            </a:endParaRPr>
          </a:p>
          <a:p>
            <a:endParaRPr lang="en-GB" sz="2400" b="1" baseline="30000" dirty="0">
              <a:solidFill>
                <a:srgbClr val="FF0000"/>
              </a:solidFill>
            </a:endParaRP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2" name="Left Arrow 1"/>
          <p:cNvSpPr/>
          <p:nvPr/>
        </p:nvSpPr>
        <p:spPr>
          <a:xfrm rot="20201574">
            <a:off x="4271469" y="4203146"/>
            <a:ext cx="1406653" cy="158678"/>
          </a:xfrm>
          <a:prstGeom prst="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5652120" y="3645024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Converting from millimetres to metres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9885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Extension A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482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The following triangular pond is planned to be added to the garden in the future. What percentage of the garden’s area would this pond take up?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ight Triangle 3"/>
          <p:cNvSpPr/>
          <p:nvPr/>
        </p:nvSpPr>
        <p:spPr>
          <a:xfrm rot="10800000">
            <a:off x="1936014" y="4133401"/>
            <a:ext cx="4608512" cy="1584176"/>
          </a:xfrm>
          <a:prstGeom prst="rt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572836" y="4740823"/>
            <a:ext cx="520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080215" y="5141513"/>
            <a:ext cx="520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r>
              <a:rPr lang="en-GB" dirty="0" smtClean="0"/>
              <a:t>m</a:t>
            </a:r>
            <a:endParaRPr lang="en-GB" dirty="0"/>
          </a:p>
        </p:txBody>
      </p:sp>
      <p:cxnSp>
        <p:nvCxnSpPr>
          <p:cNvPr id="8" name="Straight Arrow Connector 7"/>
          <p:cNvCxnSpPr>
            <a:stCxn id="5" idx="0"/>
          </p:cNvCxnSpPr>
          <p:nvPr/>
        </p:nvCxnSpPr>
        <p:spPr>
          <a:xfrm flipH="1" flipV="1">
            <a:off x="6832883" y="4133401"/>
            <a:ext cx="1" cy="6074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</p:cNvCxnSpPr>
          <p:nvPr/>
        </p:nvCxnSpPr>
        <p:spPr>
          <a:xfrm>
            <a:off x="6832884" y="5110155"/>
            <a:ext cx="0" cy="6074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616349" y="5398187"/>
            <a:ext cx="1928177" cy="6794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791998" y="4437112"/>
            <a:ext cx="2232248" cy="7764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415536"/>
            <a:ext cx="864096" cy="650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092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476672"/>
            <a:ext cx="698477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</a:rPr>
              <a:t>TASK 1</a:t>
            </a:r>
            <a:endParaRPr lang="en-GB" sz="3200" b="1" dirty="0">
              <a:solidFill>
                <a:srgbClr val="FF0000"/>
              </a:solidFill>
            </a:endParaRPr>
          </a:p>
          <a:p>
            <a:r>
              <a:rPr lang="en-GB" sz="2400" dirty="0"/>
              <a:t> </a:t>
            </a:r>
          </a:p>
          <a:p>
            <a:r>
              <a:rPr lang="en-GB" sz="2400" dirty="0"/>
              <a:t>Each question </a:t>
            </a:r>
            <a:r>
              <a:rPr lang="en-GB" sz="2400" dirty="0" smtClean="0"/>
              <a:t>has a real-life problem involving Pythagoras, and represents a letter: </a:t>
            </a:r>
            <a:endParaRPr lang="en-GB" sz="2400" dirty="0"/>
          </a:p>
          <a:p>
            <a:r>
              <a:rPr lang="en-GB" sz="2400" dirty="0"/>
              <a:t> </a:t>
            </a:r>
          </a:p>
          <a:p>
            <a:r>
              <a:rPr lang="en-GB" sz="3600" dirty="0" smtClean="0">
                <a:solidFill>
                  <a:srgbClr val="0070C0"/>
                </a:solidFill>
              </a:rPr>
              <a:t>P-Y-T-H-A</a:t>
            </a:r>
            <a:r>
              <a:rPr lang="en-GB" sz="3600" baseline="-25000" dirty="0" smtClean="0">
                <a:solidFill>
                  <a:srgbClr val="0070C0"/>
                </a:solidFill>
              </a:rPr>
              <a:t>1</a:t>
            </a:r>
            <a:r>
              <a:rPr lang="en-GB" sz="3600" dirty="0" smtClean="0">
                <a:solidFill>
                  <a:srgbClr val="0070C0"/>
                </a:solidFill>
              </a:rPr>
              <a:t>-G-O-R-A</a:t>
            </a:r>
            <a:r>
              <a:rPr lang="en-GB" sz="3600" baseline="-25000" dirty="0" smtClean="0">
                <a:solidFill>
                  <a:srgbClr val="0070C0"/>
                </a:solidFill>
              </a:rPr>
              <a:t>2</a:t>
            </a:r>
            <a:r>
              <a:rPr lang="en-GB" sz="3600" dirty="0" smtClean="0">
                <a:solidFill>
                  <a:srgbClr val="0070C0"/>
                </a:solidFill>
              </a:rPr>
              <a:t>-S</a:t>
            </a:r>
            <a:endParaRPr lang="en-GB" sz="3600" dirty="0">
              <a:solidFill>
                <a:srgbClr val="0070C0"/>
              </a:solidFill>
            </a:endParaRPr>
          </a:p>
          <a:p>
            <a:r>
              <a:rPr lang="en-GB" sz="2400" dirty="0"/>
              <a:t> </a:t>
            </a:r>
          </a:p>
          <a:p>
            <a:r>
              <a:rPr lang="en-GB" sz="2400" dirty="0"/>
              <a:t>Try to answer </a:t>
            </a:r>
            <a:r>
              <a:rPr lang="en-GB" sz="2400" dirty="0" smtClean="0"/>
              <a:t>the question relating to your letter with a partner in your group.</a:t>
            </a:r>
            <a:endParaRPr lang="en-GB" sz="2400" dirty="0"/>
          </a:p>
          <a:p>
            <a:r>
              <a:rPr lang="en-GB" sz="2400" dirty="0"/>
              <a:t> </a:t>
            </a:r>
          </a:p>
          <a:p>
            <a:r>
              <a:rPr lang="en-GB" sz="2400" dirty="0"/>
              <a:t>You can </a:t>
            </a:r>
            <a:r>
              <a:rPr lang="en-GB" sz="2400" dirty="0" smtClean="0"/>
              <a:t>then discuss </a:t>
            </a:r>
            <a:r>
              <a:rPr lang="en-GB" sz="2400" dirty="0"/>
              <a:t>your </a:t>
            </a:r>
            <a:r>
              <a:rPr lang="en-GB" sz="2400" dirty="0" smtClean="0"/>
              <a:t>solution </a:t>
            </a:r>
            <a:r>
              <a:rPr lang="en-GB" sz="2400" dirty="0"/>
              <a:t>with </a:t>
            </a:r>
            <a:r>
              <a:rPr lang="en-GB" sz="2400" dirty="0" smtClean="0"/>
              <a:t>your group to see if they agree.</a:t>
            </a:r>
            <a:endParaRPr lang="en-GB" sz="2400" dirty="0"/>
          </a:p>
          <a:p>
            <a:r>
              <a:rPr lang="en-GB" sz="2400" dirty="0"/>
              <a:t> </a:t>
            </a:r>
          </a:p>
          <a:p>
            <a:r>
              <a:rPr lang="en-GB" sz="2400" u="sng" dirty="0" smtClean="0"/>
              <a:t>Your teacher has a hint for each question should you need it! </a:t>
            </a:r>
            <a:endParaRPr lang="en-GB" sz="2400" u="sng" dirty="0"/>
          </a:p>
        </p:txBody>
      </p:sp>
    </p:spTree>
    <p:extLst>
      <p:ext uri="{BB962C8B-B14F-4D97-AF65-F5344CB8AC3E}">
        <p14:creationId xmlns="" xmlns:p14="http://schemas.microsoft.com/office/powerpoint/2010/main" val="318156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Extension B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4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The depth of the turf is correct to the nearest 10 millimetres.</a:t>
            </a:r>
          </a:p>
          <a:p>
            <a:pPr marL="0" indent="0">
              <a:buNone/>
            </a:pPr>
            <a:r>
              <a:rPr lang="en-GB" dirty="0" smtClean="0"/>
              <a:t>What would be the </a:t>
            </a:r>
            <a:r>
              <a:rPr lang="en-GB" b="1" dirty="0" smtClean="0"/>
              <a:t>maximum</a:t>
            </a:r>
            <a:r>
              <a:rPr lang="en-GB" dirty="0" smtClean="0"/>
              <a:t> and </a:t>
            </a:r>
            <a:r>
              <a:rPr lang="en-GB" b="1" dirty="0" smtClean="0"/>
              <a:t>minimum</a:t>
            </a:r>
            <a:r>
              <a:rPr lang="en-GB" dirty="0" smtClean="0"/>
              <a:t> volume of turf needed?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09841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331640" y="457200"/>
            <a:ext cx="790576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P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357166" y="703263"/>
            <a:ext cx="4746625" cy="232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A farmer has a rectangular field, and must walk from one corner to the opposite corner to get to his tractor. 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How far is this?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54327" y="3248343"/>
            <a:ext cx="3411220" cy="1951990"/>
          </a:xfrm>
          <a:prstGeom prst="rect">
            <a:avLst/>
          </a:prstGeom>
          <a:noFill/>
          <a:ln w="158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805105" y="5301248"/>
            <a:ext cx="110966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60 m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087194" y="4005064"/>
            <a:ext cx="1109662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MS Mincho" pitchFamily="49" charset="-128"/>
                <a:cs typeface="Times New Roman" pitchFamily="18" charset="0"/>
              </a:rPr>
              <a:t>45 m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5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528" y="5310188"/>
            <a:ext cx="379413" cy="5984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924944"/>
            <a:ext cx="620713" cy="5222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90403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159040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048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9"/>
          <p:cNvSpPr txBox="1"/>
          <p:nvPr/>
        </p:nvSpPr>
        <p:spPr>
          <a:xfrm>
            <a:off x="1822132" y="355600"/>
            <a:ext cx="790575" cy="157099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7200">
                <a:effectLst/>
                <a:latin typeface="Comic Sans MS"/>
                <a:ea typeface="MS Mincho"/>
                <a:cs typeface="Times New Roman"/>
              </a:rPr>
              <a:t>Y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  <p:sp>
        <p:nvSpPr>
          <p:cNvPr id="5" name="Text Box 20"/>
          <p:cNvSpPr txBox="1"/>
          <p:nvPr/>
        </p:nvSpPr>
        <p:spPr>
          <a:xfrm>
            <a:off x="2323147" y="2381250"/>
            <a:ext cx="4998720" cy="412115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A maintenance boat sails due East from a Harbour </a:t>
            </a:r>
            <a:r>
              <a:rPr lang="en-GB" sz="2200" b="1">
                <a:effectLst/>
                <a:latin typeface="Comic Sans MS"/>
                <a:ea typeface="MS Mincho"/>
                <a:cs typeface="Times New Roman"/>
              </a:rPr>
              <a:t>(H),</a:t>
            </a: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 to a marker buoy </a:t>
            </a:r>
            <a:r>
              <a:rPr lang="en-GB" sz="2200" b="1">
                <a:effectLst/>
                <a:latin typeface="Comic Sans MS"/>
                <a:ea typeface="MS Mincho"/>
                <a:cs typeface="Times New Roman"/>
              </a:rPr>
              <a:t>(B), </a:t>
            </a: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15 miles away. At</a:t>
            </a:r>
            <a:r>
              <a:rPr lang="en-GB" sz="2200" b="1">
                <a:effectLst/>
                <a:latin typeface="Comic Sans MS"/>
                <a:ea typeface="MS Mincho"/>
                <a:cs typeface="Times New Roman"/>
              </a:rPr>
              <a:t> B</a:t>
            </a: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 the boat turns due South and sails for 6.4 miles to a Lighthouse </a:t>
            </a:r>
            <a:r>
              <a:rPr lang="en-GB" sz="2200" b="1">
                <a:effectLst/>
                <a:latin typeface="Comic Sans MS"/>
                <a:ea typeface="MS Mincho"/>
                <a:cs typeface="Times New Roman"/>
              </a:rPr>
              <a:t>(L).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b="1">
                <a:effectLst/>
                <a:latin typeface="Comic Sans MS"/>
                <a:ea typeface="MS Mincho"/>
                <a:cs typeface="Times New Roman"/>
              </a:rPr>
              <a:t> 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Make a sketch of the journey. 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What is the distance from the Harbour to the Lighthouse?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9082" y="548640"/>
            <a:ext cx="1433830" cy="144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44699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4"/>
          <p:cNvSpPr txBox="1"/>
          <p:nvPr/>
        </p:nvSpPr>
        <p:spPr>
          <a:xfrm>
            <a:off x="1913572" y="554038"/>
            <a:ext cx="790575" cy="157099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7200">
                <a:effectLst/>
                <a:latin typeface="Comic Sans MS"/>
                <a:ea typeface="MS Mincho"/>
                <a:cs typeface="Times New Roman"/>
              </a:rPr>
              <a:t>T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  <p:sp>
        <p:nvSpPr>
          <p:cNvPr id="8" name="Text Box 105"/>
          <p:cNvSpPr txBox="1"/>
          <p:nvPr/>
        </p:nvSpPr>
        <p:spPr>
          <a:xfrm>
            <a:off x="3120707" y="1341438"/>
            <a:ext cx="4109720" cy="496252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A ladder can extend to 5.7 m.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Health and Safety Regulations state that this ladder must be a safe distance of 1.3 m from the base of the wall when fully extended.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How high up a wall can the ladder reach when fully extended?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88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3"/>
          <p:cNvSpPr txBox="1"/>
          <p:nvPr/>
        </p:nvSpPr>
        <p:spPr>
          <a:xfrm>
            <a:off x="1913572" y="257932"/>
            <a:ext cx="790575" cy="157099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7200">
                <a:effectLst/>
                <a:latin typeface="Comic Sans MS"/>
                <a:ea typeface="MS Mincho"/>
                <a:cs typeface="Times New Roman"/>
              </a:rPr>
              <a:t>H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  <p:sp>
        <p:nvSpPr>
          <p:cNvPr id="5" name="Text Box 114"/>
          <p:cNvSpPr txBox="1"/>
          <p:nvPr/>
        </p:nvSpPr>
        <p:spPr>
          <a:xfrm>
            <a:off x="3120707" y="908720"/>
            <a:ext cx="4109720" cy="319913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Andy’s television screen has width 36.6 inches and height 20.6 inches.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Andy thinks he has a 46 inch TV. 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Is he correct?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057935" y="3954901"/>
            <a:ext cx="3914140" cy="2650490"/>
            <a:chOff x="0" y="0"/>
            <a:chExt cx="3914140" cy="265049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3914140" cy="265049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Text Box 116"/>
            <p:cNvSpPr txBox="1"/>
            <p:nvPr/>
          </p:nvSpPr>
          <p:spPr>
            <a:xfrm>
              <a:off x="130175" y="105410"/>
              <a:ext cx="3579046" cy="2000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C572A759-6A51-4108-AA02-DFA0A04FC94B}">
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2200" dirty="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 dirty="0">
                <a:effectLst/>
                <a:ea typeface="MS Mincho"/>
                <a:cs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en-GB" sz="2200" dirty="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 dirty="0">
                <a:effectLst/>
                <a:ea typeface="MS Mincho"/>
                <a:cs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en-GB" sz="2200" dirty="0">
                  <a:effectLst/>
                  <a:latin typeface="Comic Sans MS"/>
                  <a:ea typeface="MS Mincho"/>
                  <a:cs typeface="Times New Roman"/>
                </a:rPr>
                <a:t>Maths is COOL!</a:t>
              </a:r>
              <a:endParaRPr lang="en-GB" sz="1200" dirty="0">
                <a:effectLst/>
                <a:ea typeface="MS Mincho"/>
                <a:cs typeface="Times New Roman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68780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4"/>
          <p:cNvSpPr txBox="1"/>
          <p:nvPr/>
        </p:nvSpPr>
        <p:spPr>
          <a:xfrm>
            <a:off x="1722437" y="751205"/>
            <a:ext cx="1740535" cy="197675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7200">
                <a:effectLst/>
                <a:latin typeface="Comic Sans MS"/>
                <a:ea typeface="MS Mincho"/>
                <a:cs typeface="Times New Roman"/>
              </a:rPr>
              <a:t>A</a:t>
            </a:r>
            <a:r>
              <a:rPr lang="en-GB" sz="7200" baseline="-25000">
                <a:effectLst/>
                <a:latin typeface="Comic Sans MS"/>
                <a:ea typeface="MS Mincho"/>
                <a:cs typeface="Times New Roman"/>
              </a:rPr>
              <a:t>(1)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  <p:sp>
        <p:nvSpPr>
          <p:cNvPr id="5" name="Text Box 25"/>
          <p:cNvSpPr txBox="1"/>
          <p:nvPr/>
        </p:nvSpPr>
        <p:spPr>
          <a:xfrm>
            <a:off x="2354262" y="2673816"/>
            <a:ext cx="4893945" cy="377952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A plane left Edinburgh Airport. The pilot flew 70 kilometres West. He then flew 55 kilometres due North.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How far is the plane from Edinburgh Airport?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732" y="533400"/>
            <a:ext cx="1433830" cy="144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81299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0"/>
          <p:cNvSpPr txBox="1"/>
          <p:nvPr/>
        </p:nvSpPr>
        <p:spPr>
          <a:xfrm>
            <a:off x="1864042" y="476672"/>
            <a:ext cx="1106805" cy="197675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7200" dirty="0">
                <a:effectLst/>
                <a:latin typeface="Comic Sans MS"/>
                <a:ea typeface="MS Mincho"/>
                <a:cs typeface="Times New Roman"/>
              </a:rPr>
              <a:t>G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5" name="Text Box 31"/>
          <p:cNvSpPr txBox="1"/>
          <p:nvPr/>
        </p:nvSpPr>
        <p:spPr>
          <a:xfrm>
            <a:off x="4499992" y="70609"/>
            <a:ext cx="4109720" cy="357441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A crane needs a length of cable replaced. The length of the arm of the crane is 50 m and the height from the arm to the cable is 15 m. 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How long is the cable that needs to be replaced?</a:t>
            </a:r>
            <a:endParaRPr lang="en-GB" sz="1200" dirty="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 dirty="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55714" y="2773373"/>
            <a:ext cx="4303395" cy="4057650"/>
            <a:chOff x="0" y="0"/>
            <a:chExt cx="4303395" cy="405765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303395" cy="405765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8" name="Group 7"/>
            <p:cNvGrpSpPr/>
            <p:nvPr/>
          </p:nvGrpSpPr>
          <p:grpSpPr>
            <a:xfrm>
              <a:off x="271145" y="27305"/>
              <a:ext cx="3866272" cy="1208372"/>
              <a:chOff x="0" y="0"/>
              <a:chExt cx="3866272" cy="1208372"/>
            </a:xfrm>
          </p:grpSpPr>
          <p:sp>
            <p:nvSpPr>
              <p:cNvPr id="9" name="Text Box 97"/>
              <p:cNvSpPr txBox="1"/>
              <p:nvPr/>
            </p:nvSpPr>
            <p:spPr>
              <a:xfrm>
                <a:off x="1686560" y="618490"/>
                <a:ext cx="1277313" cy="58988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C572A759-6A51-4108-AA02-DFA0A04FC94B}">
  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GB" sz="2200">
                    <a:effectLst/>
                    <a:latin typeface="Comic Sans MS"/>
                    <a:ea typeface="MS Mincho"/>
                    <a:cs typeface="Times New Roman"/>
                  </a:rPr>
                  <a:t>50 m</a:t>
                </a:r>
                <a:endParaRPr lang="en-GB" sz="1200">
                  <a:effectLst/>
                  <a:ea typeface="MS Mincho"/>
                  <a:cs typeface="Times New Roman"/>
                </a:endParaRPr>
              </a:p>
            </p:txBody>
          </p:sp>
          <p:cxnSp>
            <p:nvCxnSpPr>
              <p:cNvPr id="10" name="Straight Arrow Connector 9"/>
              <p:cNvCxnSpPr/>
              <p:nvPr/>
            </p:nvCxnSpPr>
            <p:spPr>
              <a:xfrm>
                <a:off x="1031875" y="1061720"/>
                <a:ext cx="2834397" cy="90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 flipV="1">
                <a:off x="929640" y="55245"/>
                <a:ext cx="10274" cy="38014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 Box 100"/>
              <p:cNvSpPr txBox="1"/>
              <p:nvPr/>
            </p:nvSpPr>
            <p:spPr>
              <a:xfrm>
                <a:off x="0" y="0"/>
                <a:ext cx="837993" cy="4868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C572A759-6A51-4108-AA02-DFA0A04FC94B}">
  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GB" sz="2200">
                    <a:effectLst/>
                    <a:latin typeface="Comic Sans MS"/>
                    <a:ea typeface="MS Mincho"/>
                    <a:cs typeface="Times New Roman"/>
                  </a:rPr>
                  <a:t>15 m</a:t>
                </a:r>
                <a:endParaRPr lang="en-GB" sz="1200">
                  <a:effectLst/>
                  <a:ea typeface="MS Mincho"/>
                  <a:cs typeface="Times New Roman"/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97311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5"/>
          <p:cNvSpPr txBox="1"/>
          <p:nvPr/>
        </p:nvSpPr>
        <p:spPr>
          <a:xfrm>
            <a:off x="1967865" y="1563052"/>
            <a:ext cx="1106805" cy="197675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7200">
                <a:effectLst/>
                <a:latin typeface="Comic Sans MS"/>
                <a:ea typeface="MS Mincho"/>
                <a:cs typeface="Times New Roman"/>
              </a:rPr>
              <a:t>O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  <p:sp>
        <p:nvSpPr>
          <p:cNvPr id="5" name="Text Box 136"/>
          <p:cNvSpPr txBox="1"/>
          <p:nvPr/>
        </p:nvSpPr>
        <p:spPr>
          <a:xfrm>
            <a:off x="3274060" y="1931352"/>
            <a:ext cx="4109720" cy="156591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Find the area of the triangle below.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>
              <a:effectLst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sz="2200">
                <a:effectLst/>
                <a:latin typeface="Comic Sans MS"/>
                <a:ea typeface="MS Mincho"/>
                <a:cs typeface="Times New Roman"/>
              </a:rPr>
              <a:t> </a:t>
            </a:r>
            <a:endParaRPr lang="en-GB" sz="1200">
              <a:effectLst/>
              <a:ea typeface="MS Mincho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760220" y="3651567"/>
            <a:ext cx="5458460" cy="1643380"/>
            <a:chOff x="0" y="0"/>
            <a:chExt cx="5458460" cy="1643380"/>
          </a:xfrm>
        </p:grpSpPr>
        <p:grpSp>
          <p:nvGrpSpPr>
            <p:cNvPr id="7" name="Group 6"/>
            <p:cNvGrpSpPr/>
            <p:nvPr/>
          </p:nvGrpSpPr>
          <p:grpSpPr>
            <a:xfrm>
              <a:off x="969010" y="0"/>
              <a:ext cx="4489450" cy="1643380"/>
              <a:chOff x="0" y="0"/>
              <a:chExt cx="4489450" cy="1643380"/>
            </a:xfrm>
          </p:grpSpPr>
          <p:sp>
            <p:nvSpPr>
              <p:cNvPr id="10" name="Right Triangle 9"/>
              <p:cNvSpPr/>
              <p:nvPr/>
            </p:nvSpPr>
            <p:spPr>
              <a:xfrm>
                <a:off x="0" y="0"/>
                <a:ext cx="4489450" cy="1643380"/>
              </a:xfrm>
              <a:prstGeom prst="rtTriangl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0" y="1458595"/>
                <a:ext cx="184785" cy="18478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  <p:sp>
          <p:nvSpPr>
            <p:cNvPr id="8" name="Text Box 141"/>
            <p:cNvSpPr txBox="1"/>
            <p:nvPr/>
          </p:nvSpPr>
          <p:spPr>
            <a:xfrm>
              <a:off x="2703195" y="106045"/>
              <a:ext cx="1224280" cy="5613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13 cm</a:t>
              </a:r>
              <a:endParaRPr lang="en-GB" sz="1200">
                <a:effectLst/>
                <a:ea typeface="MS Mincho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>
                <a:effectLst/>
                <a:ea typeface="MS Mincho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>
                <a:effectLst/>
                <a:ea typeface="MS Mincho"/>
                <a:cs typeface="Times New Roman"/>
              </a:endParaRPr>
            </a:p>
          </p:txBody>
        </p:sp>
        <p:sp>
          <p:nvSpPr>
            <p:cNvPr id="9" name="Text Box 142"/>
            <p:cNvSpPr txBox="1"/>
            <p:nvPr/>
          </p:nvSpPr>
          <p:spPr>
            <a:xfrm>
              <a:off x="0" y="628015"/>
              <a:ext cx="928869" cy="5613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lc="http://schemas.openxmlformats.org/drawingml/2006/lockedCanvas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5 cm</a:t>
              </a:r>
              <a:endParaRPr lang="en-GB" sz="1200">
                <a:effectLst/>
                <a:ea typeface="MS Mincho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>
                <a:effectLst/>
                <a:ea typeface="MS Mincho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2200">
                  <a:effectLst/>
                  <a:latin typeface="Comic Sans MS"/>
                  <a:ea typeface="MS Mincho"/>
                  <a:cs typeface="Times New Roman"/>
                </a:rPr>
                <a:t> </a:t>
              </a:r>
              <a:endParaRPr lang="en-GB" sz="1200">
                <a:effectLst/>
                <a:ea typeface="MS Mincho"/>
                <a:cs typeface="Times New Roman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53614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7660</TotalTime>
  <Words>487</Words>
  <Application>Microsoft Office PowerPoint</Application>
  <PresentationFormat>On-screen Show (4:3)</PresentationFormat>
  <Paragraphs>185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TASK 2</vt:lpstr>
      <vt:lpstr>Slide 15</vt:lpstr>
      <vt:lpstr>Workings</vt:lpstr>
      <vt:lpstr>Model Solution</vt:lpstr>
      <vt:lpstr>Model Solution</vt:lpstr>
      <vt:lpstr>Extension A</vt:lpstr>
      <vt:lpstr>Extension 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Cameron Stewart</dc:creator>
  <cp:lastModifiedBy>Windows User</cp:lastModifiedBy>
  <cp:revision>56</cp:revision>
  <cp:lastPrinted>2014-11-21T15:15:08Z</cp:lastPrinted>
  <dcterms:created xsi:type="dcterms:W3CDTF">2014-11-10T13:00:09Z</dcterms:created>
  <dcterms:modified xsi:type="dcterms:W3CDTF">2015-06-22T10:47:51Z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A18459323</vt:lpwstr>
  </property>
  <property fmtid="{D5CDD505-2E9C-101B-9397-08002B2CF9AE}" pid="4" name="Objective-Title">
    <vt:lpwstr>Pythagoras Garden - Task</vt:lpwstr>
  </property>
  <property fmtid="{D5CDD505-2E9C-101B-9397-08002B2CF9AE}" pid="5" name="Objective-Comment">
    <vt:lpwstr/>
  </property>
  <property fmtid="{D5CDD505-2E9C-101B-9397-08002B2CF9AE}" pid="6" name="Objective-CreationStamp">
    <vt:filetime>2017-06-23T14:08:41Z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2017-06-23T14:08:41Z</vt:filetime>
  </property>
  <property fmtid="{D5CDD505-2E9C-101B-9397-08002B2CF9AE}" pid="11" name="Objective-Owner">
    <vt:lpwstr>Edwards, Meinir (hf\edwardsm8)</vt:lpwstr>
  </property>
  <property fmtid="{D5CDD505-2E9C-101B-9397-08002B2CF9AE}" pid="12" name="Objective-Path">
    <vt:lpwstr>Objective Global Folder:Corporate File Plan:POLICY DEVELOPMENT &amp; REGULATION:Policy Development - Education &amp; Skills:Policy Development - Curriculum, Qualifications &amp; Assessment:Mathematics - Implementation - 2010-2015:NNEM Hwb Zone - Resources:</vt:lpwstr>
  </property>
  <property fmtid="{D5CDD505-2E9C-101B-9397-08002B2CF9AE}" pid="13" name="Objective-Parent">
    <vt:lpwstr>NNEM Hwb Zone - Resources</vt:lpwstr>
  </property>
  <property fmtid="{D5CDD505-2E9C-101B-9397-08002B2CF9AE}" pid="14" name="Objective-State">
    <vt:lpwstr>Being Drafted</vt:lpwstr>
  </property>
  <property fmtid="{D5CDD505-2E9C-101B-9397-08002B2CF9AE}" pid="15" name="Objective-Version">
    <vt:lpwstr>0.1</vt:lpwstr>
  </property>
  <property fmtid="{D5CDD505-2E9C-101B-9397-08002B2CF9AE}" pid="16" name="Objective-VersionNumber">
    <vt:r8>1</vt:r8>
  </property>
  <property fmtid="{D5CDD505-2E9C-101B-9397-08002B2CF9AE}" pid="17" name="Objective-VersionComment">
    <vt:lpwstr>First version</vt:lpwstr>
  </property>
  <property fmtid="{D5CDD505-2E9C-101B-9397-08002B2CF9AE}" pid="18" name="Objective-FileNumber">
    <vt:lpwstr/>
  </property>
  <property fmtid="{D5CDD505-2E9C-101B-9397-08002B2CF9AE}" pid="19" name="Objective-Classification">
    <vt:lpwstr>[Inherited - Official - Sensitive]</vt:lpwstr>
  </property>
  <property fmtid="{D5CDD505-2E9C-101B-9397-08002B2CF9AE}" pid="20" name="Objective-Caveats">
    <vt:lpwstr/>
  </property>
  <property fmtid="{D5CDD505-2E9C-101B-9397-08002B2CF9AE}" pid="21" name="Objective-Language [system]">
    <vt:lpwstr>English (eng)</vt:lpwstr>
  </property>
  <property fmtid="{D5CDD505-2E9C-101B-9397-08002B2CF9AE}" pid="22" name="Objective-Date Acquired [system]">
    <vt:filetime>2017-06-22T23:00:00Z</vt:filetime>
  </property>
  <property fmtid="{D5CDD505-2E9C-101B-9397-08002B2CF9AE}" pid="23" name="Objective-What to Keep [system]">
    <vt:lpwstr>No</vt:lpwstr>
  </property>
  <property fmtid="{D5CDD505-2E9C-101B-9397-08002B2CF9AE}" pid="24" name="Objective-Official Translation [system]">
    <vt:lpwstr/>
  </property>
  <property fmtid="{D5CDD505-2E9C-101B-9397-08002B2CF9AE}" pid="25" name="Objective-Connect Creator [system]">
    <vt:lpwstr/>
  </property>
</Properties>
</file>