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6"/>
  </p:notesMasterIdLst>
  <p:sldIdLst>
    <p:sldId id="256" r:id="rId6"/>
    <p:sldId id="257" r:id="rId7"/>
    <p:sldId id="258" r:id="rId8"/>
    <p:sldId id="301" r:id="rId9"/>
    <p:sldId id="259" r:id="rId10"/>
    <p:sldId id="283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273" r:id="rId24"/>
    <p:sldId id="30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382840-D165-7132-B59C-4BFBF6455AE2}" name="Gareth Cort" initials="GC" userId="70a7ccca9534fe0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lance" initials="F" lastIdx="2" clrIdx="0">
    <p:extLst>
      <p:ext uri="{19B8F6BF-5375-455C-9EA6-DF929625EA0E}">
        <p15:presenceInfo xmlns:p15="http://schemas.microsoft.com/office/powerpoint/2012/main" userId="S::freelance@wildfirecomms.co.uk::c7f52441-a9fb-405b-89e8-a9c96621b1ae" providerId="AD"/>
      </p:ext>
    </p:extLst>
  </p:cmAuthor>
  <p:cmAuthor id="2" name="Cosgrove, Elaine (EPS - Digital Learning Division)" initials="CE(-DLD" lastIdx="8" clrIdx="1">
    <p:extLst>
      <p:ext uri="{19B8F6BF-5375-455C-9EA6-DF929625EA0E}">
        <p15:presenceInfo xmlns:p15="http://schemas.microsoft.com/office/powerpoint/2012/main" userId="S-1-5-21-2431647640-172777305-3518478359-12905" providerId="AD"/>
      </p:ext>
    </p:extLst>
  </p:cmAuthor>
  <p:cmAuthor id="3" name="Perry, Alex (EPS - Digital Learning Division)" initials="PA(-DLD" lastIdx="6" clrIdx="2">
    <p:extLst>
      <p:ext uri="{19B8F6BF-5375-455C-9EA6-DF929625EA0E}">
        <p15:presenceInfo xmlns:p15="http://schemas.microsoft.com/office/powerpoint/2012/main" userId="S-1-5-21-2431647640-172777305-3518478359-54523" providerId="AD"/>
      </p:ext>
    </p:extLst>
  </p:cmAuthor>
  <p:cmAuthor id="4" name="Rothwell, Kate (EPS - Digital Learning Division)" initials="RK(-DLD" lastIdx="1" clrIdx="3">
    <p:extLst>
      <p:ext uri="{19B8F6BF-5375-455C-9EA6-DF929625EA0E}">
        <p15:presenceInfo xmlns:p15="http://schemas.microsoft.com/office/powerpoint/2012/main" userId="S-1-5-21-2431647640-172777305-3518478359-98874" providerId="AD"/>
      </p:ext>
    </p:extLst>
  </p:cmAuthor>
  <p:cmAuthor id="5" name="Brown, Andrew (EPS - Digital Learning Division)" initials="BA(-DLD" lastIdx="1" clrIdx="4">
    <p:extLst>
      <p:ext uri="{19B8F6BF-5375-455C-9EA6-DF929625EA0E}">
        <p15:presenceInfo xmlns:p15="http://schemas.microsoft.com/office/powerpoint/2012/main" userId="S-1-5-21-2431647640-172777305-3518478359-525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4D70"/>
    <a:srgbClr val="7EC234"/>
    <a:srgbClr val="007BFF"/>
    <a:srgbClr val="7F4A72"/>
    <a:srgbClr val="C93539"/>
    <a:srgbClr val="804973"/>
    <a:srgbClr val="00449F"/>
    <a:srgbClr val="4AA06D"/>
    <a:srgbClr val="A3D4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4014" autoAdjust="0"/>
  </p:normalViewPr>
  <p:slideViewPr>
    <p:cSldViewPr snapToGrid="0">
      <p:cViewPr varScale="1">
        <p:scale>
          <a:sx n="58" d="100"/>
          <a:sy n="58" d="100"/>
        </p:scale>
        <p:origin x="1020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BC1F4-E481-DA42-AF33-F1A467D39702}" type="datetimeFigureOut">
              <a:rPr lang="en-US" smtClean="0"/>
              <a:t>3/29/2022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E423F-F369-6A47-A3B4-F25A862E456B}" type="slidenum">
              <a:rPr lang="en-US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3352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E423F-F369-6A47-A3B4-F25A862E4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0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261-6DC7-4E20-85DE-12DA1E0A2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5767F-4DA4-49D1-BE8F-45922CB72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5E58B-2AE0-472B-8525-CC80254BD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E777-89D7-4973-9EFC-5519A839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D5095-3053-4842-926B-EF79967B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31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F7E5D-98EF-401A-8430-86109DC0D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D2C5-C483-4883-96A0-1B8827EE9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6D593-D924-46CC-B48C-8CC42AFE8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F5105-EA5D-4DD0-B9B8-CBB71671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8A845-146A-4FBE-96CC-A3D7F5B70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914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BBD95C-CA81-4D6B-8341-C8ED57F792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DE3B07-4188-4FC4-92BF-00741A7DF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B7225-2F29-461D-A47F-5F9CF58B0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22378-F5EC-4342-BF33-6E09A286E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380E1-DF40-422D-BFBA-BDA6FD99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53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EB1-1AB9-444C-A91B-75ED1E5A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A714B-2827-48FE-A271-54762B920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23A-43ED-4C65-B7BD-42C507B6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AE2D8-CD99-4A3E-A400-5EAD3D5D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DAC67-D011-454B-9CE6-00E8B8FB1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6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A8A35-C72C-4AE9-B029-9F21A828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5CB4C-96E2-4EDF-90D7-969C73693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6B60B-1470-4C02-95E8-4BE0FCE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D9201-7DBC-42AA-B3A4-B11057AB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4FCFC-CBC6-4740-BD97-AB9BBF80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6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22CF-F954-4746-B96E-5CE2D547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1303A-3138-42E7-AAC0-6D4BC0F4C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4194A0-403A-495C-B08D-47037C213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DF289-5000-4C69-BB8B-FB4A1DE68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3CF75-4A35-4831-9961-991CFF90D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1FA3-5ADC-4790-9DBD-A56F52AC6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3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9C4F-976D-4525-85F4-8BE23A9C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C5C73-94DA-4F0B-9351-1C645F033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35A25-4D10-48AC-A5C9-21568600E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0C18AD-F3E7-45B9-BA57-49998C399E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C6AC2-100A-457B-9C8E-7854578A1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B2DC31-21C9-40D6-84ED-E33EE6C2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77F9C8-20EF-451C-82DE-04821EC7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10DD0B-7C66-42A6-A628-87F00DA20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24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EB1CF-43E7-4AEE-8222-69C729FC4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45BC61-A75A-47F8-B8E7-8A38079B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ED7C2-1BA8-4090-82BB-1783E6108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8E88BB-4E10-4DF5-B8C5-4AE1B2EA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2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45453-4C64-4B21-96A0-17E5DB7F5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558C78-1944-416A-8152-B60B8F75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486B1-5FFF-4B09-AC8E-6DA987327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08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6D08-EA5F-4BD5-9FCA-0DD380648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0BC6F-1D8A-4FAD-94CE-07F4F28AC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777F6-E0EF-4A2D-B116-311E6EFB1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F822-A6A2-497E-A0CE-403CBAA05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9AF8E-B503-4642-BE91-976FF7D9B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A072BE-AEEF-4938-929F-49567BC3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75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0AB72-CC53-41D3-A384-0DD890FA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3A306-A9A8-40D6-BC89-BF98DA994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5CFC7-F481-461C-B203-4641FDD5E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48316-0C6C-4E60-96E3-EC87A3D51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B632B7-FCAC-4C4A-ACEA-F0B33154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BC507-C51E-4E60-9783-FB5F7057E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97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5C8C2-C55D-4DDC-B083-89F8A3AA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A2DD5-142C-4459-824F-E3ADBA24F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BA376-3924-4114-A5FF-436CDD6E0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3C653-5150-4181-AC2E-4EC40D2FC924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5A95C-326A-46C9-9099-42D5A98C5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8D19A-7FE3-4B1B-8392-41894DDE7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56989-B910-4393-8D8E-521628FA1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88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28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C570-494F-468F-80A8-1E8B392CCC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6498" y="2464847"/>
            <a:ext cx="10592354" cy="3226269"/>
          </a:xfrm>
        </p:spPr>
        <p:txBody>
          <a:bodyPr>
            <a:normAutofit fontScale="90000"/>
          </a:bodyPr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  <a:t>Byddwch yn gall ar y we </a:t>
            </a:r>
            <a:b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</a:b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  <a:t>er mwyn osgoi seiberdroseddu</a:t>
            </a:r>
            <a:r>
              <a:rPr dirty="0"/>
              <a:t/>
            </a:r>
            <a:br>
              <a:rPr dirty="0"/>
            </a:br>
            <a:r>
              <a:rPr lang="cy-GB" dirty="0"/>
              <a:t> </a:t>
            </a:r>
            <a:br>
              <a:rPr lang="cy-GB" dirty="0"/>
            </a:b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  <a:t>Gwers</a:t>
            </a:r>
            <a:r>
              <a:rPr lang="cy-GB" dirty="0"/>
              <a:t> </a:t>
            </a:r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  <a:t>i ysgolion cynradd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5" y="0"/>
            <a:ext cx="2651006" cy="1298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7148" y="-20096"/>
            <a:ext cx="1441704" cy="16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78439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Gweithgaredd 2:</a:t>
            </a:r>
            <a:r>
              <a:rPr dirty="0"/>
              <a:t/>
            </a:r>
            <a:br>
              <a:rPr dirty="0"/>
            </a:b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Sbotio’r sgamwyr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E74147-378F-47DC-9ABC-9E09C6E1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087" y="2149522"/>
            <a:ext cx="7282218" cy="46468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Defnyddiwch </a:t>
            </a:r>
            <a:r>
              <a:rPr lang="cy-GB" sz="2400" b="1" dirty="0">
                <a:latin typeface="Arial" panose="020B0604020202020204" pitchFamily="34" charset="0"/>
              </a:rPr>
              <a:t>Sbotio’r sgamwyr – taflen ganllawiau </a:t>
            </a:r>
            <a:r>
              <a:rPr lang="cy-GB" sz="2400" dirty="0">
                <a:latin typeface="Arial" panose="020B0604020202020204" pitchFamily="34" charset="0"/>
              </a:rPr>
              <a:t>i ddysgu am rai o’r dulliau y mae troseddwyr yn eu defnyddio i dwyllo pobl i roi eu data personol (fel cyfrineiriau neu fanylion banc).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Ar </a:t>
            </a:r>
            <a:r>
              <a:rPr lang="cy-GB" sz="2400" b="1" dirty="0">
                <a:latin typeface="Arial" panose="020B0604020202020204" pitchFamily="34" charset="0"/>
              </a:rPr>
              <a:t>Sbotio’r sgamwyr – taflen enghreifftiau</a:t>
            </a:r>
            <a:r>
              <a:rPr lang="cy-GB" sz="2400" dirty="0">
                <a:latin typeface="Arial" panose="020B0604020202020204" pitchFamily="34" charset="0"/>
              </a:rPr>
              <a:t>, ysgrifennwch pa ddulliau rydych chi’n meddwl sydd wedi cael eu defnyddio ar gyfer pob enghraifft.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y-GB" sz="2400" b="1" dirty="0">
                <a:latin typeface="Arial" panose="020B0604020202020204" pitchFamily="34" charset="0"/>
              </a:rPr>
              <a:t>Pa gyngor fyddech chi’n ei roi i ffrind os yw’n meddwl bod rhywun yn ceisio ei sgamio ar-lein?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B115C85-5597-4A59-8BE9-AC590652900D}"/>
              </a:ext>
            </a:extLst>
          </p:cNvPr>
          <p:cNvSpPr/>
          <p:nvPr/>
        </p:nvSpPr>
        <p:spPr>
          <a:xfrm>
            <a:off x="8202305" y="1777459"/>
            <a:ext cx="3867775" cy="4312920"/>
          </a:xfrm>
          <a:prstGeom prst="wedgeEllipseCallout">
            <a:avLst>
              <a:gd name="adj1" fmla="val 35601"/>
              <a:gd name="adj2" fmla="val 66104"/>
            </a:avLst>
          </a:prstGeom>
          <a:solidFill>
            <a:srgbClr val="80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Oeddech chi’n gwybod?</a:t>
            </a:r>
          </a:p>
          <a:p>
            <a:pPr algn="ctr"/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Cafodd y gair </a:t>
            </a:r>
            <a:b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‘gwe-rwydo’ (</a:t>
            </a:r>
            <a:r>
              <a:rPr lang="cy-GB" i="1" dirty="0" err="1">
                <a:latin typeface="Arial" panose="020B0604020202020204" pitchFamily="34" charset="0"/>
                <a:cs typeface="Arial" panose="020B0604020202020204" pitchFamily="34" charset="0"/>
              </a:rPr>
              <a:t>phishing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) ei ddyfeisio gan </a:t>
            </a:r>
            <a:r>
              <a:rPr lang="cy-GB" dirty="0" err="1">
                <a:latin typeface="Arial" panose="020B0604020202020204" pitchFamily="34" charset="0"/>
                <a:cs typeface="Arial" panose="020B0604020202020204" pitchFamily="34" charset="0"/>
              </a:rPr>
              <a:t>hacwyr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 eu hunain yng nghanol y 1990au. Roedden nhw’n defnyddio negeseuon </a:t>
            </a:r>
            <a:b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e-bost ffug i ‘rwydo’ cyfrineiriau o ‘</a:t>
            </a:r>
            <a:r>
              <a:rPr lang="cy-GB" dirty="0" err="1">
                <a:latin typeface="Arial" panose="020B0604020202020204" pitchFamily="34" charset="0"/>
                <a:cs typeface="Arial" panose="020B0604020202020204" pitchFamily="34" charset="0"/>
              </a:rPr>
              <a:t>fôr</a:t>
            </a:r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’ o ddefnyddwyr y rhyngrwyd.</a:t>
            </a:r>
          </a:p>
        </p:txBody>
      </p:sp>
    </p:spTree>
    <p:extLst>
      <p:ext uri="{BB962C8B-B14F-4D97-AF65-F5344CB8AC3E}">
        <p14:creationId xmlns:p14="http://schemas.microsoft.com/office/powerpoint/2010/main" val="2397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64" y="242295"/>
            <a:ext cx="11494836" cy="1033771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Sbotio’r sgamwyr – taflen ganllawiau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618E1F-D23F-4B45-AB20-872FD652D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20209"/>
              </p:ext>
            </p:extLst>
          </p:nvPr>
        </p:nvGraphicFramePr>
        <p:xfrm>
          <a:off x="1216837" y="1304259"/>
          <a:ext cx="10136964" cy="52543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988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  <a:gridCol w="3378988">
                  <a:extLst>
                    <a:ext uri="{9D8B030D-6E8A-4147-A177-3AD203B41FA5}">
                      <a16:colId xmlns:a16="http://schemas.microsoft.com/office/drawing/2014/main" val="1946117944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Gwe-rwydo</a:t>
                      </a:r>
                    </a:p>
                    <a:p>
                      <a:pPr algn="ctr"/>
                      <a:r>
                        <a:rPr lang="cy-GB" sz="1400" dirty="0">
                          <a:latin typeface="Arial" panose="020B0604020202020204" pitchFamily="34" charset="0"/>
                        </a:rPr>
                        <a:t>Anfon e-bost yn esgus bod yn berson neu’n gwmni dibynadwy i dwyllo pobl </a:t>
                      </a:r>
                      <a:br>
                        <a:rPr lang="cy-GB" sz="1400" dirty="0">
                          <a:latin typeface="Arial" panose="020B0604020202020204" pitchFamily="34" charset="0"/>
                        </a:rPr>
                      </a:br>
                      <a:r>
                        <a:rPr lang="cy-GB" sz="1400" dirty="0">
                          <a:latin typeface="Arial" panose="020B0604020202020204" pitchFamily="34" charset="0"/>
                        </a:rPr>
                        <a:t>i roi eu data personol. 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SMS-rwydo</a:t>
                      </a:r>
                    </a:p>
                    <a:p>
                      <a:pPr algn="ctr"/>
                      <a:r>
                        <a:rPr lang="cy-GB" sz="1400" dirty="0">
                          <a:latin typeface="Arial" panose="020B0604020202020204" pitchFamily="34" charset="0"/>
                        </a:rPr>
                        <a:t>Fel gwe-rwydo</a:t>
                      </a:r>
                      <a:r>
                        <a:rPr lang="cy-GB" sz="1400" dirty="0">
                          <a:solidFill>
                            <a:srgbClr val="00B050"/>
                          </a:solidFill>
                          <a:latin typeface="Arial" panose="020B0604020202020204" pitchFamily="34" charset="0"/>
                        </a:rPr>
                        <a:t>,</a:t>
                      </a:r>
                      <a:r>
                        <a:rPr lang="cy-GB" sz="1400" dirty="0">
                          <a:latin typeface="Arial" panose="020B0604020202020204" pitchFamily="34" charset="0"/>
                        </a:rPr>
                        <a:t> ond yn defnyddio negeseuon testun (SMS) ar ffôn yn hytrach nag e-bost i dargedu pobl.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MAE’N BWYSIG!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Yn aml iawn, bydd sgamwyr yn ceisio cael pobl i deimlo panig a gwneud rhywbeth yn gyflym drwy fygwth cau eu cyfrif os nad ydyn nhw’n ymateb.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Gall PRIF LYTHRENNAU wneud i bethau edrych yn fwy pwysig!</a:t>
                      </a:r>
                      <a:endParaRPr lang="cy-GB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Gwefannau anniogel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Mae sgamwyr yn aml yn sefydlu gwefannau ffug sy’n edrych fel rhai go iawn. Un ffordd o sylwi ar y rhain yw edrych ar y bar cyfeiriad ar borwr gwe. Mae clo agored (neu goch) </a:t>
                      </a: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a </a:t>
                      </a:r>
                      <a:r>
                        <a:rPr kumimoji="0" lang="cy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http:// </a:t>
                      </a: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yn golygu na ddylech chi deipio unrhyw ddata personol.</a:t>
                      </a:r>
                      <a:endParaRPr kumimoji="0" lang="cy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Cyfeiriad ffug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Os yw gwefan neu gyfeiriad e-bost yn edrych yn wahanol i’r un swyddogol, gallai fod yn sgam. Mae rhai cyfeiriadau ffug yn disodli llythrennau gyda symbolau sy’n edrych 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yr un fath bron!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Rhoi feirws yn sownd!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Weithiau, mae sgamwyr yn rhoi feirysau yn sownd i’w negeseuon ac yn gwneud iddyn nhw ymddangos yn bwysig er mwyn twyllo pobl i’w hagor. Gall y feirws ddwyn data wedyn.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Sillafu/gramadeg gwael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Nid yw llawer o </a:t>
                      </a:r>
                      <a:r>
                        <a:rPr lang="cy-GB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seiberdroseddwyr</a:t>
                      </a:r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yn siarad Saesneg fel eu hiaith gyntaf – efallai y byddan nhw’n gwneud camgymeriadau sillafu neu ramadeg sy’n dangos pwy ydyn nhw.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Rydych chi wedi ennill!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Mae rhai sgamiau’n twyllo pobl i roi eu gwybodaeth yn gyfnewid am wobr.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Cofiwch – os nad ydych chi wedi cymryd rhan mewn cystadleuaeth, does dim siawns eich bod wedi ennill 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y wobr!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y-GB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94D7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Beth yw fy enw?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Mae sgamiau’n aml yn targedu miloedd o bobl ar yr un pryd. Os nad yw neges </a:t>
                      </a:r>
                      <a:b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</a:b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i chi yn cynnwys eich enw, gallai hyn fod yn arwydd o sgam.</a:t>
                      </a:r>
                      <a:endParaRPr lang="cy-GB" sz="2000" b="1" dirty="0">
                        <a:solidFill>
                          <a:srgbClr val="C935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cy-GB" sz="2000" b="1" dirty="0">
                        <a:solidFill>
                          <a:srgbClr val="C9353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5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501DC1-FB81-41E7-BA59-0E7054727D42}"/>
              </a:ext>
            </a:extLst>
          </p:cNvPr>
          <p:cNvSpPr/>
          <p:nvPr/>
        </p:nvSpPr>
        <p:spPr>
          <a:xfrm>
            <a:off x="5192684" y="1334881"/>
            <a:ext cx="6530739" cy="121322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269860"/>
            <a:ext cx="11967276" cy="706224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Sbotio’r sgamwyr – taflen enghreifftiau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C8EAC4-A745-4BAC-AC27-2D56D76E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684" y="1334880"/>
            <a:ext cx="6530739" cy="7062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EB65C9-1014-4F33-A11A-7CBA3EA4377D}"/>
              </a:ext>
            </a:extLst>
          </p:cNvPr>
          <p:cNvSpPr txBox="1"/>
          <p:nvPr/>
        </p:nvSpPr>
        <p:spPr>
          <a:xfrm>
            <a:off x="6096000" y="1687991"/>
            <a:ext cx="2852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/>
              <a:t>http://www.am0ngu$.com</a:t>
            </a:r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BABA023D-32CA-4811-A7E6-ABED838F9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40" y="1428684"/>
            <a:ext cx="2809837" cy="49874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F41C46-0250-4578-BCA3-F2C0737C898A}"/>
              </a:ext>
            </a:extLst>
          </p:cNvPr>
          <p:cNvSpPr txBox="1"/>
          <p:nvPr/>
        </p:nvSpPr>
        <p:spPr>
          <a:xfrm>
            <a:off x="991452" y="1645403"/>
            <a:ext cx="10913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>
                <a:solidFill>
                  <a:srgbClr val="007BFF"/>
                </a:solidFill>
              </a:rPr>
              <a:t>Negeseuon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6D399-356A-49DB-B84A-1CB97A3D38C1}"/>
              </a:ext>
            </a:extLst>
          </p:cNvPr>
          <p:cNvSpPr txBox="1"/>
          <p:nvPr/>
        </p:nvSpPr>
        <p:spPr>
          <a:xfrm>
            <a:off x="1894768" y="1645402"/>
            <a:ext cx="935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b="1" dirty="0"/>
              <a:t>Eich banc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553A16-A821-4E6A-83A9-9F8239B2B613}"/>
              </a:ext>
            </a:extLst>
          </p:cNvPr>
          <p:cNvSpPr txBox="1"/>
          <p:nvPr/>
        </p:nvSpPr>
        <p:spPr>
          <a:xfrm>
            <a:off x="991451" y="2169897"/>
            <a:ext cx="192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/>
              <a:t>Rydym wedi sylwi ar weithgarwch </a:t>
            </a:r>
            <a:r>
              <a:rPr lang="cy-GB" sz="1400" dirty="0" err="1"/>
              <a:t>anaferol</a:t>
            </a:r>
            <a:r>
              <a:rPr lang="cy-GB" sz="1400" dirty="0"/>
              <a:t> yn eich cyfrif. Does dim </a:t>
            </a:r>
            <a:r>
              <a:rPr lang="cy-GB" sz="1400" dirty="0" err="1"/>
              <a:t>taladau</a:t>
            </a:r>
            <a:r>
              <a:rPr lang="cy-GB" sz="1400" dirty="0"/>
              <a:t> wedi’u gwneud. MEWNGOFNODWCH NAWR: </a:t>
            </a:r>
            <a:r>
              <a:rPr lang="cy-GB" sz="1400" u="sng" dirty="0">
                <a:solidFill>
                  <a:srgbClr val="007BFF"/>
                </a:solidFill>
              </a:rPr>
              <a:t>bit.ly/3r6j96b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1F17CE8-9CD1-45DD-902D-8444DC17DC9E}"/>
              </a:ext>
            </a:extLst>
          </p:cNvPr>
          <p:cNvSpPr/>
          <p:nvPr/>
        </p:nvSpPr>
        <p:spPr>
          <a:xfrm>
            <a:off x="4451230" y="2978988"/>
            <a:ext cx="7079411" cy="35636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F4E4A9F-6ACF-4BD5-B040-829674DBF834}"/>
              </a:ext>
            </a:extLst>
          </p:cNvPr>
          <p:cNvSpPr/>
          <p:nvPr/>
        </p:nvSpPr>
        <p:spPr>
          <a:xfrm>
            <a:off x="4629091" y="3490822"/>
            <a:ext cx="874143" cy="874143"/>
          </a:xfrm>
          <a:prstGeom prst="ellipse">
            <a:avLst/>
          </a:prstGeom>
          <a:solidFill>
            <a:srgbClr val="C93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3200" b="1" dirty="0"/>
              <a:t>W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80E0FE-68A0-4D97-A79A-CD389BA5FDB0}"/>
              </a:ext>
            </a:extLst>
          </p:cNvPr>
          <p:cNvSpPr txBox="1"/>
          <p:nvPr/>
        </p:nvSpPr>
        <p:spPr>
          <a:xfrm>
            <a:off x="4629091" y="2978988"/>
            <a:ext cx="583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400" b="1" dirty="0"/>
              <a:t>Llongyfarchiadau – Chi wedi ENNILL!!!!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FB3955-472D-43C4-8883-3AEBC0AED6B1}"/>
              </a:ext>
            </a:extLst>
          </p:cNvPr>
          <p:cNvSpPr txBox="1"/>
          <p:nvPr/>
        </p:nvSpPr>
        <p:spPr>
          <a:xfrm>
            <a:off x="5739441" y="3553201"/>
            <a:ext cx="309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b="1" dirty="0"/>
              <a:t>winner@megacompetitions.com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4DD826-97AE-497E-A448-DAF5B40097CA}"/>
              </a:ext>
            </a:extLst>
          </p:cNvPr>
          <p:cNvSpPr txBox="1"/>
          <p:nvPr/>
        </p:nvSpPr>
        <p:spPr>
          <a:xfrm>
            <a:off x="5670177" y="3872347"/>
            <a:ext cx="304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dirty="0"/>
              <a:t>&lt;</a:t>
            </a:r>
            <a:r>
              <a:rPr lang="cy-GB" sz="1400" dirty="0">
                <a:solidFill>
                  <a:srgbClr val="804973"/>
                </a:solidFill>
              </a:rPr>
              <a:t>winnerz@megacomp-genuine.ru</a:t>
            </a:r>
            <a:r>
              <a:rPr lang="cy-GB" sz="1400" dirty="0"/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C7048-AA21-4930-9F2B-203EAA5D2F00}"/>
              </a:ext>
            </a:extLst>
          </p:cNvPr>
          <p:cNvSpPr txBox="1"/>
          <p:nvPr/>
        </p:nvSpPr>
        <p:spPr>
          <a:xfrm>
            <a:off x="4629091" y="4350107"/>
            <a:ext cx="6349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000" dirty="0"/>
              <a:t>Annwyl ddefnyddiwr gwerthfawr,,</a:t>
            </a:r>
          </a:p>
          <a:p>
            <a:endParaRPr lang="cy-GB" sz="2000" dirty="0"/>
          </a:p>
          <a:p>
            <a:r>
              <a:rPr lang="cy-GB" sz="2000" dirty="0"/>
              <a:t>LLONGYFARCHIADAU!!!! Rydych chi wedi cael eich dewis ar hap o’n cronfa ddata i ennill GWOBR ARIANNOL ANHYGOEL!!!</a:t>
            </a:r>
          </a:p>
          <a:p>
            <a:endParaRPr lang="cy-GB" sz="2000" dirty="0"/>
          </a:p>
          <a:p>
            <a:r>
              <a:rPr lang="cy-GB" sz="2000" dirty="0"/>
              <a:t>I'w hawlio, dilynwch y </a:t>
            </a:r>
            <a:r>
              <a:rPr lang="cy-GB" sz="2000" u="sng" dirty="0">
                <a:solidFill>
                  <a:srgbClr val="007BFF"/>
                </a:solidFill>
              </a:rPr>
              <a:t>ddolen hon</a:t>
            </a:r>
            <a:r>
              <a:rPr lang="cy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915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78439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Gweithgaredd</a:t>
            </a:r>
            <a:r>
              <a:rPr lang="cy-GB" sz="6600" b="1" dirty="0">
                <a:solidFill>
                  <a:srgbClr val="C93539"/>
                </a:solidFill>
                <a:latin typeface="Arial" panose="020B0604020202020204" pitchFamily="34" charset="0"/>
              </a:rPr>
              <a:t>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3:</a:t>
            </a:r>
            <a:r>
              <a:rPr dirty="0"/>
              <a:t/>
            </a:r>
            <a:br>
              <a:rPr dirty="0"/>
            </a:b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Doctor dyfeisiau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E74147-378F-47DC-9ABC-9E09C6E1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376" y="2591502"/>
            <a:ext cx="7601424" cy="4348385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Defnyddiwch </a:t>
            </a:r>
            <a:r>
              <a:rPr lang="cy-GB" sz="2400" b="1" dirty="0">
                <a:latin typeface="Arial" panose="020B0604020202020204" pitchFamily="34" charset="0"/>
              </a:rPr>
              <a:t>Doctor dyfeisiau – taflen ganllawiau</a:t>
            </a:r>
            <a:r>
              <a:rPr lang="cy-GB" sz="2400" dirty="0">
                <a:latin typeface="Arial" panose="020B0604020202020204" pitchFamily="34" charset="0"/>
              </a:rPr>
              <a:t> i ddysgu am arferion da i helpu i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gadw eich dyfeisiau’n ddiogel.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Ar </a:t>
            </a:r>
            <a:r>
              <a:rPr lang="cy-GB" sz="2400" b="1" dirty="0">
                <a:latin typeface="Arial" panose="020B0604020202020204" pitchFamily="34" charset="0"/>
              </a:rPr>
              <a:t>Doctor dyfeisiau – taflen enghreifftiau</a:t>
            </a:r>
            <a:r>
              <a:rPr lang="cy-GB" sz="2400" dirty="0">
                <a:latin typeface="Arial" panose="020B0604020202020204" pitchFamily="34" charset="0"/>
              </a:rPr>
              <a:t>,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chi yw’r ‘Doctor dyfeisiau’. Beth fyddech chi’n ei awgrymu i atal ymosodiadau seiber ar y dyfeisiau? Rhowch eich syniadau yn y blwch wrth ymyl pob dyfais.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cy-GB" sz="2400" b="1" dirty="0">
                <a:latin typeface="Arial" panose="020B0604020202020204" pitchFamily="34" charset="0"/>
              </a:rPr>
              <a:t>Pa awgrymiadau o’r daflen ganllawiau fyddai’n ddefnyddiol i’ch teulu cyfan wybod amdanyn nhw?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B115C85-5597-4A59-8BE9-AC590652900D}"/>
              </a:ext>
            </a:extLst>
          </p:cNvPr>
          <p:cNvSpPr/>
          <p:nvPr/>
        </p:nvSpPr>
        <p:spPr>
          <a:xfrm>
            <a:off x="8202305" y="2395360"/>
            <a:ext cx="3712191" cy="3336699"/>
          </a:xfrm>
          <a:prstGeom prst="wedgeEllipseCallout">
            <a:avLst>
              <a:gd name="adj1" fmla="val 35601"/>
              <a:gd name="adj2" fmla="val 66104"/>
            </a:avLst>
          </a:prstGeom>
          <a:solidFill>
            <a:srgbClr val="794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Oeddech chi’n gwybod?</a:t>
            </a:r>
          </a:p>
          <a:p>
            <a:pPr algn="ctr"/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Mae modd atal y rhan fwyaf o ymosodiadau seiber drwy ddiweddaru eich holl ddyfeisiau ac apiau!</a:t>
            </a:r>
          </a:p>
        </p:txBody>
      </p:sp>
    </p:spTree>
    <p:extLst>
      <p:ext uri="{BB962C8B-B14F-4D97-AF65-F5344CB8AC3E}">
        <p14:creationId xmlns:p14="http://schemas.microsoft.com/office/powerpoint/2010/main" val="240287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64" y="242295"/>
            <a:ext cx="11545636" cy="1033771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Doctor dyfeisiau – taflen ganllawiau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618E1F-D23F-4B45-AB20-872FD652D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45567"/>
              </p:ext>
            </p:extLst>
          </p:nvPr>
        </p:nvGraphicFramePr>
        <p:xfrm>
          <a:off x="850899" y="1304259"/>
          <a:ext cx="10655300" cy="51565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27650">
                  <a:extLst>
                    <a:ext uri="{9D8B030D-6E8A-4147-A177-3AD203B41FA5}">
                      <a16:colId xmlns:a16="http://schemas.microsoft.com/office/drawing/2014/main" val="3487482697"/>
                    </a:ext>
                  </a:extLst>
                </a:gridCol>
                <a:gridCol w="5327650">
                  <a:extLst>
                    <a:ext uri="{9D8B030D-6E8A-4147-A177-3AD203B41FA5}">
                      <a16:colId xmlns:a16="http://schemas.microsoft.com/office/drawing/2014/main" val="1235910993"/>
                    </a:ext>
                  </a:extLst>
                </a:gridCol>
              </a:tblGrid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Diweddaru eich rhaglenni a’ch apiau</a:t>
                      </a:r>
                    </a:p>
                    <a:p>
                      <a:pPr algn="ctr"/>
                      <a:r>
                        <a:rPr lang="cy-GB" sz="1400" dirty="0">
                          <a:latin typeface="Arial" panose="020B0604020202020204" pitchFamily="34" charset="0"/>
                        </a:rPr>
                        <a:t>Mae caniatáu i’ch apiau, gemau a rhaglenni ddiweddaru’n rheolaidd yn ffordd wych o gadw eich dyfais yn ddiogel. Mae llawer o ddatblygwyr apiau yn trwsio problemau diogelwch yn yr apiau yn rheolaidd, ond dim ond os ydych chi wedi gosod y fersiwn ddiweddaraf y bydd y rhain yn gweithio!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Diweddaru eich system weithredu</a:t>
                      </a:r>
                    </a:p>
                    <a:p>
                      <a:pPr algn="ctr"/>
                      <a:r>
                        <a:rPr lang="cy-GB" sz="1400" dirty="0">
                          <a:latin typeface="Arial" panose="020B0604020202020204" pitchFamily="34" charset="0"/>
                        </a:rPr>
                        <a:t>Mae cyfrifiaduron, ffonau clyfar, llechenni a chonsolau gemau i gyd yn rhedeg system weithredu (e.e. Windows, </a:t>
                      </a:r>
                      <a:r>
                        <a:rPr lang="cy-GB" sz="1400" dirty="0" err="1">
                          <a:latin typeface="Arial" panose="020B0604020202020204" pitchFamily="34" charset="0"/>
                        </a:rPr>
                        <a:t>iOS</a:t>
                      </a:r>
                      <a:r>
                        <a:rPr lang="cy-GB" sz="1400" dirty="0"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cy-GB" sz="1400" dirty="0" err="1">
                          <a:latin typeface="Arial" panose="020B0604020202020204" pitchFamily="34" charset="0"/>
                        </a:rPr>
                        <a:t>Android</a:t>
                      </a:r>
                      <a:r>
                        <a:rPr lang="cy-GB" sz="1400" dirty="0">
                          <a:latin typeface="Arial" panose="020B0604020202020204" pitchFamily="34" charset="0"/>
                        </a:rPr>
                        <a:t>). Mae’r system hon yn cael ei diweddaru’n rheolaidd gan gwmnïau i drwsio problemau diogelwch, ond rhaid i chi osod </a:t>
                      </a:r>
                      <a:br>
                        <a:rPr lang="cy-GB" sz="1400" dirty="0">
                          <a:latin typeface="Arial" panose="020B0604020202020204" pitchFamily="34" charset="0"/>
                        </a:rPr>
                      </a:br>
                      <a:r>
                        <a:rPr lang="cy-GB" sz="1400" dirty="0">
                          <a:latin typeface="Arial" panose="020B0604020202020204" pitchFamily="34" charset="0"/>
                        </a:rPr>
                        <a:t>y diweddariadau. Dylech chi bob amser wneud hyn </a:t>
                      </a:r>
                      <a:br>
                        <a:rPr lang="cy-GB" sz="1400" dirty="0">
                          <a:latin typeface="Arial" panose="020B0604020202020204" pitchFamily="34" charset="0"/>
                        </a:rPr>
                      </a:br>
                      <a:r>
                        <a:rPr lang="cy-GB" sz="1400" b="1" dirty="0">
                          <a:latin typeface="Arial" panose="020B0604020202020204" pitchFamily="34" charset="0"/>
                        </a:rPr>
                        <a:t>cyn gynted â phosib</a:t>
                      </a:r>
                      <a:r>
                        <a:rPr lang="cy-GB" sz="1400" dirty="0">
                          <a:latin typeface="Arial" panose="020B0604020202020204" pitchFamily="34" charset="0"/>
                        </a:rPr>
                        <a:t>.</a:t>
                      </a:r>
                      <a:endParaRPr lang="cy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425838"/>
                  </a:ext>
                </a:extLst>
              </a:tr>
              <a:tr h="1791911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Defnyddio </a:t>
                      </a:r>
                      <a:r>
                        <a:rPr lang="cy-GB" sz="2000" b="1" kern="1200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meddalwedd</a:t>
                      </a:r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 gwrthfeirysau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y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Gall gosod meddalwedd gwrthfeirysau helpu i atal feirysau a rhaglenni niweidiol eraill a ddefnyddir gan hacwyr rhag mynd ar eich dyfais. Bydd y meddalwedd yn eu canfod ac yn eu rhoi mewn cwarantin – gan eu cloi a’u dileu fel nad ydyn nhw’n dwyn data nac yn difrodi eich dyfais.</a:t>
                      </a:r>
                      <a:endParaRPr kumimoji="0" lang="cy-GB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Defnyddio mur cadarn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Rhaglen ddiogelwch yw mur cadarn sy’n penderfynu beth sy’n gallu mynd i mewn ac allan ar gysylltiad rhyngrwyd eich dyfais. Mae modd ei ddefnyddio i atal feirysau ac atal troseddwyr rhag cymryd rheolaeth dros eich dyfais. Gallwch chi osod muriau cadarn ar nifer o ddyfeisiau neu ar eich llwybrydd rhyngrwyd. Mae gan rai dyfeisiau furiau cadarn mewnol hyd yn oed!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269253"/>
                  </a:ext>
                </a:extLst>
              </a:tr>
              <a:tr h="1682307"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Gwneud copi wrth gefn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Mae llawer o ddyfeisiau yn gadael i chi wneud copi wrth gefn o’ch data (fel ffeiliau, ffotograffau, cerddoriaeth neu gemau sy’n cael eu cadw) ar y cwmwl. Os bydd eich dyfais yn cael ei difrodi neu ei hacio, gallwch chi lawrlwytho’r data</a:t>
                      </a:r>
                      <a:r>
                        <a:rPr lang="cy-GB" sz="14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 e</a:t>
                      </a:r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to i adfer y ddyfais i’r hyn roedd o’r blaen.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y-GB" sz="2000" b="1" dirty="0">
                          <a:solidFill>
                            <a:srgbClr val="794D70"/>
                          </a:solidFill>
                          <a:latin typeface="Arial" panose="020B0604020202020204" pitchFamily="34" charset="0"/>
                        </a:rPr>
                        <a:t>Defnyddio dulliau diogelwch</a:t>
                      </a:r>
                    </a:p>
                    <a:p>
                      <a:pPr algn="ctr"/>
                      <a:r>
                        <a:rPr lang="cy-GB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Mae’n bwysig defnyddio dull diogelwch ar eich holl ddyfeisiau, hyd yn oed y rhai sy’n cael eu defnyddio gennych chi’n unig neu’r rhai sydd byth yn gadael eich cartref. Dylech chi ddefnyddio cyfrinair neu rif adnabod personol (PIN) i gloi eich dyfais. Mae rhai dyfeisiau yn caniatáu i chi ddefnyddio olion bysedd neu broses adnabod wyneb i’w datgloi hefyd!</a:t>
                      </a:r>
                    </a:p>
                  </a:txBody>
                  <a:tcPr>
                    <a:lnL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49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94D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891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17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Background pattern&#10;&#10;Description automatically generated">
            <a:extLst>
              <a:ext uri="{FF2B5EF4-FFF2-40B4-BE49-F238E27FC236}">
                <a16:creationId xmlns:a16="http://schemas.microsoft.com/office/drawing/2014/main" id="{F129885A-CDA1-4120-8E5A-75A243D9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83" y="2816171"/>
            <a:ext cx="1941238" cy="19412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42D66BE-922A-4DDD-8DB3-3A670C34A444}"/>
              </a:ext>
            </a:extLst>
          </p:cNvPr>
          <p:cNvSpPr/>
          <p:nvPr/>
        </p:nvSpPr>
        <p:spPr>
          <a:xfrm>
            <a:off x="758487" y="1782449"/>
            <a:ext cx="1875153" cy="14200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6E9446-00E1-415C-B86D-CBD766D7F076}"/>
              </a:ext>
            </a:extLst>
          </p:cNvPr>
          <p:cNvSpPr/>
          <p:nvPr/>
        </p:nvSpPr>
        <p:spPr>
          <a:xfrm>
            <a:off x="758488" y="1563329"/>
            <a:ext cx="1875153" cy="219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64" y="242295"/>
            <a:ext cx="11460471" cy="634181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Doctor dyfeisiau – taflen enghreifftiau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1DC254EC-FB14-48D1-BBF5-1A654A85FA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03" y="1594933"/>
            <a:ext cx="174874" cy="1748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96ABC9-57C6-4932-A583-0384C2834073}"/>
              </a:ext>
            </a:extLst>
          </p:cNvPr>
          <p:cNvSpPr txBox="1"/>
          <p:nvPr/>
        </p:nvSpPr>
        <p:spPr>
          <a:xfrm>
            <a:off x="732883" y="1563329"/>
            <a:ext cx="539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" b="1" dirty="0">
                <a:latin typeface="Arial" panose="020B0604020202020204" pitchFamily="34" charset="0"/>
              </a:rPr>
              <a:t>17:51</a:t>
            </a:r>
            <a:endParaRPr lang="cy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D94B2A-6710-4E17-8D0B-8930442CC690}"/>
              </a:ext>
            </a:extLst>
          </p:cNvPr>
          <p:cNvSpPr txBox="1"/>
          <p:nvPr/>
        </p:nvSpPr>
        <p:spPr>
          <a:xfrm>
            <a:off x="757081" y="1804222"/>
            <a:ext cx="1240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" b="1" dirty="0">
                <a:latin typeface="Arial" panose="020B0604020202020204" pitchFamily="34" charset="0"/>
              </a:rPr>
              <a:t>Hysbysiadau</a:t>
            </a:r>
            <a:endParaRPr lang="cy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30BF233-31DB-4800-B85A-0981FE31D789}"/>
              </a:ext>
            </a:extLst>
          </p:cNvPr>
          <p:cNvGrpSpPr/>
          <p:nvPr/>
        </p:nvGrpSpPr>
        <p:grpSpPr>
          <a:xfrm>
            <a:off x="830202" y="2167302"/>
            <a:ext cx="345053" cy="345053"/>
            <a:chOff x="3413198" y="2288107"/>
            <a:chExt cx="455093" cy="45509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4783B34-A8C9-47C4-BB1C-E96B655E8B09}"/>
                </a:ext>
              </a:extLst>
            </p:cNvPr>
            <p:cNvSpPr/>
            <p:nvPr/>
          </p:nvSpPr>
          <p:spPr>
            <a:xfrm>
              <a:off x="3413198" y="2288107"/>
              <a:ext cx="455093" cy="45509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A4191DBC-5634-41DA-87A2-38CA5A1BE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596" y="2340330"/>
              <a:ext cx="304296" cy="304296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39D91F-B54E-4DB0-B891-5137607EEB51}"/>
              </a:ext>
            </a:extLst>
          </p:cNvPr>
          <p:cNvSpPr/>
          <p:nvPr/>
        </p:nvSpPr>
        <p:spPr>
          <a:xfrm>
            <a:off x="2785338" y="1192512"/>
            <a:ext cx="2920181" cy="30718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Mae doctor dyfeisiau’n argymell...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60FF29-25D4-43E3-AE73-3430D2212CA3}"/>
              </a:ext>
            </a:extLst>
          </p:cNvPr>
          <p:cNvSpPr/>
          <p:nvPr/>
        </p:nvSpPr>
        <p:spPr>
          <a:xfrm>
            <a:off x="6624134" y="4605710"/>
            <a:ext cx="5187217" cy="20458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Mae doctor dyfeisiau’n argymell...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778903-24B0-41BF-9CF0-832489BC5916}"/>
              </a:ext>
            </a:extLst>
          </p:cNvPr>
          <p:cNvSpPr txBox="1"/>
          <p:nvPr/>
        </p:nvSpPr>
        <p:spPr>
          <a:xfrm>
            <a:off x="1144431" y="2017975"/>
            <a:ext cx="12402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700" dirty="0">
                <a:latin typeface="Arial" panose="020B0604020202020204" pitchFamily="34" charset="0"/>
              </a:rPr>
              <a:t>17 diwrnod yn ôl</a:t>
            </a:r>
            <a:endParaRPr lang="cy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775AAC2-9767-41A2-A737-E0DF82E9BE0A}"/>
              </a:ext>
            </a:extLst>
          </p:cNvPr>
          <p:cNvSpPr txBox="1"/>
          <p:nvPr/>
        </p:nvSpPr>
        <p:spPr>
          <a:xfrm>
            <a:off x="1144431" y="2170552"/>
            <a:ext cx="1415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800" b="1" dirty="0">
                <a:latin typeface="Arial" panose="020B0604020202020204" pitchFamily="34" charset="0"/>
              </a:rPr>
              <a:t>Diweddariad o’r feddalwedd gwrthfeirysau ar gael. Tapiwch i’w gosod.</a:t>
            </a:r>
            <a:endParaRPr lang="cy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78B8E8-0854-4BE8-97EB-C814CA2597B6}"/>
              </a:ext>
            </a:extLst>
          </p:cNvPr>
          <p:cNvSpPr/>
          <p:nvPr/>
        </p:nvSpPr>
        <p:spPr>
          <a:xfrm>
            <a:off x="7096783" y="1580649"/>
            <a:ext cx="4398531" cy="13549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6C43727-6CB8-4057-97DE-E1F7537F6EAD}"/>
              </a:ext>
            </a:extLst>
          </p:cNvPr>
          <p:cNvSpPr/>
          <p:nvPr/>
        </p:nvSpPr>
        <p:spPr>
          <a:xfrm>
            <a:off x="7096783" y="1361529"/>
            <a:ext cx="4398531" cy="219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B7122719-8406-43E3-9E2C-3693E02ADF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941" y="1379438"/>
            <a:ext cx="174874" cy="17487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302987A-7C3A-4478-907B-65DD1E69D47F}"/>
              </a:ext>
            </a:extLst>
          </p:cNvPr>
          <p:cNvSpPr txBox="1"/>
          <p:nvPr/>
        </p:nvSpPr>
        <p:spPr>
          <a:xfrm>
            <a:off x="7069430" y="1361529"/>
            <a:ext cx="539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" b="1" dirty="0">
                <a:latin typeface="Arial" panose="020B0604020202020204" pitchFamily="34" charset="0"/>
              </a:rPr>
              <a:t>12:24</a:t>
            </a:r>
            <a:endParaRPr lang="cy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ED32FEB-B95F-4502-BDE1-A991DBDAEF73}"/>
              </a:ext>
            </a:extLst>
          </p:cNvPr>
          <p:cNvSpPr txBox="1"/>
          <p:nvPr/>
        </p:nvSpPr>
        <p:spPr>
          <a:xfrm>
            <a:off x="7096783" y="1608394"/>
            <a:ext cx="1240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900" b="1" dirty="0">
                <a:latin typeface="Arial" panose="020B0604020202020204" pitchFamily="34" charset="0"/>
              </a:rPr>
              <a:t>Hysbysiadau</a:t>
            </a:r>
            <a:endParaRPr lang="cy-GB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D3573FA-6CC9-4656-80D3-92581E0FE0D6}"/>
              </a:ext>
            </a:extLst>
          </p:cNvPr>
          <p:cNvSpPr/>
          <p:nvPr/>
        </p:nvSpPr>
        <p:spPr>
          <a:xfrm>
            <a:off x="7166748" y="1957197"/>
            <a:ext cx="345053" cy="34505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87307E-04BB-4518-9CDE-FABB51E072CE}"/>
              </a:ext>
            </a:extLst>
          </p:cNvPr>
          <p:cNvSpPr txBox="1"/>
          <p:nvPr/>
        </p:nvSpPr>
        <p:spPr>
          <a:xfrm>
            <a:off x="7509044" y="1817920"/>
            <a:ext cx="12402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700" dirty="0">
                <a:latin typeface="Arial" panose="020B0604020202020204" pitchFamily="34" charset="0"/>
              </a:rPr>
              <a:t>1 diwrnod yn ôl</a:t>
            </a:r>
            <a:endParaRPr lang="cy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C842B4-BC44-4D07-BBDB-7DA943342B94}"/>
              </a:ext>
            </a:extLst>
          </p:cNvPr>
          <p:cNvSpPr txBox="1"/>
          <p:nvPr/>
        </p:nvSpPr>
        <p:spPr>
          <a:xfrm>
            <a:off x="7511800" y="1995086"/>
            <a:ext cx="16181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800" b="1" dirty="0">
                <a:latin typeface="Arial" panose="020B0604020202020204" pitchFamily="34" charset="0"/>
              </a:rPr>
              <a:t>15 diweddariad ap ar gael.</a:t>
            </a:r>
            <a:endParaRPr lang="cy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picture containing railroad tunnel, way, silhouette, arch&#10;&#10;Description automatically generated">
            <a:extLst>
              <a:ext uri="{FF2B5EF4-FFF2-40B4-BE49-F238E27FC236}">
                <a16:creationId xmlns:a16="http://schemas.microsoft.com/office/drawing/2014/main" id="{1F9BAA03-8CE4-40F7-BA62-F5B18961469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69" y="2678856"/>
            <a:ext cx="303718" cy="30371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BF49E19-A33E-44D4-B325-2874280D2A69}"/>
              </a:ext>
            </a:extLst>
          </p:cNvPr>
          <p:cNvSpPr txBox="1"/>
          <p:nvPr/>
        </p:nvSpPr>
        <p:spPr>
          <a:xfrm>
            <a:off x="1118087" y="2562611"/>
            <a:ext cx="12402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700" dirty="0">
                <a:latin typeface="Arial" panose="020B0604020202020204" pitchFamily="34" charset="0"/>
              </a:rPr>
              <a:t>5 munud yn ôl</a:t>
            </a:r>
            <a:endParaRPr lang="cy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2B616B-0193-4D4A-B2B0-71F28DC31161}"/>
              </a:ext>
            </a:extLst>
          </p:cNvPr>
          <p:cNvSpPr txBox="1"/>
          <p:nvPr/>
        </p:nvSpPr>
        <p:spPr>
          <a:xfrm>
            <a:off x="1118565" y="2720161"/>
            <a:ext cx="14151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800" b="1" dirty="0">
                <a:latin typeface="Arial" panose="020B0604020202020204" pitchFamily="34" charset="0"/>
              </a:rPr>
              <a:t>Wedi analluogi cysoni yn y cwmwl.</a:t>
            </a:r>
            <a:endParaRPr lang="cy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C084932-AF2C-442B-A068-5887A4A8AF7F}"/>
              </a:ext>
            </a:extLst>
          </p:cNvPr>
          <p:cNvSpPr/>
          <p:nvPr/>
        </p:nvSpPr>
        <p:spPr>
          <a:xfrm>
            <a:off x="1617053" y="4392050"/>
            <a:ext cx="158019" cy="15801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Half Frame 51">
            <a:extLst>
              <a:ext uri="{FF2B5EF4-FFF2-40B4-BE49-F238E27FC236}">
                <a16:creationId xmlns:a16="http://schemas.microsoft.com/office/drawing/2014/main" id="{204BA704-FD67-406A-90D3-2B134CC0D8F6}"/>
              </a:ext>
            </a:extLst>
          </p:cNvPr>
          <p:cNvSpPr/>
          <p:nvPr/>
        </p:nvSpPr>
        <p:spPr>
          <a:xfrm rot="18900000">
            <a:off x="2314882" y="4402356"/>
            <a:ext cx="139641" cy="139641"/>
          </a:xfrm>
          <a:prstGeom prst="halfFrame">
            <a:avLst>
              <a:gd name="adj1" fmla="val 20789"/>
              <a:gd name="adj2" fmla="val 2002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54CE87F-0EDA-42D6-893D-4A57ED3A03FC}"/>
              </a:ext>
            </a:extLst>
          </p:cNvPr>
          <p:cNvGrpSpPr/>
          <p:nvPr/>
        </p:nvGrpSpPr>
        <p:grpSpPr>
          <a:xfrm>
            <a:off x="967450" y="4407501"/>
            <a:ext cx="176981" cy="127116"/>
            <a:chOff x="3101375" y="4694202"/>
            <a:chExt cx="176981" cy="127116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69CBBBB8-D40A-43F7-8F3D-63BD2FFA6C0A}"/>
                </a:ext>
              </a:extLst>
            </p:cNvPr>
            <p:cNvCxnSpPr>
              <a:cxnSpLocks/>
            </p:cNvCxnSpPr>
            <p:nvPr/>
          </p:nvCxnSpPr>
          <p:spPr>
            <a:xfrm>
              <a:off x="3101375" y="4694202"/>
              <a:ext cx="1769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7C80876-3F39-4A83-B9F7-09BC12CED916}"/>
                </a:ext>
              </a:extLst>
            </p:cNvPr>
            <p:cNvCxnSpPr>
              <a:cxnSpLocks/>
            </p:cNvCxnSpPr>
            <p:nvPr/>
          </p:nvCxnSpPr>
          <p:spPr>
            <a:xfrm>
              <a:off x="3101375" y="4757409"/>
              <a:ext cx="1769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3352207-5C04-4C8D-8882-A6D66F6A9D02}"/>
                </a:ext>
              </a:extLst>
            </p:cNvPr>
            <p:cNvCxnSpPr>
              <a:cxnSpLocks/>
            </p:cNvCxnSpPr>
            <p:nvPr/>
          </p:nvCxnSpPr>
          <p:spPr>
            <a:xfrm>
              <a:off x="3101375" y="4821318"/>
              <a:ext cx="17698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 descr="A picture containing electronics, dark&#10;&#10;Description automatically generated">
            <a:extLst>
              <a:ext uri="{FF2B5EF4-FFF2-40B4-BE49-F238E27FC236}">
                <a16:creationId xmlns:a16="http://schemas.microsoft.com/office/drawing/2014/main" id="{DE74A469-1CAF-4CF4-B515-005C6CA4B5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6" t="18433" r="34066" b="18219"/>
          <a:stretch/>
        </p:blipFill>
        <p:spPr>
          <a:xfrm>
            <a:off x="657356" y="1117716"/>
            <a:ext cx="2089414" cy="4103213"/>
          </a:xfrm>
          <a:prstGeom prst="rect">
            <a:avLst/>
          </a:prstGeom>
        </p:spPr>
      </p:pic>
      <p:pic>
        <p:nvPicPr>
          <p:cNvPr id="61" name="Picture 60" descr="A picture containing icon&#10;&#10;Description automatically generated">
            <a:extLst>
              <a:ext uri="{FF2B5EF4-FFF2-40B4-BE49-F238E27FC236}">
                <a16:creationId xmlns:a16="http://schemas.microsoft.com/office/drawing/2014/main" id="{1A8266E7-A5BC-4AE0-BCCD-82D8CA1961DB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605" y="2011588"/>
            <a:ext cx="226582" cy="226582"/>
          </a:xfrm>
          <a:prstGeom prst="rect">
            <a:avLst/>
          </a:prstGeom>
        </p:spPr>
      </p:pic>
      <p:pic>
        <p:nvPicPr>
          <p:cNvPr id="63" name="Picture 62" descr="Icon&#10;&#10;Description automatically generated">
            <a:extLst>
              <a:ext uri="{FF2B5EF4-FFF2-40B4-BE49-F238E27FC236}">
                <a16:creationId xmlns:a16="http://schemas.microsoft.com/office/drawing/2014/main" id="{9DE839F5-627A-4291-9EFB-58BC2B3752D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0" t="17388" r="17873" b="17388"/>
          <a:stretch/>
        </p:blipFill>
        <p:spPr>
          <a:xfrm>
            <a:off x="7166748" y="2414402"/>
            <a:ext cx="342537" cy="345053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7F2342A2-58DF-4420-A9AF-5C183A382466}"/>
              </a:ext>
            </a:extLst>
          </p:cNvPr>
          <p:cNvSpPr txBox="1"/>
          <p:nvPr/>
        </p:nvSpPr>
        <p:spPr>
          <a:xfrm>
            <a:off x="7509044" y="2473023"/>
            <a:ext cx="313136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800" b="1" dirty="0">
                <a:latin typeface="Arial" panose="020B0604020202020204" pitchFamily="34" charset="0"/>
              </a:rPr>
              <a:t>Diweddariad y system 12.14578.21r2 ar gael erbyn hyn. Tapiwch am fanylion.</a:t>
            </a:r>
            <a:endParaRPr lang="cy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E6B75DA-C04B-4F7D-AE1F-051D886BF632}"/>
              </a:ext>
            </a:extLst>
          </p:cNvPr>
          <p:cNvSpPr txBox="1"/>
          <p:nvPr/>
        </p:nvSpPr>
        <p:spPr>
          <a:xfrm>
            <a:off x="7509044" y="2272968"/>
            <a:ext cx="124027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700" dirty="0">
                <a:latin typeface="Arial" panose="020B0604020202020204" pitchFamily="34" charset="0"/>
              </a:rPr>
              <a:t>30 munud yn ôl</a:t>
            </a:r>
            <a:endParaRPr lang="cy-GB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2" name="Graphic 71">
            <a:extLst>
              <a:ext uri="{FF2B5EF4-FFF2-40B4-BE49-F238E27FC236}">
                <a16:creationId xmlns:a16="http://schemas.microsoft.com/office/drawing/2014/main" id="{40F6C873-6232-4C7D-BC30-276AEE3D7B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43864" t="1527" r="20335" b="29149"/>
          <a:stretch/>
        </p:blipFill>
        <p:spPr>
          <a:xfrm>
            <a:off x="7096783" y="2908637"/>
            <a:ext cx="4398532" cy="1405456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A69CA2A8-946C-41A9-8304-F07FDB23DD7A}"/>
              </a:ext>
            </a:extLst>
          </p:cNvPr>
          <p:cNvSpPr/>
          <p:nvPr/>
        </p:nvSpPr>
        <p:spPr>
          <a:xfrm>
            <a:off x="7604498" y="3112813"/>
            <a:ext cx="3470032" cy="9360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 descr="Icon&#10;&#10;Description automatically generated">
            <a:extLst>
              <a:ext uri="{FF2B5EF4-FFF2-40B4-BE49-F238E27FC236}">
                <a16:creationId xmlns:a16="http://schemas.microsoft.com/office/drawing/2014/main" id="{6C924763-DC6C-45A9-A9FC-1C9994E233C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901" y="3206470"/>
            <a:ext cx="704557" cy="704557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B4C98625-C24D-4CD1-AE85-B5666CCF384F}"/>
              </a:ext>
            </a:extLst>
          </p:cNvPr>
          <p:cNvSpPr txBox="1"/>
          <p:nvPr/>
        </p:nvSpPr>
        <p:spPr>
          <a:xfrm>
            <a:off x="8481458" y="3176845"/>
            <a:ext cx="2512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600" b="1" dirty="0">
                <a:latin typeface="Arial" panose="020B0604020202020204" pitchFamily="34" charset="0"/>
              </a:rPr>
              <a:t>Clo ôl bys heb ei osod.</a:t>
            </a:r>
          </a:p>
          <a:p>
            <a:r>
              <a:rPr lang="cy-GB" sz="1600" b="1" dirty="0">
                <a:latin typeface="Arial" panose="020B0604020202020204" pitchFamily="34" charset="0"/>
              </a:rPr>
              <a:t>Y cyfrinair presennol yw </a:t>
            </a:r>
            <a:r>
              <a:rPr lang="cy-GB" sz="1600" b="1" dirty="0">
                <a:solidFill>
                  <a:srgbClr val="00449F"/>
                </a:solidFill>
                <a:latin typeface="Arial" panose="020B0604020202020204" pitchFamily="34" charset="0"/>
              </a:rPr>
              <a:t>1234</a:t>
            </a:r>
            <a:endParaRPr lang="cy-GB" sz="1600" b="1" dirty="0">
              <a:solidFill>
                <a:srgbClr val="00449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4A902F14-A020-4A26-AE03-EC00EAFB1D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4" t="28695" r="17291" b="28356"/>
          <a:stretch/>
        </p:blipFill>
        <p:spPr>
          <a:xfrm>
            <a:off x="6624134" y="1117716"/>
            <a:ext cx="5254102" cy="343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03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0963"/>
            <a:ext cx="12852400" cy="178439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Gweithgaredd 4: </a:t>
            </a:r>
            <a:r>
              <a:rPr dirty="0">
                <a:solidFill>
                  <a:srgbClr val="794D70"/>
                </a:solidFill>
              </a:rPr>
              <a:t/>
            </a:r>
            <a:br>
              <a:rPr dirty="0">
                <a:solidFill>
                  <a:srgbClr val="794D70"/>
                </a:solidFill>
              </a:rPr>
            </a:b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Cynllun gweithredu mewn argyfwng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E74147-378F-47DC-9ABC-9E09C6E1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129" y="2751617"/>
            <a:ext cx="8490424" cy="4348385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Mae cael llawer o gyfrineiriau cryf yn wych, ond mae angen i chi feddwl am sut mae gofalu amdanyn nhw!</a:t>
            </a:r>
          </a:p>
          <a:p>
            <a:pPr marL="457200" indent="-457200">
              <a:lnSpc>
                <a:spcPct val="1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Ar </a:t>
            </a:r>
            <a:r>
              <a:rPr lang="cy-GB" sz="2400" b="1" dirty="0">
                <a:latin typeface="Arial" panose="020B0604020202020204" pitchFamily="34" charset="0"/>
              </a:rPr>
              <a:t>Fy nghynllun gweithredu mewn argyfwng</a:t>
            </a:r>
            <a:r>
              <a:rPr lang="cy-GB" sz="2400" dirty="0">
                <a:latin typeface="Arial" panose="020B0604020202020204" pitchFamily="34" charset="0"/>
              </a:rPr>
              <a:t>,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llenwch y blychau i gofnodi sut mae diogelu eich cyfrineiriau a’ch cyfrifon, a beth allech chi ei wneud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os ydych chi’n meddwl bod rhywun wedi cymryd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drosodd eich cyfrif ar-lein.</a:t>
            </a:r>
          </a:p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y-GB" sz="2400" b="1" dirty="0">
                <a:latin typeface="Arial" panose="020B0604020202020204" pitchFamily="34" charset="0"/>
              </a:rPr>
              <a:t>Beth fyddech chi’n ei wneud yn wahanol yn y dyfodol </a:t>
            </a:r>
            <a:br>
              <a:rPr lang="cy-GB" sz="2400" b="1" dirty="0">
                <a:latin typeface="Arial" panose="020B0604020202020204" pitchFamily="34" charset="0"/>
              </a:rPr>
            </a:br>
            <a:r>
              <a:rPr lang="cy-GB" sz="2400" b="1" dirty="0">
                <a:latin typeface="Arial" panose="020B0604020202020204" pitchFamily="34" charset="0"/>
              </a:rPr>
              <a:t>pe byddai rhywun yn hacio eich cyfrif?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B115C85-5597-4A59-8BE9-AC590652900D}"/>
              </a:ext>
            </a:extLst>
          </p:cNvPr>
          <p:cNvSpPr/>
          <p:nvPr/>
        </p:nvSpPr>
        <p:spPr>
          <a:xfrm>
            <a:off x="8303905" y="2624662"/>
            <a:ext cx="3712191" cy="3336699"/>
          </a:xfrm>
          <a:prstGeom prst="wedgeEllipseCallout">
            <a:avLst>
              <a:gd name="adj1" fmla="val 35601"/>
              <a:gd name="adj2" fmla="val 66104"/>
            </a:avLst>
          </a:prstGeom>
          <a:solidFill>
            <a:srgbClr val="80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sz="2400" b="1" dirty="0">
                <a:latin typeface="Arial" panose="020B0604020202020204" pitchFamily="34" charset="0"/>
                <a:cs typeface="Arial" panose="020B0604020202020204" pitchFamily="34" charset="0"/>
              </a:rPr>
              <a:t>Oeddech chi’n gwybod?</a:t>
            </a:r>
          </a:p>
          <a:p>
            <a:pPr algn="ctr"/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Mae dros 2,200 </a:t>
            </a:r>
          </a:p>
          <a:p>
            <a:pPr algn="ctr"/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o ymosodiadau seiber yn gallu digwydd bob dydd ar-lein!</a:t>
            </a:r>
          </a:p>
        </p:txBody>
      </p:sp>
    </p:spTree>
    <p:extLst>
      <p:ext uri="{BB962C8B-B14F-4D97-AF65-F5344CB8AC3E}">
        <p14:creationId xmlns:p14="http://schemas.microsoft.com/office/powerpoint/2010/main" val="4116712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764" y="242295"/>
            <a:ext cx="12015536" cy="1033771"/>
          </a:xfrm>
        </p:spPr>
        <p:txBody>
          <a:bodyPr>
            <a:normAutofit/>
          </a:bodyPr>
          <a:lstStyle/>
          <a:p>
            <a:r>
              <a:rPr lang="cy-GB" sz="4500" b="1" dirty="0">
                <a:solidFill>
                  <a:srgbClr val="794D70"/>
                </a:solidFill>
                <a:latin typeface="Arial" panose="020B0604020202020204" pitchFamily="34" charset="0"/>
              </a:rPr>
              <a:t>Fy nghynllun gweithredu mewn argyfwng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0B57C7-4220-4861-BF61-1679276B385B}"/>
              </a:ext>
            </a:extLst>
          </p:cNvPr>
          <p:cNvSpPr txBox="1"/>
          <p:nvPr/>
        </p:nvSpPr>
        <p:spPr>
          <a:xfrm>
            <a:off x="595532" y="1276066"/>
            <a:ext cx="3287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dirty="0">
                <a:latin typeface="Arial" panose="020B0604020202020204" pitchFamily="34" charset="0"/>
              </a:rPr>
              <a:t>Enw:__________________</a:t>
            </a:r>
            <a:endParaRPr lang="cy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BDF0C-3C9A-4706-8B84-67164D7123D7}"/>
              </a:ext>
            </a:extLst>
          </p:cNvPr>
          <p:cNvSpPr/>
          <p:nvPr/>
        </p:nvSpPr>
        <p:spPr>
          <a:xfrm>
            <a:off x="1041009" y="1893061"/>
            <a:ext cx="4595446" cy="1839568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Ffyrdd y bydda i’n rheoli fy nghyfrineiriau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0D01B5-4066-4EDC-B949-79EEC523E034}"/>
              </a:ext>
            </a:extLst>
          </p:cNvPr>
          <p:cNvSpPr/>
          <p:nvPr/>
        </p:nvSpPr>
        <p:spPr>
          <a:xfrm>
            <a:off x="6928272" y="1893061"/>
            <a:ext cx="4684607" cy="1839568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Adnoddau technoleg sy’n gallu fy helpu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82A1E2-681E-40CD-A7A3-2A861749F747}"/>
              </a:ext>
            </a:extLst>
          </p:cNvPr>
          <p:cNvSpPr/>
          <p:nvPr/>
        </p:nvSpPr>
        <p:spPr>
          <a:xfrm>
            <a:off x="546295" y="2309837"/>
            <a:ext cx="989428" cy="989428"/>
          </a:xfrm>
          <a:prstGeom prst="ellipse">
            <a:avLst/>
          </a:prstGeom>
          <a:solidFill>
            <a:srgbClr val="80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AE076648-AC45-4FC7-BFC2-C9B148DB679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5773" y="2409610"/>
            <a:ext cx="836950" cy="836950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448FB3F4-924A-4AAF-BA73-7E627A5B6534}"/>
              </a:ext>
            </a:extLst>
          </p:cNvPr>
          <p:cNvSpPr/>
          <p:nvPr/>
        </p:nvSpPr>
        <p:spPr>
          <a:xfrm>
            <a:off x="6433558" y="2333371"/>
            <a:ext cx="989428" cy="989428"/>
          </a:xfrm>
          <a:prstGeom prst="ellipse">
            <a:avLst/>
          </a:prstGeom>
          <a:solidFill>
            <a:srgbClr val="80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7CDF6F8-EFD4-4509-9A1D-D1E93846FA5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603305" y="2503118"/>
            <a:ext cx="649934" cy="649934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DA5278E-866F-44E2-9E32-53366CC0176A}"/>
              </a:ext>
            </a:extLst>
          </p:cNvPr>
          <p:cNvSpPr/>
          <p:nvPr/>
        </p:nvSpPr>
        <p:spPr>
          <a:xfrm>
            <a:off x="1084248" y="4291603"/>
            <a:ext cx="4595446" cy="1839568"/>
          </a:xfrm>
          <a:prstGeom prst="rect">
            <a:avLst/>
          </a:prstGeom>
          <a:noFill/>
          <a:ln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Pwy all fy helpu os bydd rhywun yn dwyn fy nghyfrinair/cyfrif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27116B-BD06-4286-89EF-29ABC8710534}"/>
              </a:ext>
            </a:extLst>
          </p:cNvPr>
          <p:cNvSpPr/>
          <p:nvPr/>
        </p:nvSpPr>
        <p:spPr>
          <a:xfrm>
            <a:off x="6942961" y="4291603"/>
            <a:ext cx="4684607" cy="1839568"/>
          </a:xfrm>
          <a:prstGeom prst="rect">
            <a:avLst/>
          </a:prstGeom>
          <a:noFill/>
          <a:ln>
            <a:solidFill>
              <a:srgbClr val="794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y-GB" sz="1400" b="1" dirty="0">
                <a:solidFill>
                  <a:schemeClr val="tx1"/>
                </a:solidFill>
                <a:latin typeface="Arial" panose="020B0604020202020204" pitchFamily="34" charset="0"/>
              </a:rPr>
              <a:t>Y camau y bydda i’n eu cymryd os bydd rhywun yn dwyn fy nghyfrif</a:t>
            </a:r>
            <a:endParaRPr lang="cy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12380EF-5E7A-4959-B24C-51E665CB3035}"/>
              </a:ext>
            </a:extLst>
          </p:cNvPr>
          <p:cNvSpPr/>
          <p:nvPr/>
        </p:nvSpPr>
        <p:spPr>
          <a:xfrm>
            <a:off x="675528" y="4757600"/>
            <a:ext cx="989428" cy="989428"/>
          </a:xfrm>
          <a:prstGeom prst="ellipse">
            <a:avLst/>
          </a:prstGeom>
          <a:solidFill>
            <a:srgbClr val="794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2F7905D-6850-44BC-88CF-B8A4E2C4959C}"/>
              </a:ext>
            </a:extLst>
          </p:cNvPr>
          <p:cNvSpPr/>
          <p:nvPr/>
        </p:nvSpPr>
        <p:spPr>
          <a:xfrm>
            <a:off x="6517471" y="4631788"/>
            <a:ext cx="989428" cy="989428"/>
          </a:xfrm>
          <a:prstGeom prst="ellipse">
            <a:avLst/>
          </a:prstGeom>
          <a:solidFill>
            <a:srgbClr val="794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A8EE0D1-299F-4115-AF18-CAA060D9E27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601385" y="4715702"/>
            <a:ext cx="821601" cy="821601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BDC686E7-8344-4328-91FE-3474438778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71233" y="4905813"/>
            <a:ext cx="631490" cy="6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2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53" y="249934"/>
            <a:ext cx="5058352" cy="1033771"/>
          </a:xfrm>
        </p:spPr>
        <p:txBody>
          <a:bodyPr>
            <a:normAutofit fontScale="90000"/>
          </a:bodyPr>
          <a:lstStyle/>
          <a:p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Cyngor campus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0DBDF0C-3C9A-4706-8B84-67164D7123D7}"/>
              </a:ext>
            </a:extLst>
          </p:cNvPr>
          <p:cNvSpPr/>
          <p:nvPr/>
        </p:nvSpPr>
        <p:spPr>
          <a:xfrm>
            <a:off x="1041008" y="1677356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7C5FE0-C4DD-4D5A-8773-0CD9D9231E67}"/>
              </a:ext>
            </a:extLst>
          </p:cNvPr>
          <p:cNvSpPr txBox="1"/>
          <p:nvPr/>
        </p:nvSpPr>
        <p:spPr>
          <a:xfrm>
            <a:off x="835092" y="1043182"/>
            <a:ext cx="486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800" b="1" dirty="0">
                <a:solidFill>
                  <a:srgbClr val="794D70"/>
                </a:solidFill>
                <a:latin typeface="Arial" panose="020B0604020202020204" pitchFamily="34" charset="0"/>
              </a:rPr>
              <a:t>i fod yn seiberddiogel</a:t>
            </a:r>
            <a:endParaRPr lang="cy-GB" sz="28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385853-E09E-4BFB-884D-862745E637D8}"/>
              </a:ext>
            </a:extLst>
          </p:cNvPr>
          <p:cNvSpPr/>
          <p:nvPr/>
        </p:nvSpPr>
        <p:spPr>
          <a:xfrm>
            <a:off x="1041008" y="3237221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E0C0C9-ACFB-4CF3-8CA7-9DB76C27A548}"/>
              </a:ext>
            </a:extLst>
          </p:cNvPr>
          <p:cNvSpPr/>
          <p:nvPr/>
        </p:nvSpPr>
        <p:spPr>
          <a:xfrm>
            <a:off x="1041008" y="4797086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5BB880-2D0C-401E-BAC3-1606632E5099}"/>
              </a:ext>
            </a:extLst>
          </p:cNvPr>
          <p:cNvSpPr txBox="1"/>
          <p:nvPr/>
        </p:nvSpPr>
        <p:spPr>
          <a:xfrm>
            <a:off x="1463038" y="6198991"/>
            <a:ext cx="37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>
                <a:solidFill>
                  <a:srgbClr val="794D70"/>
                </a:solidFill>
                <a:latin typeface="Arial" panose="020B0604020202020204" pitchFamily="34" charset="0"/>
              </a:rPr>
              <a:t>Gan:_____________</a:t>
            </a:r>
            <a:endParaRPr lang="cy-GB" sz="28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60F692F-53D8-4CD3-B4D4-9B94CC69C28E}"/>
              </a:ext>
            </a:extLst>
          </p:cNvPr>
          <p:cNvSpPr txBox="1">
            <a:spLocks/>
          </p:cNvSpPr>
          <p:nvPr/>
        </p:nvSpPr>
        <p:spPr>
          <a:xfrm>
            <a:off x="6792044" y="232917"/>
            <a:ext cx="5260256" cy="10337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y-GB" sz="4900" b="1" dirty="0">
                <a:solidFill>
                  <a:srgbClr val="794D70"/>
                </a:solidFill>
                <a:latin typeface="Arial" panose="020B0604020202020204" pitchFamily="34" charset="0"/>
              </a:rPr>
              <a:t>Cyngor campus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D84A2B9-6328-4D81-99B5-2CE625C868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61" y="0"/>
            <a:ext cx="322229" cy="68580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4D73350-7F5D-4A59-9FC5-1401A8B8B4B3}"/>
              </a:ext>
            </a:extLst>
          </p:cNvPr>
          <p:cNvSpPr/>
          <p:nvPr/>
        </p:nvSpPr>
        <p:spPr>
          <a:xfrm>
            <a:off x="7140369" y="1677356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C8D7EA-BC24-4C2D-B6E3-8E12414A1255}"/>
              </a:ext>
            </a:extLst>
          </p:cNvPr>
          <p:cNvSpPr txBox="1"/>
          <p:nvPr/>
        </p:nvSpPr>
        <p:spPr>
          <a:xfrm>
            <a:off x="7217432" y="1043182"/>
            <a:ext cx="44668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2800" b="1" dirty="0">
                <a:solidFill>
                  <a:srgbClr val="794D70"/>
                </a:solidFill>
                <a:latin typeface="Arial" panose="020B0604020202020204" pitchFamily="34" charset="0"/>
              </a:rPr>
              <a:t>i fod yn seiberddiogel</a:t>
            </a:r>
            <a:endParaRPr lang="cy-GB" sz="28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7DF7C3-E423-492D-8F0C-FFFE029D74C8}"/>
              </a:ext>
            </a:extLst>
          </p:cNvPr>
          <p:cNvSpPr/>
          <p:nvPr/>
        </p:nvSpPr>
        <p:spPr>
          <a:xfrm>
            <a:off x="7140369" y="3237221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DDDCAFE-00C4-421A-8E61-46D94B1C82A2}"/>
              </a:ext>
            </a:extLst>
          </p:cNvPr>
          <p:cNvSpPr/>
          <p:nvPr/>
        </p:nvSpPr>
        <p:spPr>
          <a:xfrm>
            <a:off x="7140369" y="4797086"/>
            <a:ext cx="4595446" cy="1295616"/>
          </a:xfrm>
          <a:prstGeom prst="rect">
            <a:avLst/>
          </a:prstGeom>
          <a:noFill/>
          <a:ln>
            <a:solidFill>
              <a:srgbClr val="804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BD23D3D-D902-4926-B98F-125900177D6E}"/>
              </a:ext>
            </a:extLst>
          </p:cNvPr>
          <p:cNvSpPr txBox="1"/>
          <p:nvPr/>
        </p:nvSpPr>
        <p:spPr>
          <a:xfrm>
            <a:off x="7562399" y="6198991"/>
            <a:ext cx="3751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2800" b="1" dirty="0">
                <a:solidFill>
                  <a:srgbClr val="794D70"/>
                </a:solidFill>
                <a:latin typeface="Arial" panose="020B0604020202020204" pitchFamily="34" charset="0"/>
              </a:rPr>
              <a:t>Gan:_____________</a:t>
            </a:r>
            <a:endParaRPr lang="cy-GB" sz="28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4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Cael help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AA9D9C-3328-4DEB-B096-E39C20DF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0" y="2328905"/>
            <a:ext cx="8188360" cy="3633451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4400" dirty="0">
                <a:latin typeface="Arial" panose="020B0604020202020204" pitchFamily="34" charset="0"/>
              </a:rPr>
              <a:t>Gan bwy allech chi ofyn </a:t>
            </a:r>
            <a:br>
              <a:rPr lang="cy-GB" sz="4400" dirty="0">
                <a:latin typeface="Arial" panose="020B0604020202020204" pitchFamily="34" charset="0"/>
              </a:rPr>
            </a:br>
            <a:r>
              <a:rPr lang="cy-GB" sz="4400" dirty="0">
                <a:latin typeface="Arial" panose="020B0604020202020204" pitchFamily="34" charset="0"/>
              </a:rPr>
              <a:t>am gymorth:</a:t>
            </a:r>
            <a:endParaRPr lang="cy-GB" sz="4400" dirty="0">
              <a:solidFill>
                <a:srgbClr val="007BFF"/>
              </a:solidFill>
              <a:latin typeface="Arial" panose="020B0604020202020204" pitchFamily="34" charset="0"/>
            </a:endParaRPr>
          </a:p>
          <a:p>
            <a:pPr marL="266700" lvl="1" indent="-266700">
              <a:lnSpc>
                <a:spcPct val="107000"/>
              </a:lnSpc>
              <a:spcAft>
                <a:spcPts val="800"/>
              </a:spcAft>
            </a:pPr>
            <a:r>
              <a:rPr lang="cy-GB" sz="4400" dirty="0">
                <a:latin typeface="Arial" panose="020B0604020202020204" pitchFamily="34" charset="0"/>
              </a:rPr>
              <a:t> gartref?</a:t>
            </a:r>
          </a:p>
          <a:p>
            <a:pPr marL="444500" lvl="1" indent="-444500">
              <a:lnSpc>
                <a:spcPct val="107000"/>
              </a:lnSpc>
              <a:spcAft>
                <a:spcPts val="800"/>
              </a:spcAft>
            </a:pPr>
            <a:r>
              <a:rPr lang="cy-GB" sz="4400" dirty="0">
                <a:latin typeface="Arial" panose="020B0604020202020204" pitchFamily="34" charset="0"/>
              </a:rPr>
              <a:t>yn yr ysgol?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0FE7276-9292-4EB5-A260-DA0958DEB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83" y="2011679"/>
            <a:ext cx="3950677" cy="39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98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54978-C0FF-41EC-A099-04247E04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 b="1" dirty="0">
                <a:solidFill>
                  <a:srgbClr val="794D70"/>
                </a:solidFill>
                <a:latin typeface="Arial" panose="020B0604020202020204" pitchFamily="34" charset="0"/>
              </a:rPr>
              <a:t>Deilliannau dysgu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6D927-564C-4CB9-A70E-16ECC7653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y-GB" sz="2400" dirty="0">
                <a:effectLst/>
                <a:latin typeface="Arial" panose="020B0604020202020204" pitchFamily="34" charset="0"/>
              </a:rPr>
              <a:t>Bydd dysgwyr yn gallu: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</a:rPr>
              <a:t>nodi risgiau seiberdroseddu iddyn nhw eu hunain ac i eraill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</a:rPr>
              <a:t>edrych ar strategaethau i ddiogelu data a dyfeisiau personol</a:t>
            </a:r>
          </a:p>
          <a:p>
            <a:pPr>
              <a:lnSpc>
                <a:spcPct val="107000"/>
              </a:lnSpc>
            </a:pPr>
            <a:r>
              <a:rPr lang="cy-GB" sz="2400" dirty="0">
                <a:latin typeface="Arial" panose="020B0604020202020204" pitchFamily="34" charset="0"/>
              </a:rPr>
              <a:t>ystyried strategaethau i feithrin arferion da o ran seiberddiogelwch.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52386" cy="939135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Technoleg – da neu ddrwg?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3AA9D9C-3328-4DEB-B096-E39C20DF5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11" y="1547246"/>
            <a:ext cx="7346642" cy="487895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cy-GB" sz="2400" dirty="0">
                <a:latin typeface="Arial" panose="020B0604020202020204" pitchFamily="34" charset="0"/>
              </a:rPr>
              <a:t>Efallai bod rhai ohonoch chi’n gallu gwneud pethau clyfar gyda thechnoleg. Cofiwch hyn: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</a:rPr>
              <a:t>dydy hi byth yn iawn ‘hacio’ ffôn, cyfrif na system rhywun arall heb eu caniatâd</a:t>
            </a: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</a:rPr>
              <a:t>mae cymryd gwybodaeth sydd ddim yn eiddo i chi yn gallu bod yn anghyfreithlon, ac efallai y cewch chi ymweliad gan yr heddlu mewn sefyllfaoedd difrifol</a:t>
            </a:r>
            <a:endParaRPr lang="cy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cy-GB" sz="2400" dirty="0">
                <a:latin typeface="Arial" panose="020B0604020202020204" pitchFamily="34" charset="0"/>
              </a:rPr>
              <a:t>siaradwch â rhywun os ydych chi’n poeni y gallai’r hyn rydych chi’n ei wneud eich rhoi mewn trwbl.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C3CE6-00CE-4B92-AF5D-BAC2DD86F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051" y="1915546"/>
            <a:ext cx="2200523" cy="2200523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6E5374F-DEEC-4409-9780-C4D0F088A46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36" y="3955684"/>
            <a:ext cx="2200523" cy="220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6"/>
            <a:ext cx="11869771" cy="2118768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804973"/>
                </a:solidFill>
                <a:latin typeface="Arial" panose="020B0604020202020204" pitchFamily="34" charset="0"/>
              </a:rPr>
              <a:t>Beth 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yw </a:t>
            </a:r>
            <a:r>
              <a:rPr lang="cy-GB" sz="6600" b="1" dirty="0">
                <a:solidFill>
                  <a:srgbClr val="804973"/>
                </a:solidFill>
                <a:latin typeface="Arial" panose="020B0604020202020204" pitchFamily="34" charset="0"/>
              </a:rPr>
              <a:t>seiberdroseddu</a:t>
            </a: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0F3D94-B507-4FC8-BFDA-0CF697703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0" y="2756973"/>
            <a:ext cx="3248042" cy="324804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CCDC17D-B4FA-4924-A6B4-9B3B12DED3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87" y="2572806"/>
            <a:ext cx="3248042" cy="32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5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  <a:solidFill>
            <a:srgbClr val="7F4A72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B40C16-0D1F-4EED-9853-B4C5A23AD1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558" y="3429000"/>
            <a:ext cx="2455101" cy="2455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D6895C-38B4-4182-94ED-0803FAB32F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90" y="4258849"/>
            <a:ext cx="2065229" cy="2065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230879-1F4A-4707-8FE7-4CF617E5F6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76" y="1084196"/>
            <a:ext cx="2455101" cy="24551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CBE017-A19E-43C5-814D-43CB56EABA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154" y="-303756"/>
            <a:ext cx="3732756" cy="373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52386" cy="1743454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Beth yw effeithiau seiberdroseddu?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57BC16-C254-402C-9867-E3DD8C21C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663"/>
            <a:ext cx="10919346" cy="363829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effectLst/>
                <a:latin typeface="Arial" panose="020B0604020202020204" pitchFamily="34" charset="0"/>
              </a:rPr>
              <a:t>Gallai arian neu eiddo </a:t>
            </a:r>
            <a:r>
              <a:rPr lang="cy-GB" sz="2400" b="1" dirty="0">
                <a:latin typeface="Arial" panose="020B0604020202020204" pitchFamily="34" charset="0"/>
              </a:rPr>
              <a:t>gael</a:t>
            </a:r>
            <a:r>
              <a:rPr lang="cy-GB" sz="2400" b="1" dirty="0">
                <a:effectLst/>
                <a:latin typeface="Arial" panose="020B0604020202020204" pitchFamily="34" charset="0"/>
              </a:rPr>
              <a:t> ei ddwyn </a:t>
            </a:r>
            <a:r>
              <a:rPr lang="cy-GB" sz="2400" dirty="0">
                <a:effectLst/>
                <a:latin typeface="Arial" panose="020B0604020202020204" pitchFamily="34" charset="0"/>
              </a:rPr>
              <a:t>(gan gynnwys eitemau rydych chi’n berchen </a:t>
            </a:r>
            <a:br>
              <a:rPr lang="cy-GB" sz="2400" dirty="0">
                <a:effectLst/>
                <a:latin typeface="Arial" panose="020B0604020202020204" pitchFamily="34" charset="0"/>
              </a:rPr>
            </a:br>
            <a:r>
              <a:rPr lang="cy-GB" sz="2400" dirty="0">
                <a:effectLst/>
                <a:latin typeface="Arial" panose="020B0604020202020204" pitchFamily="34" charset="0"/>
              </a:rPr>
              <a:t>arnyn nhw mewn gêm)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latin typeface="Arial" panose="020B0604020202020204" pitchFamily="34" charset="0"/>
              </a:rPr>
              <a:t>Dwyn hunaniaeth </a:t>
            </a:r>
            <a:r>
              <a:rPr lang="cy-GB" sz="2400" dirty="0">
                <a:latin typeface="Arial" panose="020B0604020202020204" pitchFamily="34" charset="0"/>
              </a:rPr>
              <a:t>(rhywun yn esgus bod yn chi i gael pethau neu i dwyllo pobl eraill)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latin typeface="Arial" panose="020B0604020202020204" pitchFamily="34" charset="0"/>
              </a:rPr>
              <a:t>Hacio</a:t>
            </a:r>
            <a:r>
              <a:rPr lang="cy-GB" sz="2400" dirty="0">
                <a:latin typeface="Arial" panose="020B0604020202020204" pitchFamily="34" charset="0"/>
              </a:rPr>
              <a:t> (gallai rhywun gymryd rheolaeth dros eich dyfais neu gyfrif)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latin typeface="Arial" panose="020B0604020202020204" pitchFamily="34" charset="0"/>
              </a:rPr>
              <a:t>Gallech chi gael eich twyllo i helpu troseddwyr i gyflawni trosedd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latin typeface="Arial" panose="020B0604020202020204" pitchFamily="34" charset="0"/>
              </a:rPr>
              <a:t>Gallai dyfeisiau gael eu dinistrio a gallai data gael ei ddileu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y-GB" sz="2400" b="1" dirty="0">
                <a:latin typeface="Arial" panose="020B0604020202020204" pitchFamily="34" charset="0"/>
              </a:rPr>
              <a:t>Gallai troseddwyr ddefnyddio eich gwybodaeth dro ar ôl tro i gyflawni troseddau</a:t>
            </a:r>
          </a:p>
        </p:txBody>
      </p:sp>
    </p:spTree>
    <p:extLst>
      <p:ext uri="{BB962C8B-B14F-4D97-AF65-F5344CB8AC3E}">
        <p14:creationId xmlns:p14="http://schemas.microsoft.com/office/powerpoint/2010/main" val="89519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2241597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Sut gallwch chi </a:t>
            </a:r>
            <a:r>
              <a:rPr b="1" dirty="0"/>
              <a:t/>
            </a:r>
            <a:br>
              <a:rPr b="1" dirty="0"/>
            </a:b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fod yn seiberddiogel?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C81BC-4375-4EB7-B77D-B49A33A0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86" y="2900149"/>
            <a:ext cx="3473230" cy="347323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E50A95F-38EB-4891-BCFC-07FF6D67E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116" y="2900149"/>
            <a:ext cx="3473230" cy="347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24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784397"/>
          </a:xfrm>
        </p:spPr>
        <p:txBody>
          <a:bodyPr>
            <a:normAutofit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Carwsél gweithgareddau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46010-EFEA-4E35-A46C-D790622E4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323" y="2066492"/>
            <a:ext cx="7635582" cy="442412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9D5AFEE-4A64-4608-80DE-229992B9B35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683" y="3036094"/>
            <a:ext cx="2287162" cy="228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365125"/>
            <a:ext cx="11869771" cy="1784397"/>
          </a:xfrm>
        </p:spPr>
        <p:txBody>
          <a:bodyPr>
            <a:normAutofit fontScale="90000"/>
          </a:bodyPr>
          <a:lstStyle/>
          <a:p>
            <a:pPr algn="ctr"/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Gweithgaredd 1:</a:t>
            </a:r>
            <a:r>
              <a:rPr dirty="0"/>
              <a:t/>
            </a:r>
            <a:br>
              <a:rPr dirty="0"/>
            </a:br>
            <a:r>
              <a:rPr lang="cy-GB" sz="6600" b="1" dirty="0">
                <a:solidFill>
                  <a:srgbClr val="794D70"/>
                </a:solidFill>
                <a:latin typeface="Arial" panose="020B0604020202020204" pitchFamily="34" charset="0"/>
              </a:rPr>
              <a:t>Rholio dis i greu cyfrinair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9E74147-378F-47DC-9ABC-9E09C6E1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500" y="2149522"/>
            <a:ext cx="7282218" cy="464688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Ar y templed dis, ysgrifennwch neu dynnwch lun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o wahanol gategorïau o eiriau neu wrthrychau, </a:t>
            </a:r>
            <a:br>
              <a:rPr lang="cy-GB" sz="2400" dirty="0">
                <a:latin typeface="Arial" panose="020B0604020202020204" pitchFamily="34" charset="0"/>
              </a:rPr>
            </a:br>
            <a:r>
              <a:rPr lang="cy-GB" sz="2400" dirty="0">
                <a:latin typeface="Arial" panose="020B0604020202020204" pitchFamily="34" charset="0"/>
              </a:rPr>
              <a:t>e.e. anifail, lliw, llysiau, ansoddair, eitem o ddillad.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Torrwch eich templed allan a’i roi at ei gilydd i greu dis ciwb.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Rholiwch eich dis – meddyliwch am air yn y categori mae’n glanio arno. Dyma air cyntaf eich cyfrinair.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Rholiwch y dis ddwywaith eto i roi dau air arall i chi.</a:t>
            </a:r>
          </a:p>
          <a:p>
            <a:pPr marL="457200" indent="-457200">
              <a:lnSpc>
                <a:spcPct val="11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y-GB" sz="2400" dirty="0">
                <a:latin typeface="Arial" panose="020B0604020202020204" pitchFamily="34" charset="0"/>
              </a:rPr>
              <a:t>Mae’r tri gair yn creu cyfrinair cryf i chi.</a:t>
            </a:r>
          </a:p>
          <a:p>
            <a:pPr marL="0" indent="0">
              <a:lnSpc>
                <a:spcPct val="110000"/>
              </a:lnSpc>
              <a:spcAft>
                <a:spcPts val="800"/>
              </a:spcAft>
              <a:buNone/>
            </a:pPr>
            <a:r>
              <a:rPr lang="cy-GB" sz="2400" b="1" dirty="0">
                <a:latin typeface="Arial" panose="020B0604020202020204" pitchFamily="34" charset="0"/>
              </a:rPr>
              <a:t>Allwch chi feddwl am ffordd o gofio eich cyfrinair?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8B115C85-5597-4A59-8BE9-AC590652900D}"/>
              </a:ext>
            </a:extLst>
          </p:cNvPr>
          <p:cNvSpPr/>
          <p:nvPr/>
        </p:nvSpPr>
        <p:spPr>
          <a:xfrm>
            <a:off x="8202305" y="2395360"/>
            <a:ext cx="3712191" cy="3336699"/>
          </a:xfrm>
          <a:prstGeom prst="wedgeEllipseCallout">
            <a:avLst>
              <a:gd name="adj1" fmla="val 35601"/>
              <a:gd name="adj2" fmla="val 66104"/>
            </a:avLst>
          </a:prstGeom>
          <a:solidFill>
            <a:srgbClr val="794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y-GB" b="1" dirty="0">
                <a:latin typeface="Arial" panose="020B0604020202020204" pitchFamily="34" charset="0"/>
                <a:cs typeface="Arial" panose="020B0604020202020204" pitchFamily="34" charset="0"/>
              </a:rPr>
              <a:t>Oeddech chi’n gwybod?</a:t>
            </a:r>
          </a:p>
          <a:p>
            <a:pPr algn="ctr"/>
            <a:endParaRPr lang="cy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y-GB" dirty="0">
                <a:latin typeface="Arial" panose="020B0604020202020204" pitchFamily="34" charset="0"/>
                <a:cs typeface="Arial" panose="020B0604020202020204" pitchFamily="34" charset="0"/>
              </a:rPr>
              <a:t>Gall cyfrineiriau hir ar hap fod yn well na chyfrineiriau cymhleth sy’n cynnwys llythrennau bach/mawr a symbolau – maen nhw’n haws eu cofio!</a:t>
            </a:r>
          </a:p>
        </p:txBody>
      </p:sp>
    </p:spTree>
    <p:extLst>
      <p:ext uri="{BB962C8B-B14F-4D97-AF65-F5344CB8AC3E}">
        <p14:creationId xmlns:p14="http://schemas.microsoft.com/office/powerpoint/2010/main" val="972961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4412-7EBC-46BC-B610-B8C6D36D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29" y="633455"/>
            <a:ext cx="7043771" cy="1033771"/>
          </a:xfrm>
        </p:spPr>
        <p:txBody>
          <a:bodyPr>
            <a:normAutofit fontScale="90000"/>
          </a:bodyPr>
          <a:lstStyle/>
          <a:p>
            <a:pPr algn="ctr"/>
            <a:r>
              <a:rPr lang="cy-GB" sz="5400" b="1" dirty="0">
                <a:solidFill>
                  <a:srgbClr val="794D70"/>
                </a:solidFill>
                <a:latin typeface="Arial" panose="020B0604020202020204" pitchFamily="34" charset="0"/>
              </a:rPr>
              <a:t>Rholio dis i greu cyfrinair – templed dis</a:t>
            </a:r>
            <a:endParaRPr lang="cy-GB" sz="5400" b="1" dirty="0">
              <a:solidFill>
                <a:srgbClr val="794D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229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F724FA28-14A8-4F01-9673-36C6B6825D7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122" y="274627"/>
            <a:ext cx="8077609" cy="630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363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metadata xmlns="http://www.objective.com/ecm/document/metadata/FF3C5B18883D4E21973B57C2EEED7FD1" version="1.0.0">
  <systemFields>
    <field name="Objective-Id">
      <value order="0">A39852170</value>
    </field>
    <field name="Objective-Title">
      <value order="0">Cyber smart to avoid cyber crime - Presentation - Primary - CY - Final</value>
    </field>
    <field name="Objective-Description">
      <value order="0"/>
    </field>
    <field name="Objective-CreationStamp">
      <value order="0">2022-03-18T15:18:43Z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2022-03-23T12:35:47Z</value>
    </field>
    <field name="Objective-Owner">
      <value order="0">Perry, Alex (EPS - Digital Learning Division)</value>
    </field>
    <field name="Objective-Path">
      <value order="0">Objective Global Folder:Business File Plan:Education &amp; Public Services (EPS):Education &amp; Public Services (EPS) - Operations Directorate:1 - Save:7. Digital Learning Division:EdTech Service Unit:Digital Resilience in Education:Digital Resilience Projects:Digital Resilience in Education - Projects - 2021-2022 - Digital Resilience in Education Resource Programme - Project Management :Digital Reslience Education Resources -10. Resource Pack 4- Cyber smart to avoid cyber crime</value>
    </field>
    <field name="Objective-Parent">
      <value order="0">Digital Reslience Education Resources -10. Resource Pack 4- Cyber smart to avoid cyber crime</value>
    </field>
    <field name="Objective-State">
      <value order="0">Being Drafted</value>
    </field>
    <field name="Objective-VersionId">
      <value order="0">vA76736510</value>
    </field>
    <field name="Objective-Version">
      <value order="0">0.1</value>
    </field>
    <field name="Objective-VersionNumber">
      <value order="0">1</value>
    </field>
    <field name="Objective-VersionComment">
      <value order="0">First version</value>
    </field>
    <field name="Objective-FileNumber">
      <value order="0">qA1473088</value>
    </field>
    <field name="Objective-Classification">
      <value order="0">Official</value>
    </field>
    <field name="Objective-Caveats">
      <value order="0"/>
    </field>
  </systemFields>
  <catalogues>
    <catalogue name="Document Type Catalogue" type="type" ori="id:cA14">
      <field name="Objective-Date Acquired">
        <value order="0">2022-03-22T23:00:00Z</value>
      </field>
      <field name="Objective-Official Translation">
        <value order="0"/>
      </field>
      <field name="Objective-Connect Creator">
        <value order="0"/>
      </field>
    </catalogue>
  </catalogues>
</meta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1D1E98B3209D4493493866D5B8328A" ma:contentTypeVersion="13" ma:contentTypeDescription="Create a new document." ma:contentTypeScope="" ma:versionID="ea95887281ef153a42e887e193fe0f44">
  <xsd:schema xmlns:xsd="http://www.w3.org/2001/XMLSchema" xmlns:xs="http://www.w3.org/2001/XMLSchema" xmlns:p="http://schemas.microsoft.com/office/2006/metadata/properties" xmlns:ns3="fad5256b-9034-4098-a484-2992d39a629e" xmlns:ns4="27233c93-c413-4fbb-a11c-d69fcc6dbe32" targetNamespace="http://schemas.microsoft.com/office/2006/metadata/properties" ma:root="true" ma:fieldsID="343eaa1b3df8de2187895afd6106874e" ns3:_="" ns4:_="">
    <xsd:import namespace="fad5256b-9034-4098-a484-2992d39a629e"/>
    <xsd:import namespace="27233c93-c413-4fbb-a11c-d69fcc6dbe3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5256b-9034-4098-a484-2992d39a6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33c93-c413-4fbb-a11c-d69fcc6dbe3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73617F-69E5-441E-BD8D-0DCB5E4A5D77}">
  <ds:schemaRefs>
    <ds:schemaRef ds:uri="fad5256b-9034-4098-a484-2992d39a62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27233c93-c413-4fbb-a11c-d69fcc6dbe32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575CE84-728F-424B-BC4F-8EBBC51D1D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FF3C5B18883D4E21973B57C2EEED7FD1"/>
  </ds:schemaRefs>
</ds:datastoreItem>
</file>

<file path=customXml/itemProps4.xml><?xml version="1.0" encoding="utf-8"?>
<ds:datastoreItem xmlns:ds="http://schemas.openxmlformats.org/officeDocument/2006/customXml" ds:itemID="{EB0C0FCC-E847-4EFE-9A25-C60341FC1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5256b-9034-4098-a484-2992d39a629e"/>
    <ds:schemaRef ds:uri="27233c93-c413-4fbb-a11c-d69fcc6dbe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3202</TotalTime>
  <Words>1671</Words>
  <Application>Microsoft Office PowerPoint</Application>
  <PresentationFormat>Widescreen</PresentationFormat>
  <Paragraphs>137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Byddwch yn gall ar y we  er mwyn osgoi seiberdroseddu   Gwers i ysgolion cynradd</vt:lpstr>
      <vt:lpstr>Deilliannau dysgu</vt:lpstr>
      <vt:lpstr>Beth yw seiberdroseddu?</vt:lpstr>
      <vt:lpstr>PowerPoint Presentation</vt:lpstr>
      <vt:lpstr>Beth yw effeithiau seiberdroseddu?</vt:lpstr>
      <vt:lpstr>Sut gallwch chi  fod yn seiberddiogel?</vt:lpstr>
      <vt:lpstr>Carwsél gweithgareddau</vt:lpstr>
      <vt:lpstr>Gweithgaredd 1: Rholio dis i greu cyfrinair</vt:lpstr>
      <vt:lpstr>Rholio dis i greu cyfrinair – templed dis</vt:lpstr>
      <vt:lpstr>Gweithgaredd 2: Sbotio’r sgamwyr</vt:lpstr>
      <vt:lpstr>Sbotio’r sgamwyr – taflen ganllawiau</vt:lpstr>
      <vt:lpstr>Sbotio’r sgamwyr – taflen enghreifftiau</vt:lpstr>
      <vt:lpstr>Gweithgaredd 3: Doctor dyfeisiau</vt:lpstr>
      <vt:lpstr>Doctor dyfeisiau – taflen ganllawiau</vt:lpstr>
      <vt:lpstr>Doctor dyfeisiau – taflen enghreifftiau</vt:lpstr>
      <vt:lpstr>Gweithgaredd 4:  Cynllun gweithredu mewn argyfwng</vt:lpstr>
      <vt:lpstr>Fy nghynllun gweithredu mewn argyfwng</vt:lpstr>
      <vt:lpstr>Cyngor campus</vt:lpstr>
      <vt:lpstr>Cael help</vt:lpstr>
      <vt:lpstr>Technoleg – da neu ddrwg?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Racism Primary Lesson</dc:title>
  <dc:creator>Gareth Cort</dc:creator>
  <cp:lastModifiedBy>Perry, Alex (EPS - Digital Learning Division)</cp:lastModifiedBy>
  <cp:revision>101</cp:revision>
  <dcterms:created xsi:type="dcterms:W3CDTF">2021-07-26T18:45:13Z</dcterms:created>
  <dcterms:modified xsi:type="dcterms:W3CDTF">2022-03-29T13:28:22Z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A39852170</vt:lpwstr>
  </property>
  <property fmtid="{D5CDD505-2E9C-101B-9397-08002B2CF9AE}" pid="4" name="Objective-Title">
    <vt:lpwstr>Cyber smart to avoid cyber crime - Presentation - Primary - CY - Final</vt:lpwstr>
  </property>
  <property fmtid="{D5CDD505-2E9C-101B-9397-08002B2CF9AE}" pid="5" name="Objective-Description">
    <vt:lpwstr/>
  </property>
  <property fmtid="{D5CDD505-2E9C-101B-9397-08002B2CF9AE}" pid="6" name="Objective-CreationStamp">
    <vt:filetime>2022-03-23T12:35:21Z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/>
  </property>
  <property fmtid="{D5CDD505-2E9C-101B-9397-08002B2CF9AE}" pid="10" name="Objective-ModificationStamp">
    <vt:filetime>2022-03-23T12:35:47Z</vt:filetime>
  </property>
  <property fmtid="{D5CDD505-2E9C-101B-9397-08002B2CF9AE}" pid="11" name="Objective-Owner">
    <vt:lpwstr>Perry, Alex (EPS - Digital Learning Division)</vt:lpwstr>
  </property>
  <property fmtid="{D5CDD505-2E9C-101B-9397-08002B2CF9AE}" pid="12" name="Objective-Path">
    <vt:lpwstr>Objective Global Folder:Business File Plan:Education &amp; Public Services (EPS):Education &amp; Public Services (EPS) - Operations Directorate:1 - Save:7. Digital Learning Division:EdTech Service Unit:Digital Resilience in Education:Digital Resilience Projects:D</vt:lpwstr>
  </property>
  <property fmtid="{D5CDD505-2E9C-101B-9397-08002B2CF9AE}" pid="13" name="Objective-Parent">
    <vt:lpwstr>Digital Reslience Education Resources -10. Resource Pack 4- Cyber smart to avoid cyber crime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vA76736510</vt:lpwstr>
  </property>
  <property fmtid="{D5CDD505-2E9C-101B-9397-08002B2CF9AE}" pid="16" name="Objective-Version">
    <vt:lpwstr>0.1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/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/>
  </property>
  <property fmtid="{D5CDD505-2E9C-101B-9397-08002B2CF9AE}" pid="22" name="Objective-Date Acquired">
    <vt:filetime>2022-03-22T23:00:00Z</vt:filetime>
  </property>
  <property fmtid="{D5CDD505-2E9C-101B-9397-08002B2CF9AE}" pid="23" name="Objective-Official Translation">
    <vt:lpwstr/>
  </property>
  <property fmtid="{D5CDD505-2E9C-101B-9397-08002B2CF9AE}" pid="24" name="Objective-Connect Creator">
    <vt:lpwstr/>
  </property>
  <property fmtid="{D5CDD505-2E9C-101B-9397-08002B2CF9AE}" pid="25" name="Objective-Comment">
    <vt:lpwstr/>
  </property>
  <property fmtid="{D5CDD505-2E9C-101B-9397-08002B2CF9AE}" pid="26" name="ContentTypeId">
    <vt:lpwstr>0x010100031D1E98B3209D4493493866D5B8328A</vt:lpwstr>
  </property>
</Properties>
</file>