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18.xml" ContentType="application/vnd.openxmlformats-officedocument.presentationml.notesSlide+xml"/>
  <Override PartName="/ppt/comments/comment5.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66" r:id="rId5"/>
    <p:sldId id="267" r:id="rId6"/>
    <p:sldId id="293" r:id="rId7"/>
    <p:sldId id="268" r:id="rId8"/>
    <p:sldId id="269" r:id="rId9"/>
    <p:sldId id="270" r:id="rId10"/>
    <p:sldId id="271" r:id="rId11"/>
    <p:sldId id="272" r:id="rId12"/>
    <p:sldId id="273" r:id="rId13"/>
    <p:sldId id="274" r:id="rId14"/>
    <p:sldId id="275" r:id="rId15"/>
    <p:sldId id="276" r:id="rId16"/>
    <p:sldId id="291" r:id="rId17"/>
    <p:sldId id="277" r:id="rId18"/>
    <p:sldId id="278" r:id="rId19"/>
    <p:sldId id="279" r:id="rId20"/>
    <p:sldId id="281" r:id="rId21"/>
    <p:sldId id="282" r:id="rId22"/>
    <p:sldId id="285" r:id="rId23"/>
    <p:sldId id="286" r:id="rId24"/>
    <p:sldId id="288" r:id="rId25"/>
    <p:sldId id="289" r:id="rId26"/>
    <p:sldId id="29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sgrove, Elaine (EPS - Digital and Strategic Comms)" initials="CE(-DaS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DC3"/>
    <a:srgbClr val="F8EAB6"/>
    <a:srgbClr val="FBFAD2"/>
    <a:srgbClr val="F5F5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67891" autoAdjust="0"/>
  </p:normalViewPr>
  <p:slideViewPr>
    <p:cSldViewPr snapToGrid="0" snapToObjects="1">
      <p:cViewPr>
        <p:scale>
          <a:sx n="66" d="100"/>
          <a:sy n="66" d="100"/>
        </p:scale>
        <p:origin x="-1290"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30T10:30:42.687" idx="4">
    <p:pos x="10" y="10"/>
    <p:text>In the notes tips for the faciliator change the to this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10-30T10:42:11.515" idx="5">
    <p:pos x="10" y="10"/>
    <p:text>Background - Delete bold text as duplicate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10-30T13:28:58.952" idx="8">
    <p:pos x="10" y="10"/>
    <p:text>Change z in recognizing and recognize to 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7-10-30T10:48:04.749" idx="6">
    <p:pos x="10" y="10"/>
    <p:text>Delete bullet point</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7-10-30T13:40:29.215" idx="7">
    <p:pos x="10" y="10"/>
    <p:text>under tips for the facilitator delete the second bullet point before For example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A598B-35F0-894F-9192-BF4FEC727175}" type="datetimeFigureOut">
              <a:rPr lang="en-US" smtClean="0"/>
              <a:t>11/10/2017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FCFF7-D442-184B-80BA-EC991DD7612E}" type="slidenum">
              <a:rPr lang="en-US" smtClean="0"/>
              <a:t>‹#›</a:t>
            </a:fld>
            <a:endParaRPr lang="en-US"/>
          </a:p>
        </p:txBody>
      </p:sp>
    </p:spTree>
    <p:extLst>
      <p:ext uri="{BB962C8B-B14F-4D97-AF65-F5344CB8AC3E}">
        <p14:creationId xmlns:p14="http://schemas.microsoft.com/office/powerpoint/2010/main" val="23826295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learning.gov.wales/docs/learningwales/publications/140828-observing-children-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ediatrics.aappublications.org/content/early/2016/10/19/peds.2016-259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wales.nhs.uk/sitesplus/888/page/8491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wb.gov.wales/creativit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ommonsensemedia.or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sedesignunit.com/EUKidsOnline/index.html?r=6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learning.gov.wales/docs/learningwales/publications/121128thinkinge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igizen.org/digicentral/digital-citizenship.aspx"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hwb.gov.wales/resources/resource/03e1ee60-cbb5-4f96-b4cc-bdc8e9fa68ed"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hwb.wales.gov.uk/Resources/resource/723d9fed-a222-452a-8113-4c1d7ed23440/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spcc.org.uk/preventing-abuse/keeping-children-safe/online-safety/talking-your-child-staying-safe-onlin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alesonline.co.uk/whats-on/family-kids-news/age-restrictions-social-media-apps-1260938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resources.hwb.wales.gov.uk/VTC/2014/10/03/eng/14_ks2_ks3_familytip_protectingandrespectingprivacy.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hwb.gov.wales/onlinesafety/resources/resource/536929bd-a274-4d30-b933-b6903b7787e8/e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hwb.gov.wales/onlinesafety/resources/resource/cd4a603f-1460-4a93-a7d5-bc808db159a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hildnet.com/ufiles/Online%20Reputation%20Checklist.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wb.gov.wales/onlinesafety/resources/resource/cd4a603f-1460-4a93-a7d5-bc808db159a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learning.gov.wales/docs/learningwales/publications/121128thinkinge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Notes for facilitator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 jump right into the topic, ask the participants if they have ever looked up their own name online.  If they say no, invite them to take out their smartphones, go to a search engine and type their name.  As they see the results, invite them to click on “images” and then “videos.”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 of the participants may be surprised by what shows up on their screens.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Inform the participants that the results of that search will be included in the topics of discussion, these being self-image, online reputation, digital footprints and well-being in our digital age.</a:t>
            </a:r>
          </a:p>
          <a:p>
            <a:endParaRPr lang="en-GB" b="1" dirty="0"/>
          </a:p>
        </p:txBody>
      </p:sp>
      <p:sp>
        <p:nvSpPr>
          <p:cNvPr id="4" name="Slide Number Placeholder 3"/>
          <p:cNvSpPr>
            <a:spLocks noGrp="1"/>
          </p:cNvSpPr>
          <p:nvPr>
            <p:ph type="sldNum" sz="quarter" idx="10"/>
          </p:nvPr>
        </p:nvSpPr>
        <p:spPr/>
        <p:txBody>
          <a:bodyPr/>
          <a:lstStyle/>
          <a:p>
            <a:fld id="{2C0FCFF7-D442-184B-80BA-EC991DD7612E}" type="slidenum">
              <a:rPr lang="en-US" smtClean="0"/>
              <a:t>1</a:t>
            </a:fld>
            <a:endParaRPr lang="en-US"/>
          </a:p>
        </p:txBody>
      </p:sp>
    </p:spTree>
    <p:extLst>
      <p:ext uri="{BB962C8B-B14F-4D97-AF65-F5344CB8AC3E}">
        <p14:creationId xmlns:p14="http://schemas.microsoft.com/office/powerpoint/2010/main" val="319704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refers to the way children feel about themselves. Positive feelings indicate a high self-esteem, while negative feelings about themselves are an indication of low self-esteem.”</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kern="1200" dirty="0" smtClean="0">
                <a:solidFill>
                  <a:schemeClr val="tx1"/>
                </a:solidFill>
                <a:effectLst/>
                <a:latin typeface="+mn-lt"/>
                <a:ea typeface="+mn-ea"/>
                <a:cs typeface="+mn-cs"/>
              </a:rPr>
              <a:t>This document for foundation phase practitioners by Welsh Government may be useful.</a:t>
            </a:r>
            <a:r>
              <a:rPr lang="en-GB" sz="1200" u="none" kern="1200" baseline="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http://learning.gov.wales/docs/learningwales/publications/140828-observing-children-en.pdf</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All parents and carers want their children to feel self-confident and have self-esteem, but it is difficult to help children when they are alone in their digital world.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When parents and carers are involved in the online activities of their children, they are better able to support their children and boost positive feelings.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Being active also means that parents and carers can step in and discuss any negative feelings before they have lasting impact.</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0FCFF7-D442-184B-80BA-EC991DD7612E}" type="slidenum">
              <a:rPr lang="en-US" smtClean="0"/>
              <a:t>10</a:t>
            </a:fld>
            <a:endParaRPr lang="en-US"/>
          </a:p>
        </p:txBody>
      </p:sp>
    </p:spTree>
    <p:extLst>
      <p:ext uri="{BB962C8B-B14F-4D97-AF65-F5344CB8AC3E}">
        <p14:creationId xmlns:p14="http://schemas.microsoft.com/office/powerpoint/2010/main" val="306972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Experts advise parents and carers to limit screen time in order to aid child development. </a:t>
            </a:r>
            <a:r>
              <a:rPr lang="en-GB" sz="1200" b="1" kern="1200" dirty="0" smtClean="0">
                <a:solidFill>
                  <a:schemeClr val="tx1"/>
                </a:solidFill>
                <a:effectLst/>
                <a:latin typeface="+mn-lt"/>
                <a:ea typeface="+mn-ea"/>
                <a:cs typeface="+mn-cs"/>
              </a:rPr>
              <a:t>Experts advise parents to limit screen time in order to aid child development.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a:t>
            </a:r>
            <a:r>
              <a:rPr lang="en-GB" sz="1200" u="none" kern="1200" dirty="0" smtClean="0">
                <a:solidFill>
                  <a:schemeClr val="tx1"/>
                </a:solidFill>
                <a:effectLst/>
                <a:latin typeface="+mn-lt"/>
                <a:ea typeface="+mn-ea"/>
                <a:cs typeface="+mn-cs"/>
              </a:rPr>
              <a:t>Media and Young Minds report </a:t>
            </a:r>
            <a:r>
              <a:rPr lang="en-GB" sz="1200" kern="1200" dirty="0" smtClean="0">
                <a:solidFill>
                  <a:schemeClr val="tx1"/>
                </a:solidFill>
                <a:effectLst/>
                <a:latin typeface="+mn-lt"/>
                <a:ea typeface="+mn-ea"/>
                <a:cs typeface="+mn-cs"/>
              </a:rPr>
              <a:t>(</a:t>
            </a:r>
            <a:r>
              <a:rPr lang="en-GB" sz="1200" u="sng" kern="1200" dirty="0" smtClean="0">
                <a:solidFill>
                  <a:schemeClr val="tx1"/>
                </a:solidFill>
                <a:effectLst/>
                <a:latin typeface="+mn-lt"/>
                <a:ea typeface="+mn-ea"/>
                <a:cs typeface="+mn-cs"/>
                <a:hlinkClick r:id="rId3"/>
              </a:rPr>
              <a:t>http://pediatrics.aappublications.org/content/early/2016/10/19/peds.2016-2591</a:t>
            </a:r>
            <a:r>
              <a:rPr lang="en-GB" sz="1200" kern="1200" dirty="0" smtClean="0">
                <a:solidFill>
                  <a:schemeClr val="tx1"/>
                </a:solidFill>
                <a:effectLst/>
                <a:latin typeface="+mn-lt"/>
                <a:ea typeface="+mn-ea"/>
                <a:cs typeface="+mn-cs"/>
              </a:rPr>
              <a:t> ) from the Council on Communications and Media provides a useful overview of research into technologies their positive use and related health concerns.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Screen time means children are lying down or sitting for long periods of time, which has been linked to unhealthy weight in childhood.  (Obesity may lead to other health problems such as diabetes, low self-esteem and asthma).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kern="1200" dirty="0" smtClean="0">
                <a:solidFill>
                  <a:schemeClr val="tx1"/>
                </a:solidFill>
                <a:effectLst/>
                <a:latin typeface="+mn-lt"/>
                <a:ea typeface="+mn-ea"/>
                <a:cs typeface="+mn-cs"/>
              </a:rPr>
              <a:t>Here is some advice from NHS Wales about screen time. </a:t>
            </a:r>
            <a:r>
              <a:rPr lang="en-US" sz="1200" kern="1200" dirty="0" smtClean="0">
                <a:solidFill>
                  <a:schemeClr val="tx1"/>
                </a:solidFill>
                <a:effectLst/>
                <a:latin typeface="+mn-lt"/>
                <a:ea typeface="+mn-ea"/>
                <a:cs typeface="+mn-cs"/>
              </a:rPr>
              <a:t>(</a:t>
            </a:r>
            <a:r>
              <a:rPr lang="en-GB" sz="1200" u="sng" kern="1200" dirty="0" smtClean="0">
                <a:solidFill>
                  <a:schemeClr val="tx1"/>
                </a:solidFill>
                <a:effectLst/>
                <a:latin typeface="+mn-lt"/>
                <a:ea typeface="+mn-ea"/>
                <a:cs typeface="+mn-cs"/>
                <a:hlinkClick r:id="rId4"/>
              </a:rPr>
              <a:t>http://www.wales.nhs.uk/sitesplus/888/page/84916</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Just as we strive to have health and well-being in our daily lives, we need to create that same well-being in the digital world.</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Limits and moderation are useful in online activities.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Parents and carers should strive for balance so that children can get outside and engage in some sort of activity: exercise and increased activity are healthy for a child’s development.</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If children are not sitting in front of screens – TV, tablets, etc.</a:t>
            </a:r>
            <a:r>
              <a:rPr lang="en-GB" sz="1200" kern="1200" baseline="0" dirty="0" smtClean="0">
                <a:solidFill>
                  <a:schemeClr val="tx1"/>
                </a:solidFill>
                <a:effectLst/>
                <a:latin typeface="+mn-lt"/>
                <a:ea typeface="+mn-ea"/>
                <a:cs typeface="+mn-cs"/>
              </a:rPr>
              <a:t> Screen balance is key to ensuring emotional well-being.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0FCFF7-D442-184B-80BA-EC991DD7612E}" type="slidenum">
              <a:rPr lang="en-US" smtClean="0"/>
              <a:t>11</a:t>
            </a:fld>
            <a:endParaRPr lang="en-US"/>
          </a:p>
        </p:txBody>
      </p:sp>
    </p:spTree>
    <p:extLst>
      <p:ext uri="{BB962C8B-B14F-4D97-AF65-F5344CB8AC3E}">
        <p14:creationId xmlns:p14="http://schemas.microsoft.com/office/powerpoint/2010/main" val="288069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If parents and carers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vigilant, they may be able to recogni</a:t>
            </a:r>
            <a:r>
              <a:rPr lang="en-GB" sz="1200" b="1" kern="1200" dirty="0" smtClean="0">
                <a:solidFill>
                  <a:schemeClr val="tx1"/>
                </a:solidFill>
                <a:effectLst/>
                <a:latin typeface="+mn-lt"/>
                <a:ea typeface="+mn-ea"/>
                <a:cs typeface="+mn-cs"/>
              </a:rPr>
              <a:t>z</a:t>
            </a:r>
            <a:r>
              <a:rPr lang="en-GB" sz="1200" kern="1200" dirty="0" smtClean="0">
                <a:solidFill>
                  <a:schemeClr val="tx1"/>
                </a:solidFill>
                <a:effectLst/>
                <a:latin typeface="+mn-lt"/>
                <a:ea typeface="+mn-ea"/>
                <a:cs typeface="+mn-cs"/>
              </a:rPr>
              <a:t>e some of the signs and symptoms that all is not well in their child’s online environment.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While certain signs may be indicative of other illnesses, recogni</a:t>
            </a:r>
            <a:r>
              <a:rPr lang="en-GB" sz="1200" b="1" kern="1200" dirty="0" smtClean="0">
                <a:solidFill>
                  <a:schemeClr val="tx1"/>
                </a:solidFill>
                <a:effectLst/>
                <a:latin typeface="+mn-lt"/>
                <a:ea typeface="+mn-ea"/>
                <a:cs typeface="+mn-cs"/>
              </a:rPr>
              <a:t>zi</a:t>
            </a:r>
            <a:r>
              <a:rPr lang="en-GB" sz="1200" kern="1200" dirty="0" smtClean="0">
                <a:solidFill>
                  <a:schemeClr val="tx1"/>
                </a:solidFill>
                <a:effectLst/>
                <a:latin typeface="+mn-lt"/>
                <a:ea typeface="+mn-ea"/>
                <a:cs typeface="+mn-cs"/>
              </a:rPr>
              <a:t>ng that there may be a link to their online activities can be helpful.</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For example, a child with headaches and eyestrain may be overusing their devices.  Or a child who refuses to go school or who closes the computer when a parent walks in the room may be a victim of online</a:t>
            </a:r>
            <a:r>
              <a:rPr lang="en-GB" sz="1200" kern="1200" baseline="0" dirty="0" smtClean="0">
                <a:solidFill>
                  <a:schemeClr val="tx1"/>
                </a:solidFill>
                <a:effectLst/>
                <a:latin typeface="+mn-lt"/>
                <a:ea typeface="+mn-ea"/>
                <a:cs typeface="+mn-cs"/>
              </a:rPr>
              <a:t> bullying</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12</a:t>
            </a:fld>
            <a:endParaRPr lang="en-US"/>
          </a:p>
        </p:txBody>
      </p:sp>
    </p:spTree>
    <p:extLst>
      <p:ext uri="{BB962C8B-B14F-4D97-AF65-F5344CB8AC3E}">
        <p14:creationId xmlns:p14="http://schemas.microsoft.com/office/powerpoint/2010/main" val="3522266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“Arts and creativity are potent tools to inspire and engage. Whether in a literacy, numeracy or science lesson, they can unlock novel and exciting new ways of thinking and doing for young people.”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a:t>
            </a:r>
            <a:r>
              <a:rPr lang="en-GB" sz="1200" u="none" kern="1200" dirty="0" smtClean="0">
                <a:solidFill>
                  <a:schemeClr val="tx1"/>
                </a:solidFill>
                <a:effectLst/>
                <a:latin typeface="+mn-lt"/>
                <a:ea typeface="+mn-ea"/>
                <a:cs typeface="+mn-cs"/>
              </a:rPr>
              <a:t>creative learning zone on Hwb </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https://hwb.gov.wales/creativity</a:t>
            </a:r>
            <a:r>
              <a:rPr lang="en-GB" sz="1200" kern="1200" dirty="0" smtClean="0">
                <a:solidFill>
                  <a:schemeClr val="tx1"/>
                </a:solidFill>
                <a:effectLst/>
                <a:latin typeface="+mn-lt"/>
                <a:ea typeface="+mn-ea"/>
                <a:cs typeface="+mn-cs"/>
              </a:rPr>
              <a:t>) has a range of supportive resources to use in schools and colleges.</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smtClean="0">
                <a:solidFill>
                  <a:schemeClr val="tx1"/>
                </a:solidFill>
                <a:effectLst/>
                <a:latin typeface="+mn-lt"/>
                <a:ea typeface="+mn-ea"/>
                <a:cs typeface="+mn-cs"/>
              </a:rPr>
              <a:t>Parents </a:t>
            </a:r>
            <a:r>
              <a:rPr lang="en-GB" sz="1200" kern="1200" dirty="0" smtClean="0">
                <a:solidFill>
                  <a:schemeClr val="tx1"/>
                </a:solidFill>
                <a:effectLst/>
                <a:latin typeface="+mn-lt"/>
                <a:ea typeface="+mn-ea"/>
                <a:cs typeface="+mn-cs"/>
              </a:rPr>
              <a:t>and carers can check if the websites their children are using have educational or creativity value by looking at reviews on </a:t>
            </a:r>
            <a:r>
              <a:rPr lang="en-GB" sz="1200" u="none" kern="1200" dirty="0" smtClean="0">
                <a:solidFill>
                  <a:schemeClr val="tx1"/>
                </a:solidFill>
                <a:effectLst/>
                <a:latin typeface="+mn-lt"/>
                <a:ea typeface="+mn-ea"/>
                <a:cs typeface="+mn-cs"/>
              </a:rPr>
              <a:t>Common Sense Media </a:t>
            </a:r>
            <a:r>
              <a:rPr lang="en-GB" sz="1200" u="none" kern="1200" baseline="0" dirty="0" smtClean="0">
                <a:solidFill>
                  <a:schemeClr val="tx1"/>
                </a:solidFill>
                <a:effectLst/>
                <a:latin typeface="+mn-lt"/>
                <a:ea typeface="+mn-ea"/>
                <a:cs typeface="+mn-cs"/>
              </a:rPr>
              <a:t>(</a:t>
            </a:r>
            <a:r>
              <a:rPr lang="en-GB" sz="1200" u="sng" kern="1200" dirty="0" smtClean="0">
                <a:solidFill>
                  <a:schemeClr val="tx1"/>
                </a:solidFill>
                <a:effectLst/>
                <a:latin typeface="+mn-lt"/>
                <a:ea typeface="+mn-ea"/>
                <a:cs typeface="+mn-cs"/>
                <a:hlinkClick r:id="rId4"/>
              </a:rPr>
              <a:t>https://www.commonsensemedia.org</a:t>
            </a:r>
            <a:r>
              <a:rPr lang="en-GB" sz="1200" u="none"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13</a:t>
            </a:fld>
            <a:endParaRPr lang="en-US"/>
          </a:p>
        </p:txBody>
      </p:sp>
    </p:spTree>
    <p:extLst>
      <p:ext uri="{BB962C8B-B14F-4D97-AF65-F5344CB8AC3E}">
        <p14:creationId xmlns:p14="http://schemas.microsoft.com/office/powerpoint/2010/main" val="60301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EU Kids Online interactive report, (</a:t>
            </a:r>
            <a:r>
              <a:rPr lang="en-GB" sz="1200" u="sng" kern="1200" dirty="0" smtClean="0">
                <a:solidFill>
                  <a:schemeClr val="tx1"/>
                </a:solidFill>
                <a:effectLst/>
                <a:latin typeface="+mn-lt"/>
                <a:ea typeface="+mn-ea"/>
                <a:cs typeface="+mn-cs"/>
                <a:hlinkClick r:id="rId3"/>
              </a:rPr>
              <a:t>https://lsedesignunit.com/EUKidsOnline/index.html?r=64</a:t>
            </a:r>
            <a:r>
              <a:rPr lang="en-GB" sz="1200" kern="1200" dirty="0" smtClean="0">
                <a:solidFill>
                  <a:schemeClr val="tx1"/>
                </a:solidFill>
                <a:effectLst/>
                <a:latin typeface="+mn-lt"/>
                <a:ea typeface="+mn-ea"/>
                <a:cs typeface="+mn-cs"/>
              </a:rPr>
              <a:t>) Sonia Livingstone: “The term ‘resilience’ describes several related elements. It describes people with appropriate self-esteem and self-confidence. This appears to reduce the risks of children and young people having mental health problems. Resilience also involves belief in one’s own effectiveness and being able to cope well with change. People who are resilient have repertoires of approaches to solving the social and other problems in which they find themselves and have good relationships with other people on whom they can depend for help when problems or difficulties arise.”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Thinking positively. Emotional health and well-being in schools and Early Years settings. (</a:t>
            </a:r>
            <a:r>
              <a:rPr lang="en-GB" sz="1200" u="sng" kern="1200" dirty="0" smtClean="0">
                <a:solidFill>
                  <a:schemeClr val="tx1"/>
                </a:solidFill>
                <a:effectLst/>
                <a:latin typeface="+mn-lt"/>
                <a:ea typeface="+mn-ea"/>
                <a:cs typeface="+mn-cs"/>
                <a:hlinkClick r:id="rId4"/>
              </a:rPr>
              <a:t>http://learning.gov.wales/docs/learningwales/publications/121128thinkingen.pdf</a:t>
            </a:r>
            <a:r>
              <a:rPr lang="en-GB" sz="1200" kern="1200" dirty="0" smtClean="0">
                <a:solidFill>
                  <a:schemeClr val="tx1"/>
                </a:solidFill>
                <a:effectLst/>
                <a:latin typeface="+mn-lt"/>
                <a:ea typeface="+mn-ea"/>
                <a:cs typeface="+mn-cs"/>
              </a:rPr>
              <a:t>) Produced by the Welsh Government.</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Online resilience means that your child has appropriate self-esteem and self-confidence when engaging in online activities.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Parents and carers can help their children bounce back from perceived issues by being present, by communicating and by supporting their children.</a:t>
            </a:r>
          </a:p>
        </p:txBody>
      </p:sp>
      <p:sp>
        <p:nvSpPr>
          <p:cNvPr id="4" name="Slide Number Placeholder 3"/>
          <p:cNvSpPr>
            <a:spLocks noGrp="1"/>
          </p:cNvSpPr>
          <p:nvPr>
            <p:ph type="sldNum" sz="quarter" idx="10"/>
          </p:nvPr>
        </p:nvSpPr>
        <p:spPr/>
        <p:txBody>
          <a:bodyPr/>
          <a:lstStyle/>
          <a:p>
            <a:fld id="{2C0FCFF7-D442-184B-80BA-EC991DD7612E}" type="slidenum">
              <a:rPr lang="en-US" smtClean="0"/>
              <a:t>14</a:t>
            </a:fld>
            <a:endParaRPr lang="en-US"/>
          </a:p>
        </p:txBody>
      </p:sp>
    </p:spTree>
    <p:extLst>
      <p:ext uri="{BB962C8B-B14F-4D97-AF65-F5344CB8AC3E}">
        <p14:creationId xmlns:p14="http://schemas.microsoft.com/office/powerpoint/2010/main" val="378560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Empathy and the ability to understand and consider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feelings of others.</a:t>
            </a:r>
          </a:p>
          <a:p>
            <a:pPr lvl="0"/>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 a parent or carer think about the images that you see online and whether they evoke empathy.  Sometimes we are so busy getting through our day that we may miss signals.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When our children are online, they may see images or videos that inspire them to take positive action, just as other images or videos may bully, harass or intimidate.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0FCFF7-D442-184B-80BA-EC991DD7612E}" type="slidenum">
              <a:rPr lang="en-US" smtClean="0"/>
              <a:t>15</a:t>
            </a:fld>
            <a:endParaRPr lang="en-US"/>
          </a:p>
        </p:txBody>
      </p:sp>
    </p:spTree>
    <p:extLst>
      <p:ext uri="{BB962C8B-B14F-4D97-AF65-F5344CB8AC3E}">
        <p14:creationId xmlns:p14="http://schemas.microsoft.com/office/powerpoint/2010/main" val="1452538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Open discussion to parents and carers for other reasons why a healthy self-image and digital well-being are important.</a:t>
            </a:r>
          </a:p>
          <a:p>
            <a:endParaRPr lang="en-GB" dirty="0"/>
          </a:p>
        </p:txBody>
      </p:sp>
      <p:sp>
        <p:nvSpPr>
          <p:cNvPr id="4" name="Slide Number Placeholder 3"/>
          <p:cNvSpPr>
            <a:spLocks noGrp="1"/>
          </p:cNvSpPr>
          <p:nvPr>
            <p:ph type="sldNum" sz="quarter" idx="10"/>
          </p:nvPr>
        </p:nvSpPr>
        <p:spPr/>
        <p:txBody>
          <a:bodyPr/>
          <a:lstStyle/>
          <a:p>
            <a:fld id="{F11E06BD-A826-6240-903D-A121E29615CC}" type="slidenum">
              <a:rPr lang="en-US" smtClean="0"/>
              <a:t>16</a:t>
            </a:fld>
            <a:endParaRPr lang="en-US"/>
          </a:p>
        </p:txBody>
      </p:sp>
    </p:spTree>
    <p:extLst>
      <p:ext uri="{BB962C8B-B14F-4D97-AF65-F5344CB8AC3E}">
        <p14:creationId xmlns:p14="http://schemas.microsoft.com/office/powerpoint/2010/main" val="211769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 We will look at things that you can start doing with your children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Here are some starting actions to consider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Check privacy settings on computers, tablets, smartphones, websites, etc.</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Help your children understand the idea to think before posting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 positive online and offline.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Manage screen time and achieve a balance of offline and online activities.</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0FCFF7-D442-184B-80BA-EC991DD7612E}" type="slidenum">
              <a:rPr lang="en-US" smtClean="0"/>
              <a:t>17</a:t>
            </a:fld>
            <a:endParaRPr lang="en-US"/>
          </a:p>
        </p:txBody>
      </p:sp>
    </p:spTree>
    <p:extLst>
      <p:ext uri="{BB962C8B-B14F-4D97-AF65-F5344CB8AC3E}">
        <p14:creationId xmlns:p14="http://schemas.microsoft.com/office/powerpoint/2010/main" val="265018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 most websites or social networking sites, children need to create profiles in order to use the site.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 is important to remember that screen names and avatars can lead to personally identifying information and should be used with caution.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Playing around online with creative identities, screen names or avatars can be a safe and imaginative way for children to explore who they are: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For example a shy child may want to display an extroverted identity online; this different persona can be a real chance to play differently.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best screen name or avatar is one that does not include any personally identifying information, such as school, city, age, and gender.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Children should avoid screen names like </a:t>
            </a:r>
            <a:r>
              <a:rPr lang="en-GB" sz="1200" kern="1200" dirty="0" err="1" smtClean="0">
                <a:solidFill>
                  <a:schemeClr val="tx1"/>
                </a:solidFill>
                <a:effectLst/>
                <a:latin typeface="+mn-lt"/>
                <a:ea typeface="+mn-ea"/>
                <a:cs typeface="+mn-cs"/>
              </a:rPr>
              <a:t>CoolKidCardiff</a:t>
            </a:r>
            <a:r>
              <a:rPr lang="en-GB" sz="1200" kern="1200" dirty="0" smtClean="0">
                <a:solidFill>
                  <a:schemeClr val="tx1"/>
                </a:solidFill>
                <a:effectLst/>
                <a:latin typeface="+mn-lt"/>
                <a:ea typeface="+mn-ea"/>
                <a:cs typeface="+mn-cs"/>
              </a:rPr>
              <a:t> or FunGirl12 that identify location, gender, age.</a:t>
            </a:r>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18</a:t>
            </a:fld>
            <a:endParaRPr lang="en-US"/>
          </a:p>
        </p:txBody>
      </p:sp>
    </p:spTree>
    <p:extLst>
      <p:ext uri="{BB962C8B-B14F-4D97-AF65-F5344CB8AC3E}">
        <p14:creationId xmlns:p14="http://schemas.microsoft.com/office/powerpoint/2010/main" val="2721314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Digital citizenship is about developing the skills needed to contribute positively to the digital world</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Digizen</a:t>
            </a:r>
            <a:r>
              <a:rPr lang="en-US" sz="1200" kern="1200" dirty="0" smtClean="0">
                <a:solidFill>
                  <a:schemeClr val="tx1"/>
                </a:solidFill>
                <a:effectLst/>
                <a:latin typeface="+mn-lt"/>
                <a:ea typeface="+mn-ea"/>
                <a:cs typeface="+mn-cs"/>
              </a:rPr>
              <a:t> from Childnet (</a:t>
            </a:r>
            <a:r>
              <a:rPr lang="en-GB" sz="1200" u="sng" kern="1200" dirty="0" smtClean="0">
                <a:solidFill>
                  <a:schemeClr val="tx1"/>
                </a:solidFill>
                <a:effectLst/>
                <a:latin typeface="+mn-lt"/>
                <a:ea typeface="+mn-ea"/>
                <a:cs typeface="+mn-cs"/>
                <a:hlinkClick r:id="rId3"/>
              </a:rPr>
              <a:t>http://www.digizen.org/digicentral/digital-citizenship.aspx</a:t>
            </a:r>
            <a:r>
              <a:rPr lang="en-US" sz="1200" kern="1200" dirty="0" smtClean="0">
                <a:solidFill>
                  <a:schemeClr val="tx1"/>
                </a:solidFill>
                <a:effectLst/>
                <a:latin typeface="+mn-lt"/>
                <a:ea typeface="+mn-ea"/>
                <a:cs typeface="+mn-cs"/>
              </a:rPr>
              <a:t>) provides information for learners, practitioners, parents and carers about digital citizenship.</a:t>
            </a:r>
            <a:endParaRPr lang="en-GB"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 bank of websites to help support the Citizenship Strand of the Digital Competence Framework is available on Hwb. </a:t>
            </a:r>
            <a:r>
              <a:rPr lang="en-US" sz="1200" kern="1200" dirty="0" smtClean="0">
                <a:solidFill>
                  <a:schemeClr val="tx1"/>
                </a:solidFill>
                <a:effectLst/>
                <a:latin typeface="+mn-lt"/>
                <a:ea typeface="+mn-ea"/>
                <a:cs typeface="+mn-cs"/>
              </a:rPr>
              <a:t>(</a:t>
            </a:r>
            <a:r>
              <a:rPr lang="en-GB" sz="1200" u="sng" kern="1200" dirty="0" smtClean="0">
                <a:solidFill>
                  <a:schemeClr val="tx1"/>
                </a:solidFill>
                <a:effectLst/>
                <a:latin typeface="+mn-lt"/>
                <a:ea typeface="+mn-ea"/>
                <a:cs typeface="+mn-cs"/>
                <a:hlinkClick r:id="rId4"/>
              </a:rPr>
              <a:t>https://hwb.gov.wales/resources/resource/03e1ee60-cbb5-4f96-b4cc-bdc8e9fa68ed</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Today, our children need to understand that they must just as they follow the rules in the real world; they must do the same online.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Being a responsible citizen is transferred online and our children must respect others.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want learners to critically evaluate their place within the digital world, so that they are prepared to encounter the positive and negative aspects of being a digital citizen.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0FCFF7-D442-184B-80BA-EC991DD7612E}" type="slidenum">
              <a:rPr lang="en-US" smtClean="0"/>
              <a:t>19</a:t>
            </a:fld>
            <a:endParaRPr lang="en-US"/>
          </a:p>
        </p:txBody>
      </p:sp>
    </p:spTree>
    <p:extLst>
      <p:ext uri="{BB962C8B-B14F-4D97-AF65-F5344CB8AC3E}">
        <p14:creationId xmlns:p14="http://schemas.microsoft.com/office/powerpoint/2010/main" val="330536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you portray yourself can determine one’s </a:t>
            </a:r>
            <a:r>
              <a:rPr lang="en-GB" sz="1200" u="none" kern="1200" dirty="0" smtClean="0">
                <a:solidFill>
                  <a:srgbClr val="0070C0"/>
                </a:solidFill>
                <a:effectLst/>
                <a:latin typeface="+mn-lt"/>
                <a:ea typeface="+mn-ea"/>
                <a:cs typeface="+mn-cs"/>
              </a:rPr>
              <a:t>self-image</a:t>
            </a:r>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http://hwb.wales.gov.uk/Resources/resource/723d9fed-a222-452a-8113-4c1d7ed23440/en</a:t>
            </a:r>
            <a:r>
              <a:rPr lang="en-US" sz="1200" u="none" strike="noStrike" kern="1200" dirty="0" smtClean="0">
                <a:solidFill>
                  <a:srgbClr val="0070C0"/>
                </a:solidFill>
                <a:effectLst/>
                <a:latin typeface="+mn-lt"/>
                <a:ea typeface="+mn-ea"/>
                <a:cs typeface="+mn-cs"/>
              </a:rPr>
              <a:t>) </a:t>
            </a:r>
            <a:endParaRPr lang="en-GB" sz="1200" u="sng" strike="noStrike" kern="1200" dirty="0" smtClean="0">
              <a:solidFill>
                <a:srgbClr val="0070C0"/>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Self-image is how we view ourselves, our self-worth, our self-judgment </a:t>
            </a:r>
            <a:r>
              <a:rPr lang="en-GB" sz="1200" kern="1200" dirty="0" smtClean="0">
                <a:solidFill>
                  <a:srgbClr val="0070C0"/>
                </a:solidFill>
                <a:effectLst/>
                <a:latin typeface="+mn-lt"/>
                <a:ea typeface="+mn-ea"/>
                <a:cs typeface="+mn-cs"/>
              </a:rPr>
              <a:t>and</a:t>
            </a:r>
            <a:r>
              <a:rPr lang="en-GB" sz="1200" kern="1200" dirty="0" smtClean="0">
                <a:solidFill>
                  <a:schemeClr val="tx1"/>
                </a:solidFill>
                <a:effectLst/>
                <a:latin typeface="+mn-lt"/>
                <a:ea typeface="+mn-ea"/>
                <a:cs typeface="+mn-cs"/>
              </a:rPr>
              <a:t> our self-value.  As the image shows, if we have positive self-worth we may view ourselves as a lion, even when we are not.</a:t>
            </a:r>
            <a:endParaRPr lang="en-US" sz="1200" u="sng" kern="1200" dirty="0" smtClean="0">
              <a:solidFill>
                <a:srgbClr val="0070C0"/>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Children today not only create their identity in the real world, but they also create an online identity.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Online identity is not the same as an offline identity and every website that a child uses “sees” the child differently.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Parents or carers can help their children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create positive self-images by helping them understand: Treat others, as you want to be treated.</a:t>
            </a:r>
          </a:p>
        </p:txBody>
      </p:sp>
      <p:sp>
        <p:nvSpPr>
          <p:cNvPr id="4" name="Slide Number Placeholder 3"/>
          <p:cNvSpPr>
            <a:spLocks noGrp="1"/>
          </p:cNvSpPr>
          <p:nvPr>
            <p:ph type="sldNum" sz="quarter" idx="10"/>
          </p:nvPr>
        </p:nvSpPr>
        <p:spPr/>
        <p:txBody>
          <a:bodyPr/>
          <a:lstStyle/>
          <a:p>
            <a:fld id="{2C0FCFF7-D442-184B-80BA-EC991DD7612E}" type="slidenum">
              <a:rPr lang="en-US" smtClean="0"/>
              <a:t>2</a:t>
            </a:fld>
            <a:endParaRPr lang="en-US"/>
          </a:p>
        </p:txBody>
      </p:sp>
    </p:spTree>
    <p:extLst>
      <p:ext uri="{BB962C8B-B14F-4D97-AF65-F5344CB8AC3E}">
        <p14:creationId xmlns:p14="http://schemas.microsoft.com/office/powerpoint/2010/main" val="3635094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Talking with your child regularly is one of the best ways to keep them safe online and keep their activities positive.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By understanding where a child goes online, parents and carers can start a family discussion about boundaries and agree on what is appropriate.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Advice from the NSPCC about talking to your child about staying safe online </a:t>
            </a:r>
            <a:r>
              <a:rPr lang="en-GB" sz="1200" u="none" kern="1200" baseline="0" dirty="0" smtClean="0">
                <a:solidFill>
                  <a:schemeClr val="tx1"/>
                </a:solidFill>
                <a:effectLst/>
                <a:latin typeface="+mn-lt"/>
                <a:ea typeface="+mn-ea"/>
                <a:cs typeface="+mn-cs"/>
              </a:rPr>
              <a:t>(</a:t>
            </a:r>
            <a:r>
              <a:rPr lang="en-GB" sz="1200" u="sng" kern="1200" dirty="0" smtClean="0">
                <a:solidFill>
                  <a:schemeClr val="tx1"/>
                </a:solidFill>
                <a:effectLst/>
                <a:latin typeface="+mn-lt"/>
                <a:ea typeface="+mn-ea"/>
                <a:cs typeface="+mn-cs"/>
                <a:hlinkClick r:id="rId3"/>
              </a:rPr>
              <a:t>https://www.nspcc.org.uk/preventing-abuse/keeping-children-safe/online-safety/talking-your-child-staying-safe-online</a:t>
            </a:r>
            <a:r>
              <a:rPr lang="en-GB" sz="1200" u="none"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Understanding what children are doing online is key to helping them increase their self-esteem and well-being.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Parents and carers who know about their children’s online activities are better able to guide those activities positively. For example, if your young child likes to play video games and tells you how someone in Minecraft (or any other game) keeps destroying their creations, you will be able to use this as a conversation</a:t>
            </a:r>
            <a:r>
              <a:rPr lang="en-GB" sz="1200" kern="1200" baseline="0" dirty="0" smtClean="0">
                <a:solidFill>
                  <a:schemeClr val="tx1"/>
                </a:solidFill>
                <a:effectLst/>
                <a:latin typeface="+mn-lt"/>
                <a:ea typeface="+mn-ea"/>
                <a:cs typeface="+mn-cs"/>
              </a:rPr>
              <a:t> starter.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0FCFF7-D442-184B-80BA-EC991DD7612E}" type="slidenum">
              <a:rPr lang="en-US" smtClean="0"/>
              <a:t>20</a:t>
            </a:fld>
            <a:endParaRPr lang="en-US"/>
          </a:p>
        </p:txBody>
      </p:sp>
    </p:spTree>
    <p:extLst>
      <p:ext uri="{BB962C8B-B14F-4D97-AF65-F5344CB8AC3E}">
        <p14:creationId xmlns:p14="http://schemas.microsoft.com/office/powerpoint/2010/main" val="1303093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This is an extension of the ‘starting a conversation' idea.</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goal is for parents and carers to realise and feel empowered to transfer family views on offline behaviour to the online world.</a:t>
            </a:r>
          </a:p>
          <a:p>
            <a:endParaRPr lang="en-US" dirty="0"/>
          </a:p>
        </p:txBody>
      </p:sp>
      <p:sp>
        <p:nvSpPr>
          <p:cNvPr id="4" name="Slide Number Placeholder 3"/>
          <p:cNvSpPr>
            <a:spLocks noGrp="1"/>
          </p:cNvSpPr>
          <p:nvPr>
            <p:ph type="sldNum" sz="quarter" idx="10"/>
          </p:nvPr>
        </p:nvSpPr>
        <p:spPr/>
        <p:txBody>
          <a:bodyPr/>
          <a:lstStyle/>
          <a:p>
            <a:fld id="{2C0FCFF7-D442-184B-80BA-EC991DD7612E}" type="slidenum">
              <a:rPr lang="en-US" smtClean="0"/>
              <a:t>21</a:t>
            </a:fld>
            <a:endParaRPr lang="en-US"/>
          </a:p>
        </p:txBody>
      </p:sp>
    </p:spTree>
    <p:extLst>
      <p:ext uri="{BB962C8B-B14F-4D97-AF65-F5344CB8AC3E}">
        <p14:creationId xmlns:p14="http://schemas.microsoft.com/office/powerpoint/2010/main" val="1548893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Digital footprints and social media can prove challenging for children.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“With more and more kids on social media these days, it's hard for parents and carers to keep an eye on what their children are getting up to in the world of cyber socialising. Many mark becoming a teenager by setting up a profile on Facebook and recent figures show that 78% of children under the age of 13 have at least one social media account.” From a list of age restrictions for social media apps (</a:t>
            </a:r>
            <a:r>
              <a:rPr lang="en-GB" sz="1200" u="sng" kern="1200" dirty="0" smtClean="0">
                <a:solidFill>
                  <a:schemeClr val="tx1"/>
                </a:solidFill>
                <a:effectLst/>
                <a:latin typeface="+mn-lt"/>
                <a:ea typeface="+mn-ea"/>
                <a:cs typeface="+mn-cs"/>
                <a:hlinkClick r:id="rId3"/>
              </a:rPr>
              <a:t>http://www.walesonline.co.uk/whats-on/family-kids-news/age-restrictions-social-media-apps-12609380</a:t>
            </a:r>
            <a:r>
              <a:rPr lang="en-GB" sz="1200" kern="1200" dirty="0" smtClean="0">
                <a:solidFill>
                  <a:schemeClr val="tx1"/>
                </a:solidFill>
                <a:effectLst/>
                <a:latin typeface="+mn-lt"/>
                <a:ea typeface="+mn-ea"/>
                <a:cs typeface="+mn-cs"/>
              </a:rPr>
              <a:t>) as listed by Wales Online.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Digital footprints are not foremost in the minds of young children so parents and carers must protect their children in order to keep private information private.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Whatever the age of your child, they can never begin too early to think about building a positive online reputation.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Using social media responsibly and positively can have a later impact when students apply for university or employment.</a:t>
            </a:r>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22</a:t>
            </a:fld>
            <a:endParaRPr lang="en-US"/>
          </a:p>
        </p:txBody>
      </p:sp>
    </p:spTree>
    <p:extLst>
      <p:ext uri="{BB962C8B-B14F-4D97-AF65-F5344CB8AC3E}">
        <p14:creationId xmlns:p14="http://schemas.microsoft.com/office/powerpoint/2010/main" val="3614713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“Digital life is both public and permanent. Everything our children do online creates digital footprints that migrate and persist. Something that happens on the spur of the moment – a funny picture, an angry post – can resurface years later. And if they aren’t careful, their reputations can be harmed. A child may think he or she just sent something to a friend, but that friend can send it to a friend’s friend, who can send it to their friends’ friends, and so on.”  Taken from the Common Sense Media Family Tip Sheet – Protecting and Respecting Privacy Digital Footprint and Reputation for parents and </a:t>
            </a:r>
            <a:r>
              <a:rPr lang="en-GB" sz="1200" u="none" kern="1200" dirty="0" smtClean="0">
                <a:solidFill>
                  <a:schemeClr val="tx1"/>
                </a:solidFill>
                <a:effectLst/>
                <a:latin typeface="+mn-lt"/>
                <a:ea typeface="+mn-ea"/>
                <a:cs typeface="+mn-cs"/>
              </a:rPr>
              <a:t>carers (</a:t>
            </a:r>
            <a:r>
              <a:rPr lang="en-GB" sz="1200" u="sng" kern="1200" dirty="0" smtClean="0">
                <a:solidFill>
                  <a:schemeClr val="tx1"/>
                </a:solidFill>
                <a:effectLst/>
                <a:latin typeface="+mn-lt"/>
                <a:ea typeface="+mn-ea"/>
                <a:cs typeface="+mn-cs"/>
                <a:hlinkClick r:id="rId3"/>
              </a:rPr>
              <a:t>http://resources.hwb.wales.gov.uk/VTC/2014/10/03/eng/14_ks2_ks3_familytip_protectingandrespectingprivacy.pdf</a:t>
            </a:r>
            <a:r>
              <a:rPr lang="en-GB" sz="1200" kern="1200" dirty="0" smtClean="0">
                <a:solidFill>
                  <a:schemeClr val="tx1"/>
                </a:solidFill>
                <a:effectLst/>
                <a:latin typeface="+mn-lt"/>
                <a:ea typeface="+mn-ea"/>
                <a:cs typeface="+mn-cs"/>
              </a:rPr>
              <a:t> </a:t>
            </a:r>
            <a:r>
              <a:rPr lang="en-GB" sz="1200" u="none"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 children grow older, they need to understand that their digital footprints can expose their private information.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Educators and employers can find what is posted online in public accounts.</a:t>
            </a:r>
          </a:p>
        </p:txBody>
      </p:sp>
      <p:sp>
        <p:nvSpPr>
          <p:cNvPr id="4" name="Slide Number Placeholder 3"/>
          <p:cNvSpPr>
            <a:spLocks noGrp="1"/>
          </p:cNvSpPr>
          <p:nvPr>
            <p:ph type="sldNum" sz="quarter" idx="10"/>
          </p:nvPr>
        </p:nvSpPr>
        <p:spPr/>
        <p:txBody>
          <a:bodyPr/>
          <a:lstStyle/>
          <a:p>
            <a:fld id="{2C0FCFF7-D442-184B-80BA-EC991DD7612E}" type="slidenum">
              <a:rPr lang="en-US" smtClean="0"/>
              <a:t>23</a:t>
            </a:fld>
            <a:endParaRPr lang="en-US"/>
          </a:p>
        </p:txBody>
      </p:sp>
    </p:spTree>
    <p:extLst>
      <p:ext uri="{BB962C8B-B14F-4D97-AF65-F5344CB8AC3E}">
        <p14:creationId xmlns:p14="http://schemas.microsoft.com/office/powerpoint/2010/main" val="47191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“Though there are many benefits to sharing information online, it is important that children and young people understand that the internet should generally be considered public because 'private' information can become public if passed on, and in many online communities posts are public by default.” From this article published (</a:t>
            </a:r>
            <a:r>
              <a:rPr lang="en-GB" sz="1200" u="sng" kern="1200" dirty="0" smtClean="0">
                <a:solidFill>
                  <a:schemeClr val="tx1"/>
                </a:solidFill>
                <a:effectLst/>
                <a:latin typeface="+mn-lt"/>
                <a:ea typeface="+mn-ea"/>
                <a:cs typeface="+mn-cs"/>
                <a:hlinkClick r:id="rId3"/>
              </a:rPr>
              <a:t>https://hwb.gov.wales/onlinesafety/resources/resource/536929bd-a274-4d30-b933-b6903b7787e8/en</a:t>
            </a:r>
            <a:r>
              <a:rPr lang="en-GB" sz="1200" kern="1200" dirty="0" smtClean="0">
                <a:solidFill>
                  <a:schemeClr val="tx1"/>
                </a:solidFill>
                <a:effectLst/>
                <a:latin typeface="+mn-lt"/>
                <a:ea typeface="+mn-ea"/>
                <a:cs typeface="+mn-cs"/>
              </a:rPr>
              <a:t>) on Hwb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kern="1200" dirty="0" smtClean="0">
                <a:solidFill>
                  <a:schemeClr val="tx1"/>
                </a:solidFill>
                <a:effectLst/>
                <a:latin typeface="+mn-lt"/>
                <a:ea typeface="+mn-ea"/>
                <a:cs typeface="+mn-cs"/>
              </a:rPr>
              <a:t>Digital Footprint and Reputation for parents and carers (</a:t>
            </a:r>
            <a:r>
              <a:rPr lang="en-GB" sz="1200" u="none" kern="1200" dirty="0" smtClean="0">
                <a:solidFill>
                  <a:schemeClr val="tx1"/>
                </a:solidFill>
                <a:effectLst/>
                <a:latin typeface="+mn-lt"/>
                <a:ea typeface="+mn-ea"/>
                <a:cs typeface="+mn-cs"/>
                <a:hlinkClick r:id="rId4"/>
              </a:rPr>
              <a:t>https</a:t>
            </a:r>
            <a:r>
              <a:rPr lang="en-GB" sz="1200" u="sng" kern="1200" dirty="0" smtClean="0">
                <a:solidFill>
                  <a:schemeClr val="tx1"/>
                </a:solidFill>
                <a:effectLst/>
                <a:latin typeface="+mn-lt"/>
                <a:ea typeface="+mn-ea"/>
                <a:cs typeface="+mn-cs"/>
                <a:hlinkClick r:id="rId4"/>
              </a:rPr>
              <a:t>://hwb.gov.wales/onlinesafety/resources/resource/cd4a603f-1460-4a93-a7d5-bc808db159ae</a:t>
            </a:r>
            <a:r>
              <a:rPr lang="en-GB" sz="1200" u="sng"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need to make sure that even our youngest children are aware of simple rules for sharing images and data: photographs cannot be taken of others and shared online without asking permission first.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Even though sharing “funny” images might seem fun or amusing, we need to think before we post a picture or video. What is funny to be one person can be considered offensive, outrageous, inappropriate or insensitive to other people.</a:t>
            </a:r>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24</a:t>
            </a:fld>
            <a:endParaRPr lang="en-US"/>
          </a:p>
        </p:txBody>
      </p:sp>
    </p:spTree>
    <p:extLst>
      <p:ext uri="{BB962C8B-B14F-4D97-AF65-F5344CB8AC3E}">
        <p14:creationId xmlns:p14="http://schemas.microsoft.com/office/powerpoint/2010/main" val="2537793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Open discussion to parents and carers for self-image protection and well-being tips.</a:t>
            </a:r>
          </a:p>
          <a:p>
            <a:endParaRPr lang="en-GB" dirty="0"/>
          </a:p>
        </p:txBody>
      </p:sp>
      <p:sp>
        <p:nvSpPr>
          <p:cNvPr id="4" name="Slide Number Placeholder 3"/>
          <p:cNvSpPr>
            <a:spLocks noGrp="1"/>
          </p:cNvSpPr>
          <p:nvPr>
            <p:ph type="sldNum" sz="quarter" idx="10"/>
          </p:nvPr>
        </p:nvSpPr>
        <p:spPr/>
        <p:txBody>
          <a:bodyPr/>
          <a:lstStyle/>
          <a:p>
            <a:fld id="{F11E06BD-A826-6240-903D-A121E29615CC}" type="slidenum">
              <a:rPr lang="en-US" smtClean="0"/>
              <a:t>25</a:t>
            </a:fld>
            <a:endParaRPr lang="en-US"/>
          </a:p>
        </p:txBody>
      </p:sp>
    </p:spTree>
    <p:extLst>
      <p:ext uri="{BB962C8B-B14F-4D97-AF65-F5344CB8AC3E}">
        <p14:creationId xmlns:p14="http://schemas.microsoft.com/office/powerpoint/2010/main" val="2117691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End session with a reminder to be a good digital role model.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Point to links on the website.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Provide number for helpline.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Hand out tip sheets. You may want to include the online reputation checklist</a:t>
            </a:r>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http://www.childnet.com/ufiles/Online%20Reputation%20Checklist.pdf</a:t>
            </a:r>
            <a:r>
              <a:rPr lang="en-GB" sz="1200" u="sng" kern="1200" dirty="0" smtClean="0">
                <a:solidFill>
                  <a:schemeClr val="tx1"/>
                </a:solidFill>
                <a:effectLst/>
                <a:latin typeface="+mn-lt"/>
                <a:ea typeface="+mn-ea"/>
                <a:cs typeface="+mn-cs"/>
              </a:rPr>
              <a:t> </a:t>
            </a:r>
            <a:r>
              <a:rPr lang="en-GB" sz="1200" u="none"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for parents of older children. </a:t>
            </a:r>
          </a:p>
        </p:txBody>
      </p:sp>
      <p:sp>
        <p:nvSpPr>
          <p:cNvPr id="4" name="Slide Number Placeholder 3"/>
          <p:cNvSpPr>
            <a:spLocks noGrp="1"/>
          </p:cNvSpPr>
          <p:nvPr>
            <p:ph type="sldNum" sz="quarter" idx="10"/>
          </p:nvPr>
        </p:nvSpPr>
        <p:spPr/>
        <p:txBody>
          <a:bodyPr/>
          <a:lstStyle/>
          <a:p>
            <a:fld id="{2C0FCFF7-D442-184B-80BA-EC991DD7612E}" type="slidenum">
              <a:rPr lang="en-US" smtClean="0"/>
              <a:t>26</a:t>
            </a:fld>
            <a:endParaRPr lang="en-US"/>
          </a:p>
        </p:txBody>
      </p:sp>
    </p:spTree>
    <p:extLst>
      <p:ext uri="{BB962C8B-B14F-4D97-AF65-F5344CB8AC3E}">
        <p14:creationId xmlns:p14="http://schemas.microsoft.com/office/powerpoint/2010/main" val="74612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are two main types of digital footprint: passive and active. A passive digital footprint is created when data is collected without the owner knowing. An active digital footprint is created when personal data is shared or posted online deliberately by a user.”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dirty="0" smtClean="0">
                <a:solidFill>
                  <a:schemeClr val="tx1"/>
                </a:solidFill>
                <a:effectLst/>
                <a:latin typeface="+mn-lt"/>
                <a:ea typeface="+mn-ea"/>
                <a:cs typeface="+mn-cs"/>
              </a:rPr>
              <a:t>Digital Footprint and Reputation for parents and carers (</a:t>
            </a:r>
            <a:r>
              <a:rPr lang="en-GB" sz="1200" u="sng" kern="1200" dirty="0" smtClean="0">
                <a:solidFill>
                  <a:schemeClr val="tx1"/>
                </a:solidFill>
                <a:effectLst/>
                <a:latin typeface="+mn-lt"/>
                <a:ea typeface="+mn-ea"/>
                <a:cs typeface="+mn-cs"/>
                <a:hlinkClick r:id="rId3"/>
              </a:rPr>
              <a:t>https://hwb.gov.wales/onlinesafety/resources/resource/cd4a603f-1460-4a93-a7d5-bc808db159ae</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Digital footprints are digital traces of ourselves online; information that we put online they are the things that online that leave a trail that others can follow.</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Information put online can be seen by lots of people and might stay online forever. These digital footprints are trails that others can follow and gather information.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can also think of digital footprints as digital dust or traces left across the internet.</a:t>
            </a:r>
            <a:endParaRPr lang="en-US" sz="1200" kern="1200" dirty="0" smtClean="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kern="1200" dirty="0" smtClean="0">
                <a:solidFill>
                  <a:schemeClr val="tx1"/>
                </a:solidFill>
                <a:effectLst/>
                <a:latin typeface="+mn-lt"/>
                <a:ea typeface="+mn-ea"/>
                <a:cs typeface="+mn-cs"/>
              </a:rPr>
              <a:t>We all leave digital footprints with every new profile, photo or comments. As parents</a:t>
            </a:r>
            <a:r>
              <a:rPr lang="en-GB" sz="1200" kern="1200" baseline="0" dirty="0" smtClean="0">
                <a:solidFill>
                  <a:schemeClr val="tx1"/>
                </a:solidFill>
                <a:effectLst/>
                <a:latin typeface="+mn-lt"/>
                <a:ea typeface="+mn-ea"/>
                <a:cs typeface="+mn-cs"/>
              </a:rPr>
              <a:t> or carers w</a:t>
            </a:r>
            <a:r>
              <a:rPr lang="en-GB" sz="1200" kern="1200" dirty="0" smtClean="0">
                <a:solidFill>
                  <a:schemeClr val="tx1"/>
                </a:solidFill>
                <a:effectLst/>
                <a:latin typeface="+mn-lt"/>
                <a:ea typeface="+mn-ea"/>
                <a:cs typeface="+mn-cs"/>
              </a:rPr>
              <a:t>e need to be aware of </a:t>
            </a:r>
            <a:r>
              <a:rPr lang="en-GB" sz="1200" b="1" kern="1200" dirty="0" smtClean="0">
                <a:solidFill>
                  <a:schemeClr val="tx1"/>
                </a:solidFill>
                <a:effectLst/>
                <a:latin typeface="+mn-lt"/>
                <a:ea typeface="+mn-ea"/>
                <a:cs typeface="+mn-cs"/>
              </a:rPr>
              <a:t>the</a:t>
            </a:r>
            <a:r>
              <a:rPr lang="en-GB" sz="1200" kern="1200" dirty="0" smtClean="0">
                <a:solidFill>
                  <a:schemeClr val="tx1"/>
                </a:solidFill>
                <a:effectLst/>
                <a:latin typeface="+mn-lt"/>
                <a:ea typeface="+mn-ea"/>
                <a:cs typeface="+mn-cs"/>
              </a:rPr>
              <a:t> and encourage our children to think critically about the information they leave online whether they are social networking, playing games, researching or just surfing the net.</a:t>
            </a:r>
          </a:p>
          <a:p>
            <a:endParaRPr lang="en-US" dirty="0"/>
          </a:p>
        </p:txBody>
      </p:sp>
      <p:sp>
        <p:nvSpPr>
          <p:cNvPr id="4" name="Slide Number Placeholder 3"/>
          <p:cNvSpPr>
            <a:spLocks noGrp="1"/>
          </p:cNvSpPr>
          <p:nvPr>
            <p:ph type="sldNum" sz="quarter" idx="10"/>
          </p:nvPr>
        </p:nvSpPr>
        <p:spPr/>
        <p:txBody>
          <a:bodyPr/>
          <a:lstStyle/>
          <a:p>
            <a:fld id="{2C0FCFF7-D442-184B-80BA-EC991DD7612E}" type="slidenum">
              <a:rPr lang="en-US" smtClean="0"/>
              <a:t>3</a:t>
            </a:fld>
            <a:endParaRPr lang="en-US"/>
          </a:p>
        </p:txBody>
      </p:sp>
    </p:spTree>
    <p:extLst>
      <p:ext uri="{BB962C8B-B14F-4D97-AF65-F5344CB8AC3E}">
        <p14:creationId xmlns:p14="http://schemas.microsoft.com/office/powerpoint/2010/main" val="91848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Online reputation exists forever.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important too that all of us understand the permanency of what is shared, and the potential audience today and, of course, in the future. In other words, what we post adds to our reputation; what our family and friends, our teachers, our future employers think about us, based on what they see online.”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Questions to parents and carers to consider are “what are YOU saying about you?”</a:t>
            </a:r>
            <a:r>
              <a:rPr lang="en-GB" sz="1200" kern="1200" baseline="0" dirty="0" smtClean="0">
                <a:solidFill>
                  <a:schemeClr val="tx1"/>
                </a:solidFill>
                <a:effectLst/>
                <a:latin typeface="+mn-lt"/>
                <a:ea typeface="+mn-ea"/>
                <a:cs typeface="+mn-cs"/>
              </a:rPr>
              <a:t> and w</a:t>
            </a:r>
            <a:r>
              <a:rPr lang="en-GB" sz="1200" kern="1200" dirty="0" smtClean="0">
                <a:solidFill>
                  <a:schemeClr val="tx1"/>
                </a:solidFill>
                <a:effectLst/>
                <a:latin typeface="+mn-lt"/>
                <a:ea typeface="+mn-ea"/>
                <a:cs typeface="+mn-cs"/>
              </a:rPr>
              <a:t>hat are your children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saying about themselves?”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a:t>
            </a:r>
            <a:r>
              <a:rPr lang="en-GB" sz="1200" kern="1200" baseline="0" dirty="0" smtClean="0">
                <a:solidFill>
                  <a:schemeClr val="tx1"/>
                </a:solidFill>
                <a:effectLst/>
                <a:latin typeface="+mn-lt"/>
                <a:ea typeface="+mn-ea"/>
                <a:cs typeface="+mn-cs"/>
              </a:rPr>
              <a:t> parents and carers w</a:t>
            </a:r>
            <a:r>
              <a:rPr lang="en-GB" sz="1200" kern="1200" dirty="0" smtClean="0">
                <a:solidFill>
                  <a:schemeClr val="tx1"/>
                </a:solidFill>
                <a:effectLst/>
                <a:latin typeface="+mn-lt"/>
                <a:ea typeface="+mn-ea"/>
                <a:cs typeface="+mn-cs"/>
              </a:rPr>
              <a:t>e all need to be aware that everything we put online, contributes to our online reputation, good or bad.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0FCFF7-D442-184B-80BA-EC991DD7612E}" type="slidenum">
              <a:rPr lang="en-US" smtClean="0"/>
              <a:t>4</a:t>
            </a:fld>
            <a:endParaRPr lang="en-US"/>
          </a:p>
        </p:txBody>
      </p:sp>
    </p:spTree>
    <p:extLst>
      <p:ext uri="{BB962C8B-B14F-4D97-AF65-F5344CB8AC3E}">
        <p14:creationId xmlns:p14="http://schemas.microsoft.com/office/powerpoint/2010/main" val="115990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internet</a:t>
            </a:r>
            <a:r>
              <a:rPr lang="en-GB" sz="1200" kern="1200" baseline="0" dirty="0" smtClean="0">
                <a:solidFill>
                  <a:schemeClr val="tx1"/>
                </a:solidFill>
                <a:effectLst/>
                <a:latin typeface="+mn-lt"/>
                <a:ea typeface="+mn-ea"/>
                <a:cs typeface="+mn-cs"/>
              </a:rPr>
              <a:t> is everywhere.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Digital technology can be used to communicate and connect with others locally and globally via text, image, photographs, video, newsletters, e-mail, web services and more.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internet, technology and social media is increasing in all of our communities, whether by small increments or large.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Understanding the impact that digital technology can have on our lives and the lives of our children is a necessary first step in ensuring well-being in a digital world.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Using digital technologies responsibly and safely can help reduce some of the negative consequences of being online.</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5</a:t>
            </a:fld>
            <a:endParaRPr lang="en-US"/>
          </a:p>
        </p:txBody>
      </p:sp>
    </p:spTree>
    <p:extLst>
      <p:ext uri="{BB962C8B-B14F-4D97-AF65-F5344CB8AC3E}">
        <p14:creationId xmlns:p14="http://schemas.microsoft.com/office/powerpoint/2010/main" val="185338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features of good mental health and emotional (psychological) well-being are the abilities to: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develop psychologically, emotionally, intellectually, creatively and spiritually</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use and enjoy solitude</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develop a sense of right and wrong, understanding and valuing the differences between people and respecting the right of others to have beliefs and values different to others</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recognise and manage strong feelings such as frustration, anger and anxiety</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initiate, develop and sustain mutually satisfying personal relationships, including friendships</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become aware of others and empathise with them</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play and learn effectively and co-operatively</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solve problems with others and alone and deal with and resolve conflict effectively and fairly</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face and recover from problems and setbacks and use any psychological distress that results as a developmental process and learn from them in ways that do not impair or hinder further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kern="1200" dirty="0" smtClean="0">
                <a:solidFill>
                  <a:schemeClr val="tx1"/>
                </a:solidFill>
                <a:effectLst/>
                <a:latin typeface="+mn-lt"/>
                <a:ea typeface="+mn-ea"/>
                <a:cs typeface="+mn-cs"/>
              </a:rPr>
              <a:t>Thinking positively. Emotional health and well-being in schools and Early Years settings.</a:t>
            </a:r>
            <a:r>
              <a:rPr lang="en-GB" sz="1200" u="none" kern="1200" baseline="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http://learning.gov.wales/docs/learningwales/publications/121128thinkingen.pdf</a:t>
            </a:r>
            <a:r>
              <a:rPr lang="en-GB" sz="1200" kern="1200" dirty="0" smtClean="0">
                <a:solidFill>
                  <a:schemeClr val="tx1"/>
                </a:solidFill>
                <a:effectLst/>
                <a:latin typeface="+mn-lt"/>
                <a:ea typeface="+mn-ea"/>
                <a:cs typeface="+mn-cs"/>
              </a:rPr>
              <a:t> ) Produced by the Welsh Government.</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features of good well-being online are essentially the same as those identified above.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Parents and carers can help children increase their emotional well-being by:</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talking to them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by praising them for a job well-done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by generally helping their children feel positive about themselves.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0FCFF7-D442-184B-80BA-EC991DD7612E}" type="slidenum">
              <a:rPr lang="en-US" smtClean="0"/>
              <a:t>6</a:t>
            </a:fld>
            <a:endParaRPr lang="en-US"/>
          </a:p>
        </p:txBody>
      </p:sp>
    </p:spTree>
    <p:extLst>
      <p:ext uri="{BB962C8B-B14F-4D97-AF65-F5344CB8AC3E}">
        <p14:creationId xmlns:p14="http://schemas.microsoft.com/office/powerpoint/2010/main" val="15163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Just as having self-esteem and well-being, a child with a positive online presence will be empowered to act positively.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Children, who have learned that they have a choice on how they share personal information or how they engage with others online, will be empowered to act respectfully.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Children who understand their own self-value will continue to maintain a positive online presence by word and by deed.</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7</a:t>
            </a:fld>
            <a:endParaRPr lang="en-US"/>
          </a:p>
        </p:txBody>
      </p:sp>
    </p:spTree>
    <p:extLst>
      <p:ext uri="{BB962C8B-B14F-4D97-AF65-F5344CB8AC3E}">
        <p14:creationId xmlns:p14="http://schemas.microsoft.com/office/powerpoint/2010/main" val="153246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Actions have consequences both offline and online and rules for citizenship are in place, just as rules for digital citizenship are in place for online activities.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for all of us to encourage teenagers to spend time with their friends in the real world – to find a balance between the image they curate online and what they experience in the real world with their real friends.” </a:t>
            </a:r>
          </a:p>
          <a:p>
            <a:pPr marL="171450" indent="-171450">
              <a:buFont typeface="Arial" panose="020B0604020202020204" pitchFamily="34" charset="0"/>
              <a:buChar char="•"/>
            </a:pP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lines may be blurred in some activities for young people as they multi-task, but for children the lines are usually very straightforward: either a child is online engaged in some sort of activity or they are offline.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Parents and carers can help their children understand the similarities and differences in how children present themselves online. For example, online you do not share personal information or details as you may when playing with another child.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Even though there is a gap between online and offline identity, children should understand that they must behave responsibly in both spaces.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8</a:t>
            </a:fld>
            <a:endParaRPr lang="en-US"/>
          </a:p>
        </p:txBody>
      </p:sp>
    </p:spTree>
    <p:extLst>
      <p:ext uri="{BB962C8B-B14F-4D97-AF65-F5344CB8AC3E}">
        <p14:creationId xmlns:p14="http://schemas.microsoft.com/office/powerpoint/2010/main" val="31670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Anonymity or perceived anonymity online can have different impacts.  It can be considered the “modern-day equivalent of superhero power invisibility” where people can use their powers for good or for bad.  It can also fuel online dis-inhibition where human behaviour is amplified and accelerated online. Positive examples could be online altruism where people give anonymously whereas negative examples could be trolling, bullying and other judgment-impaired activities.  </a:t>
            </a:r>
            <a:r>
              <a:rPr lang="en-GB" sz="1200" kern="1200" dirty="0" err="1" smtClean="0">
                <a:solidFill>
                  <a:schemeClr val="tx1"/>
                </a:solidFill>
                <a:effectLst/>
                <a:latin typeface="+mn-lt"/>
                <a:ea typeface="+mn-ea"/>
                <a:cs typeface="+mn-cs"/>
              </a:rPr>
              <a:t>Dr.</a:t>
            </a:r>
            <a:r>
              <a:rPr lang="en-GB" sz="1200" kern="1200" dirty="0" smtClean="0">
                <a:solidFill>
                  <a:schemeClr val="tx1"/>
                </a:solidFill>
                <a:effectLst/>
                <a:latin typeface="+mn-lt"/>
                <a:ea typeface="+mn-ea"/>
                <a:cs typeface="+mn-cs"/>
              </a:rPr>
              <a:t> Mary Aiken, </a:t>
            </a:r>
            <a:r>
              <a:rPr lang="en-GB" sz="1200" i="1" kern="1200" dirty="0" smtClean="0">
                <a:solidFill>
                  <a:schemeClr val="tx1"/>
                </a:solidFill>
                <a:effectLst/>
                <a:latin typeface="+mn-lt"/>
                <a:ea typeface="+mn-ea"/>
                <a:cs typeface="+mn-cs"/>
              </a:rPr>
              <a:t>The Cyber Effect,</a:t>
            </a:r>
            <a:r>
              <a:rPr lang="en-GB" sz="1200" kern="1200" dirty="0" smtClean="0">
                <a:solidFill>
                  <a:schemeClr val="tx1"/>
                </a:solidFill>
                <a:effectLst/>
                <a:latin typeface="+mn-lt"/>
                <a:ea typeface="+mn-ea"/>
                <a:cs typeface="+mn-cs"/>
              </a:rPr>
              <a:t> John Murray Publishers, 2017, p5.</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Tips for the facilitator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Being anonymous can make children feel disguised and they may try to push limits or act in ways they wouldn’t do in the real world.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Using a different digital identity may be a way for children to avoid personal consequences or to dare something outrageous.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For young children, parents and carers may be able to step in and support their children before any real damage is done. However, for young people, they may be creating online reputations that may stay online for years to come.</a:t>
            </a:r>
          </a:p>
          <a:p>
            <a:endParaRPr lang="en-GB" dirty="0"/>
          </a:p>
        </p:txBody>
      </p:sp>
      <p:sp>
        <p:nvSpPr>
          <p:cNvPr id="4" name="Slide Number Placeholder 3"/>
          <p:cNvSpPr>
            <a:spLocks noGrp="1"/>
          </p:cNvSpPr>
          <p:nvPr>
            <p:ph type="sldNum" sz="quarter" idx="10"/>
          </p:nvPr>
        </p:nvSpPr>
        <p:spPr/>
        <p:txBody>
          <a:bodyPr/>
          <a:lstStyle/>
          <a:p>
            <a:fld id="{2C0FCFF7-D442-184B-80BA-EC991DD7612E}" type="slidenum">
              <a:rPr lang="en-US" smtClean="0"/>
              <a:t>9</a:t>
            </a:fld>
            <a:endParaRPr lang="en-US"/>
          </a:p>
        </p:txBody>
      </p:sp>
    </p:spTree>
    <p:extLst>
      <p:ext uri="{BB962C8B-B14F-4D97-AF65-F5344CB8AC3E}">
        <p14:creationId xmlns:p14="http://schemas.microsoft.com/office/powerpoint/2010/main" val="79684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6394C8CE-0F7A-BF48-AA63-6864E444C30E}"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179204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394C8CE-0F7A-BF48-AA63-6864E444C30E}"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413117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394C8CE-0F7A-BF48-AA63-6864E444C30E}"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196558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394C8CE-0F7A-BF48-AA63-6864E444C30E}"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144968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6394C8CE-0F7A-BF48-AA63-6864E444C30E}"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367652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6394C8CE-0F7A-BF48-AA63-6864E444C30E}"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253665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6394C8CE-0F7A-BF48-AA63-6864E444C30E}"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297588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6394C8CE-0F7A-BF48-AA63-6864E444C30E}"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21975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4C8CE-0F7A-BF48-AA63-6864E444C30E}"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149293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6394C8CE-0F7A-BF48-AA63-6864E444C30E}"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260775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6394C8CE-0F7A-BF48-AA63-6864E444C30E}"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C5EDD-434B-3140-8529-EEC7CB59CAE3}" type="slidenum">
              <a:rPr lang="en-US" smtClean="0"/>
              <a:t>‹#›</a:t>
            </a:fld>
            <a:endParaRPr lang="en-US"/>
          </a:p>
        </p:txBody>
      </p:sp>
    </p:spTree>
    <p:extLst>
      <p:ext uri="{BB962C8B-B14F-4D97-AF65-F5344CB8AC3E}">
        <p14:creationId xmlns:p14="http://schemas.microsoft.com/office/powerpoint/2010/main" val="115962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4C8CE-0F7A-BF48-AA63-6864E444C30E}" type="datetimeFigureOut">
              <a:rPr lang="en-US" smtClean="0"/>
              <a:t>11/10/2017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C5EDD-434B-3140-8529-EEC7CB59CAE3}" type="slidenum">
              <a:rPr lang="en-US" smtClean="0"/>
              <a:t>‹#›</a:t>
            </a:fld>
            <a:endParaRPr lang="en-US"/>
          </a:p>
        </p:txBody>
      </p:sp>
    </p:spTree>
    <p:extLst>
      <p:ext uri="{BB962C8B-B14F-4D97-AF65-F5344CB8AC3E}">
        <p14:creationId xmlns:p14="http://schemas.microsoft.com/office/powerpoint/2010/main" val="193520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2486"/>
            <a:ext cx="9143999" cy="3251199"/>
          </a:xfrm>
        </p:spPr>
        <p:txBody>
          <a:bodyPr>
            <a:noAutofit/>
          </a:bodyPr>
          <a:lstStyle/>
          <a:p>
            <a:r>
              <a:rPr lang="en-US" sz="6600" dirty="0" smtClean="0">
                <a:latin typeface="Arial" panose="020B0604020202020204" pitchFamily="34" charset="0"/>
                <a:cs typeface="Arial" panose="020B0604020202020204" pitchFamily="34" charset="0"/>
              </a:rPr>
              <a:t>Self-esteem and well-being in a digital world</a:t>
            </a:r>
            <a:endParaRPr lang="en-US" sz="6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4741849"/>
            <a:ext cx="6400800" cy="656771"/>
          </a:xfrm>
        </p:spPr>
        <p:txBody>
          <a:bodyPr/>
          <a:lstStyle/>
          <a:p>
            <a:r>
              <a:rPr lang="en-US" b="1" dirty="0" smtClean="0">
                <a:solidFill>
                  <a:schemeClr val="tx1"/>
                </a:solidFill>
                <a:latin typeface="Arial" panose="020B0604020202020204" pitchFamily="34" charset="0"/>
                <a:cs typeface="Arial" panose="020B0604020202020204" pitchFamily="34" charset="0"/>
              </a:rPr>
              <a:t>Primary</a:t>
            </a:r>
            <a:endParaRPr lang="en-US" b="1"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246743" y="3667227"/>
            <a:ext cx="8737600" cy="707886"/>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The basics for a good foundation</a:t>
            </a:r>
          </a:p>
        </p:txBody>
      </p:sp>
      <p:pic>
        <p:nvPicPr>
          <p:cNvPr id="6" name="Picture 5"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3278087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0" y="129495"/>
            <a:ext cx="8896892" cy="1143000"/>
          </a:xfrm>
        </p:spPr>
        <p:txBody>
          <a:bodyPr>
            <a:noAutofit/>
          </a:bodyPr>
          <a:lstStyle/>
          <a:p>
            <a:r>
              <a:rPr lang="en-US" b="1" dirty="0" smtClean="0">
                <a:latin typeface="Arial" panose="020B0604020202020204" pitchFamily="34" charset="0"/>
                <a:cs typeface="Arial" panose="020B0604020202020204" pitchFamily="34" charset="0"/>
              </a:rPr>
              <a:t>Self-confidence and self-esteem</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800" y="1895414"/>
            <a:ext cx="3216365" cy="3214335"/>
          </a:xfrm>
        </p:spPr>
        <p:txBody>
          <a:bodyPr/>
          <a:lstStyle/>
          <a:p>
            <a:pPr marL="0" indent="0">
              <a:buNone/>
            </a:pPr>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omfortable </a:t>
            </a:r>
            <a:r>
              <a:rPr lang="en-GB" dirty="0">
                <a:latin typeface="Arial" panose="020B0604020202020204" pitchFamily="34" charset="0"/>
                <a:cs typeface="Arial" panose="020B0604020202020204" pitchFamily="34" charset="0"/>
              </a:rPr>
              <a:t>online with parental support but only for age-appropriate sites and </a:t>
            </a:r>
            <a:r>
              <a:rPr lang="en-GB" dirty="0" smtClean="0">
                <a:latin typeface="Arial" panose="020B0604020202020204" pitchFamily="34" charset="0"/>
                <a:cs typeface="Arial" panose="020B0604020202020204" pitchFamily="34" charset="0"/>
              </a:rPr>
              <a:t>platforms.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3372707" y="1417637"/>
            <a:ext cx="6076437" cy="4227947"/>
            <a:chOff x="3301139" y="1368051"/>
            <a:chExt cx="6148006" cy="4277534"/>
          </a:xfrm>
        </p:grpSpPr>
        <p:pic>
          <p:nvPicPr>
            <p:cNvPr id="6" name="Object 1"/>
            <p:cNvPicPr>
              <a:picLocks noChangeAspect="1"/>
            </p:cNvPicPr>
            <p:nvPr/>
          </p:nvPicPr>
          <p:blipFill>
            <a:blip r:embed="rId3" cstate="print"/>
            <a:stretch>
              <a:fillRect/>
            </a:stretch>
          </p:blipFill>
          <p:spPr>
            <a:xfrm>
              <a:off x="3301139" y="1368051"/>
              <a:ext cx="5703378" cy="4277534"/>
            </a:xfrm>
            <a:prstGeom prst="rect">
              <a:avLst/>
            </a:prstGeom>
          </p:spPr>
        </p:pic>
        <p:sp>
          <p:nvSpPr>
            <p:cNvPr id="9" name="Object 5"/>
            <p:cNvSpPr txBox="1"/>
            <p:nvPr/>
          </p:nvSpPr>
          <p:spPr>
            <a:xfrm>
              <a:off x="3301140" y="5513156"/>
              <a:ext cx="5703378" cy="102870"/>
            </a:xfrm>
            <a:prstGeom prst="rect">
              <a:avLst/>
            </a:prstGeom>
            <a:solidFill>
              <a:srgbClr val="000000">
                <a:alpha val="50000"/>
              </a:srgbClr>
            </a:solidFill>
          </p:spPr>
        </p:sp>
        <p:sp>
          <p:nvSpPr>
            <p:cNvPr id="7" name="Object 2"/>
            <p:cNvSpPr txBox="1"/>
            <p:nvPr/>
          </p:nvSpPr>
          <p:spPr>
            <a:xfrm>
              <a:off x="3455989" y="5460919"/>
              <a:ext cx="5993156" cy="184666"/>
            </a:xfrm>
            <a:prstGeom prst="rect">
              <a:avLst/>
            </a:prstGeom>
            <a:noFill/>
          </p:spPr>
          <p:txBody>
            <a:bodyPr wrap="square" rtlCol="0"/>
            <a:lstStyle/>
            <a:p>
              <a:r>
                <a:rPr lang="en-US" sz="700" dirty="0" smtClean="0">
                  <a:solidFill>
                    <a:srgbClr val="FFFFFF"/>
                  </a:solidFill>
                  <a:latin typeface="Arial" pitchFamily="34" charset="0"/>
                  <a:cs typeface="Arial" pitchFamily="34" charset="0"/>
                </a:rPr>
                <a:t>Photo by B.K. Dewey - Creative Commons Attribution-NonCommercial License  https://www.flickr.com/photos/9052666@N05</a:t>
              </a:r>
              <a:endParaRPr lang="en-US" sz="700" dirty="0"/>
            </a:p>
          </p:txBody>
        </p:sp>
        <p:pic>
          <p:nvPicPr>
            <p:cNvPr id="8" name="Object 4"/>
            <p:cNvPicPr>
              <a:picLocks noChangeAspect="1"/>
            </p:cNvPicPr>
            <p:nvPr/>
          </p:nvPicPr>
          <p:blipFill>
            <a:blip r:embed="rId4" cstate="print"/>
            <a:stretch>
              <a:fillRect/>
            </a:stretch>
          </p:blipFill>
          <p:spPr>
            <a:xfrm>
              <a:off x="3372708" y="5484260"/>
              <a:ext cx="137983" cy="137983"/>
            </a:xfrm>
            <a:prstGeom prst="rect">
              <a:avLst/>
            </a:prstGeom>
          </p:spPr>
        </p:pic>
      </p:grpSp>
      <p:pic>
        <p:nvPicPr>
          <p:cNvPr id="10" name="Picture 9" descr="Screen Shot 2017-04-15 at 17.15.2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anose="020B0604020202020204" pitchFamily="34" charset="0"/>
                <a:cs typeface="Arial" panose="020B0604020202020204" pitchFamily="34" charset="0"/>
              </a:rPr>
              <a:t>Creating well-being in a digital world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660" y="2509404"/>
            <a:ext cx="3779224" cy="1772311"/>
          </a:xfrm>
        </p:spPr>
        <p:txBody>
          <a:bodyPr/>
          <a:lstStyle/>
          <a:p>
            <a:pPr marL="0" indent="0">
              <a:buNone/>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gnoring well-being can decrease physical well-being.</a:t>
            </a:r>
            <a:endParaRPr lang="en-US" dirty="0">
              <a:latin typeface="Arial" panose="020B0604020202020204" pitchFamily="34" charset="0"/>
              <a:cs typeface="Arial" panose="020B0604020202020204" pitchFamily="34" charset="0"/>
            </a:endParaRPr>
          </a:p>
        </p:txBody>
      </p:sp>
      <p:pic>
        <p:nvPicPr>
          <p:cNvPr id="5" name="Picture 4" descr="dogs-2195708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84" y="1814286"/>
            <a:ext cx="5208151" cy="3718946"/>
          </a:xfrm>
          <a:prstGeom prst="rect">
            <a:avLst/>
          </a:prstGeo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7"/>
            <a:ext cx="8229600" cy="1143000"/>
          </a:xfrm>
        </p:spPr>
        <p:txBody>
          <a:bodyPr/>
          <a:lstStyle/>
          <a:p>
            <a:r>
              <a:rPr lang="en-US" b="1" dirty="0" smtClean="0">
                <a:latin typeface="Arial" panose="020B0604020202020204" pitchFamily="34" charset="0"/>
                <a:cs typeface="Arial" panose="020B0604020202020204" pitchFamily="34" charset="0"/>
              </a:rPr>
              <a:t>Signs and symptoms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36638"/>
            <a:ext cx="4623085" cy="5089526"/>
          </a:xfrm>
        </p:spPr>
        <p:txBody>
          <a:bodyPr/>
          <a:lstStyle/>
          <a:p>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losing computer or device.</a:t>
            </a:r>
          </a:p>
          <a:p>
            <a:r>
              <a:rPr lang="en-GB" dirty="0">
                <a:latin typeface="Arial" panose="020B0604020202020204" pitchFamily="34" charset="0"/>
                <a:cs typeface="Arial" panose="020B0604020202020204" pitchFamily="34" charset="0"/>
              </a:rPr>
              <a:t>R</a:t>
            </a:r>
            <a:r>
              <a:rPr lang="en-GB" dirty="0" smtClean="0">
                <a:latin typeface="Arial" panose="020B0604020202020204" pitchFamily="34" charset="0"/>
                <a:cs typeface="Arial" panose="020B0604020202020204" pitchFamily="34" charset="0"/>
              </a:rPr>
              <a:t>efusing </a:t>
            </a:r>
            <a:r>
              <a:rPr lang="en-GB" dirty="0">
                <a:latin typeface="Arial" panose="020B0604020202020204" pitchFamily="34" charset="0"/>
                <a:cs typeface="Arial" panose="020B0604020202020204" pitchFamily="34" charset="0"/>
              </a:rPr>
              <a:t>to go to </a:t>
            </a:r>
            <a:r>
              <a:rPr lang="en-GB" dirty="0" smtClean="0">
                <a:latin typeface="Arial" panose="020B0604020202020204" pitchFamily="34" charset="0"/>
                <a:cs typeface="Arial" panose="020B0604020202020204" pitchFamily="34" charset="0"/>
              </a:rPr>
              <a:t>school.</a:t>
            </a:r>
          </a:p>
          <a:p>
            <a:r>
              <a:rPr lang="en-GB" dirty="0">
                <a:latin typeface="Arial" panose="020B0604020202020204" pitchFamily="34" charset="0"/>
                <a:cs typeface="Arial" panose="020B0604020202020204" pitchFamily="34" charset="0"/>
              </a:rPr>
              <a:t>F</a:t>
            </a:r>
            <a:r>
              <a:rPr lang="en-GB" dirty="0" smtClean="0">
                <a:latin typeface="Arial" panose="020B0604020202020204" pitchFamily="34" charset="0"/>
                <a:cs typeface="Arial" panose="020B0604020202020204" pitchFamily="34" charset="0"/>
              </a:rPr>
              <a:t>eeling nauseous.</a:t>
            </a:r>
          </a:p>
          <a:p>
            <a:r>
              <a:rPr lang="en-GB" dirty="0" smtClean="0">
                <a:latin typeface="Arial" panose="020B0604020202020204" pitchFamily="34" charset="0"/>
                <a:cs typeface="Arial" panose="020B0604020202020204" pitchFamily="34" charset="0"/>
              </a:rPr>
              <a:t>Headaches.</a:t>
            </a:r>
          </a:p>
          <a:p>
            <a:r>
              <a:rPr lang="en-GB" dirty="0" smtClean="0">
                <a:latin typeface="Arial" panose="020B0604020202020204" pitchFamily="34" charset="0"/>
                <a:cs typeface="Arial" panose="020B0604020202020204" pitchFamily="34" charset="0"/>
              </a:rPr>
              <a:t>Irritability.</a:t>
            </a:r>
          </a:p>
          <a:p>
            <a:r>
              <a:rPr lang="en-GB" dirty="0" smtClean="0">
                <a:latin typeface="Arial" panose="020B0604020202020204" pitchFamily="34" charset="0"/>
                <a:cs typeface="Arial" panose="020B0604020202020204" pitchFamily="34" charset="0"/>
              </a:rPr>
              <a:t>Exhaustion.</a:t>
            </a:r>
            <a:endParaRPr lang="en-US" dirty="0">
              <a:latin typeface="Arial" panose="020B0604020202020204" pitchFamily="34" charset="0"/>
              <a:cs typeface="Arial" panose="020B0604020202020204" pitchFamily="34" charset="0"/>
            </a:endParaRPr>
          </a:p>
        </p:txBody>
      </p:sp>
      <p:pic>
        <p:nvPicPr>
          <p:cNvPr id="5" name="Picture 4" descr="texting-1999275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01" y="2064989"/>
            <a:ext cx="4688232" cy="3347691"/>
          </a:xfrm>
          <a:prstGeom prst="rect">
            <a:avLst/>
          </a:prstGeo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Creativity and learning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748" y="1888797"/>
            <a:ext cx="3844654" cy="4525963"/>
          </a:xfrm>
        </p:spPr>
        <p:txBody>
          <a:bodyPr/>
          <a:lstStyle/>
          <a:p>
            <a:pPr marL="0" indent="0">
              <a:buNone/>
            </a:pPr>
            <a:r>
              <a:rPr lang="en-GB" dirty="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mportant </a:t>
            </a:r>
            <a:r>
              <a:rPr lang="en-GB" dirty="0">
                <a:latin typeface="Arial" panose="020B0604020202020204" pitchFamily="34" charset="0"/>
                <a:cs typeface="Arial" panose="020B0604020202020204" pitchFamily="34" charset="0"/>
              </a:rPr>
              <a:t>for children to be creative through digital </a:t>
            </a:r>
            <a:r>
              <a:rPr lang="en-GB" dirty="0" smtClean="0">
                <a:latin typeface="Arial" panose="020B0604020202020204" pitchFamily="34" charset="0"/>
                <a:cs typeface="Arial" panose="020B0604020202020204" pitchFamily="34" charset="0"/>
              </a:rPr>
              <a:t>media.</a:t>
            </a:r>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mphasis </a:t>
            </a:r>
            <a:r>
              <a:rPr lang="en-GB" dirty="0">
                <a:latin typeface="Arial" panose="020B0604020202020204" pitchFamily="34" charset="0"/>
                <a:cs typeface="Arial" panose="020B0604020202020204" pitchFamily="34" charset="0"/>
              </a:rPr>
              <a:t>on </a:t>
            </a:r>
            <a:r>
              <a:rPr lang="en-GB" dirty="0" smtClean="0">
                <a:latin typeface="Arial" panose="020B0604020202020204" pitchFamily="34" charset="0"/>
                <a:cs typeface="Arial" panose="020B0604020202020204" pitchFamily="34" charset="0"/>
              </a:rPr>
              <a:t>safety.</a:t>
            </a:r>
            <a:endParaRPr lang="en-US" dirty="0">
              <a:latin typeface="Arial" panose="020B0604020202020204" pitchFamily="34" charset="0"/>
              <a:cs typeface="Arial" panose="020B0604020202020204" pitchFamily="34" charset="0"/>
            </a:endParaRPr>
          </a:p>
        </p:txBody>
      </p:sp>
      <p:pic>
        <p:nvPicPr>
          <p:cNvPr id="5" name="Picture 4" descr="art-1850896_640.jpg"/>
          <p:cNvPicPr>
            <a:picLocks noChangeAspect="1"/>
          </p:cNvPicPr>
          <p:nvPr/>
        </p:nvPicPr>
        <p:blipFill rotWithShape="1">
          <a:blip r:embed="rId3">
            <a:extLst>
              <a:ext uri="{28A0092B-C50C-407E-A947-70E740481C1C}">
                <a14:useLocalDpi xmlns:a14="http://schemas.microsoft.com/office/drawing/2010/main" val="0"/>
              </a:ext>
            </a:extLst>
          </a:blip>
          <a:srcRect r="13288"/>
          <a:stretch/>
        </p:blipFill>
        <p:spPr>
          <a:xfrm>
            <a:off x="3999458" y="1925819"/>
            <a:ext cx="4868769" cy="3728617"/>
          </a:xfrm>
          <a:prstGeom prst="rect">
            <a:avLst/>
          </a:prstGeo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575"/>
            <a:ext cx="8229600" cy="1143000"/>
          </a:xfrm>
        </p:spPr>
        <p:txBody>
          <a:bodyPr/>
          <a:lstStyle/>
          <a:p>
            <a:r>
              <a:rPr lang="en-US" b="1" dirty="0" smtClean="0">
                <a:latin typeface="Arial" panose="020B0604020202020204" pitchFamily="34" charset="0"/>
                <a:cs typeface="Arial" panose="020B0604020202020204" pitchFamily="34" charset="0"/>
              </a:rPr>
              <a:t>Resilience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00914" y="1411519"/>
            <a:ext cx="3643086" cy="4161968"/>
          </a:xfrm>
        </p:spPr>
        <p:txBody>
          <a:bodyPr>
            <a:noAutofit/>
          </a:bodyPr>
          <a:lstStyle/>
          <a:p>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elp children become resilient.</a:t>
            </a: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eing online more leads to more risk (and potentially more resilience).</a:t>
            </a:r>
            <a:endParaRPr lang="en-US" dirty="0">
              <a:latin typeface="Arial" panose="020B0604020202020204" pitchFamily="34" charset="0"/>
              <a:cs typeface="Arial" panose="020B0604020202020204" pitchFamily="34" charset="0"/>
            </a:endParaRPr>
          </a:p>
        </p:txBody>
      </p:sp>
      <p:pic>
        <p:nvPicPr>
          <p:cNvPr id="5" name="Picture 4" descr="stones-167089_640.jpg"/>
          <p:cNvPicPr>
            <a:picLocks noChangeAspect="1"/>
          </p:cNvPicPr>
          <p:nvPr/>
        </p:nvPicPr>
        <p:blipFill rotWithShape="1">
          <a:blip r:embed="rId3">
            <a:extLst>
              <a:ext uri="{28A0092B-C50C-407E-A947-70E740481C1C}">
                <a14:useLocalDpi xmlns:a14="http://schemas.microsoft.com/office/drawing/2010/main" val="0"/>
              </a:ext>
            </a:extLst>
          </a:blip>
          <a:srcRect l="7836" b="2361"/>
          <a:stretch/>
        </p:blipFill>
        <p:spPr>
          <a:xfrm>
            <a:off x="130629" y="1600200"/>
            <a:ext cx="5370285" cy="3786952"/>
          </a:xfrm>
          <a:prstGeom prst="rect">
            <a:avLst/>
          </a:prstGeo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Empathy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1346591"/>
          </a:xfrm>
        </p:spPr>
        <p:txBody>
          <a:bodyPr/>
          <a:lstStyle/>
          <a:p>
            <a:r>
              <a:rPr lang="en-GB" dirty="0">
                <a:latin typeface="Arial" panose="020B0604020202020204" pitchFamily="34" charset="0"/>
                <a:cs typeface="Arial" panose="020B0604020202020204" pitchFamily="34" charset="0"/>
              </a:rPr>
              <a:t>K</a:t>
            </a:r>
            <a:r>
              <a:rPr lang="en-GB" dirty="0" smtClean="0">
                <a:latin typeface="Arial" panose="020B0604020202020204" pitchFamily="34" charset="0"/>
                <a:cs typeface="Arial" panose="020B0604020202020204" pitchFamily="34" charset="0"/>
              </a:rPr>
              <a:t>indness </a:t>
            </a:r>
            <a:r>
              <a:rPr lang="en-GB" dirty="0">
                <a:latin typeface="Arial" panose="020B0604020202020204" pitchFamily="34" charset="0"/>
                <a:cs typeface="Arial" panose="020B0604020202020204" pitchFamily="34" charset="0"/>
              </a:rPr>
              <a:t>and empathy can be lost </a:t>
            </a:r>
            <a:r>
              <a:rPr lang="en-GB" dirty="0" smtClean="0">
                <a:latin typeface="Arial" panose="020B0604020202020204" pitchFamily="34" charset="0"/>
                <a:cs typeface="Arial" panose="020B0604020202020204" pitchFamily="34" charset="0"/>
              </a:rPr>
              <a:t>online.</a:t>
            </a:r>
          </a:p>
          <a:p>
            <a:r>
              <a:rPr lang="en-GB" dirty="0">
                <a:latin typeface="Arial" panose="020B0604020202020204" pitchFamily="34" charset="0"/>
                <a:cs typeface="Arial" panose="020B0604020202020204" pitchFamily="34" charset="0"/>
              </a:rPr>
              <a:t>N</a:t>
            </a:r>
            <a:r>
              <a:rPr lang="en-GB" dirty="0" smtClean="0">
                <a:latin typeface="Arial" panose="020B0604020202020204" pitchFamily="34" charset="0"/>
                <a:cs typeface="Arial" panose="020B0604020202020204" pitchFamily="34" charset="0"/>
              </a:rPr>
              <a:t>ecessary skills </a:t>
            </a:r>
            <a:r>
              <a:rPr lang="en-GB" dirty="0">
                <a:latin typeface="Arial" panose="020B0604020202020204" pitchFamily="34" charset="0"/>
                <a:cs typeface="Arial" panose="020B0604020202020204" pitchFamily="34" charset="0"/>
              </a:rPr>
              <a:t>to reduce </a:t>
            </a:r>
            <a:r>
              <a:rPr lang="en-GB" dirty="0" smtClean="0">
                <a:latin typeface="Arial" panose="020B0604020202020204" pitchFamily="34" charset="0"/>
                <a:cs typeface="Arial" panose="020B0604020202020204" pitchFamily="34" charset="0"/>
              </a:rPr>
              <a:t>bullying.</a:t>
            </a:r>
            <a:endParaRPr lang="en-US" dirty="0">
              <a:latin typeface="Arial" panose="020B0604020202020204" pitchFamily="34" charset="0"/>
              <a:cs typeface="Arial" panose="020B0604020202020204" pitchFamily="34" charset="0"/>
            </a:endParaRPr>
          </a:p>
        </p:txBody>
      </p:sp>
      <p:pic>
        <p:nvPicPr>
          <p:cNvPr id="5" name="Picture 4" descr="face-985977_640.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4366" y="2946791"/>
            <a:ext cx="8788072" cy="2746272"/>
          </a:xfrm>
          <a:prstGeom prst="rect">
            <a:avLst/>
          </a:prstGeom>
        </p:spPr>
      </p:pic>
      <p:sp>
        <p:nvSpPr>
          <p:cNvPr id="6" name="TextBox 5"/>
          <p:cNvSpPr txBox="1"/>
          <p:nvPr/>
        </p:nvSpPr>
        <p:spPr>
          <a:xfrm>
            <a:off x="5514008" y="3956800"/>
            <a:ext cx="3288080" cy="769441"/>
          </a:xfrm>
          <a:prstGeom prst="rect">
            <a:avLst/>
          </a:prstGeom>
          <a:solidFill>
            <a:srgbClr val="F9EDC3"/>
          </a:solidFill>
        </p:spPr>
        <p:txBody>
          <a:bodyPr wrap="none" rtlCol="0">
            <a:spAutoFit/>
          </a:bodyPr>
          <a:lstStyle/>
          <a:p>
            <a:r>
              <a:rPr lang="en-GB" sz="4400" dirty="0" smtClean="0">
                <a:latin typeface="Castellar" panose="020A0402060406010301" pitchFamily="18" charset="0"/>
              </a:rPr>
              <a:t>EMPATHY</a:t>
            </a:r>
            <a:endParaRPr lang="en-GB" sz="4400" dirty="0">
              <a:latin typeface="Castellar" panose="020A0402060406010301" pitchFamily="18" charset="0"/>
            </a:endParaRPr>
          </a:p>
        </p:txBody>
      </p:sp>
      <p:pic>
        <p:nvPicPr>
          <p:cNvPr id="7" name="Picture 6"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Other Ideas</a:t>
            </a:r>
            <a:endParaRPr lang="en-US" b="1" dirty="0">
              <a:latin typeface="Arial" panose="020B0604020202020204" pitchFamily="34" charset="0"/>
              <a:cs typeface="Arial" panose="020B0604020202020204" pitchFamily="34" charset="0"/>
            </a:endParaRPr>
          </a:p>
        </p:txBody>
      </p:sp>
      <p:pic>
        <p:nvPicPr>
          <p:cNvPr id="5" name="Content Placeholder 4" descr="light-bulb-1002783_640.jpg"/>
          <p:cNvPicPr>
            <a:picLocks noGrp="1" noChangeAspect="1"/>
          </p:cNvPicPr>
          <p:nvPr>
            <p:ph idx="1"/>
          </p:nvPr>
        </p:nvPicPr>
        <p:blipFill>
          <a:blip r:embed="rId3">
            <a:extLst>
              <a:ext uri="{28A0092B-C50C-407E-A947-70E740481C1C}">
                <a14:useLocalDpi xmlns:a14="http://schemas.microsoft.com/office/drawing/2010/main" val="0"/>
              </a:ext>
            </a:extLst>
          </a:blip>
          <a:srcRect l="-59992" r="-59992"/>
          <a:stretch>
            <a:fillRect/>
          </a:stretch>
        </p:blipFill>
        <p:spPr>
          <a:xfrm>
            <a:off x="864745" y="1600201"/>
            <a:ext cx="7269260" cy="3997813"/>
          </a:xfr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1293148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378"/>
            <a:ext cx="4008120" cy="3289422"/>
          </a:xfrm>
        </p:spPr>
        <p:txBody>
          <a:bodyPr>
            <a:noAutofit/>
          </a:bodyPr>
          <a:lstStyle/>
          <a:p>
            <a:r>
              <a:rPr lang="en-US" b="1" dirty="0" smtClean="0">
                <a:latin typeface="Arial" panose="020B0604020202020204" pitchFamily="34" charset="0"/>
                <a:cs typeface="Arial" panose="020B0604020202020204" pitchFamily="34" charset="0"/>
              </a:rPr>
              <a:t>Tips for parents and carers to use starting today</a:t>
            </a:r>
            <a:endParaRPr lang="en-US" b="1" dirty="0">
              <a:latin typeface="Arial" panose="020B0604020202020204" pitchFamily="34" charset="0"/>
              <a:cs typeface="Arial" panose="020B0604020202020204" pitchFamily="34" charset="0"/>
            </a:endParaRPr>
          </a:p>
        </p:txBody>
      </p:sp>
      <p:pic>
        <p:nvPicPr>
          <p:cNvPr id="7" name="Picture 6" descr="Screen Shot 2017-05-08 at 19.20.06.png"/>
          <p:cNvPicPr>
            <a:picLocks noChangeAspect="1"/>
          </p:cNvPicPr>
          <p:nvPr/>
        </p:nvPicPr>
        <p:blipFill rotWithShape="1">
          <a:blip r:embed="rId3">
            <a:extLst>
              <a:ext uri="{28A0092B-C50C-407E-A947-70E740481C1C}">
                <a14:useLocalDpi xmlns:a14="http://schemas.microsoft.com/office/drawing/2010/main" val="0"/>
              </a:ext>
            </a:extLst>
          </a:blip>
          <a:srcRect l="2566" t="11188" r="2814" b="2122"/>
          <a:stretch/>
        </p:blipFill>
        <p:spPr>
          <a:xfrm>
            <a:off x="4465320" y="762000"/>
            <a:ext cx="4099560" cy="4846320"/>
          </a:xfrm>
          <a:prstGeom prst="rect">
            <a:avLst/>
          </a:prstGeom>
        </p:spPr>
      </p:pic>
      <p:pic>
        <p:nvPicPr>
          <p:cNvPr id="5" name="Picture 4"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7" y="274638"/>
            <a:ext cx="6770913" cy="1143000"/>
          </a:xfrm>
        </p:spPr>
        <p:txBody>
          <a:bodyPr>
            <a:noAutofit/>
          </a:bodyPr>
          <a:lstStyle/>
          <a:p>
            <a:r>
              <a:rPr lang="en-US" b="1" dirty="0" smtClean="0">
                <a:latin typeface="Arial" panose="020B0604020202020204" pitchFamily="34" charset="0"/>
                <a:cs typeface="Arial" panose="020B0604020202020204" pitchFamily="34" charset="0"/>
              </a:rPr>
              <a:t>Use of screen names and avatars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1" y="1600200"/>
            <a:ext cx="4203142" cy="4525963"/>
          </a:xfrm>
        </p:spPr>
        <p:txBody>
          <a:bodyPr/>
          <a:lstStyle/>
          <a:p>
            <a:pPr marL="0" indent="0">
              <a:buNone/>
            </a:pPr>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afe </a:t>
            </a:r>
            <a:r>
              <a:rPr lang="en-GB" dirty="0">
                <a:latin typeface="Arial" panose="020B0604020202020204" pitchFamily="34" charset="0"/>
                <a:cs typeface="Arial" panose="020B0604020202020204" pitchFamily="34" charset="0"/>
              </a:rPr>
              <a:t>use </a:t>
            </a:r>
            <a:r>
              <a:rPr lang="en-GB" dirty="0" smtClean="0">
                <a:latin typeface="Arial" panose="020B0604020202020204" pitchFamily="34" charset="0"/>
                <a:cs typeface="Arial" panose="020B0604020202020204" pitchFamily="34" charset="0"/>
              </a:rPr>
              <a:t>without </a:t>
            </a:r>
            <a:r>
              <a:rPr lang="en-GB" dirty="0">
                <a:latin typeface="Arial" panose="020B0604020202020204" pitchFamily="34" charset="0"/>
                <a:cs typeface="Arial" panose="020B0604020202020204" pitchFamily="34" charset="0"/>
              </a:rPr>
              <a:t>personally identifying </a:t>
            </a:r>
            <a:r>
              <a:rPr lang="en-GB" dirty="0" smtClean="0">
                <a:latin typeface="Arial" panose="020B0604020202020204" pitchFamily="34" charset="0"/>
                <a:cs typeface="Arial" panose="020B0604020202020204" pitchFamily="34" charset="0"/>
              </a:rPr>
              <a:t>information.</a:t>
            </a:r>
          </a:p>
          <a:p>
            <a:pPr marL="0" indent="0">
              <a:buNone/>
            </a:pPr>
            <a:r>
              <a:rPr lang="en-GB" dirty="0" smtClean="0">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specially </a:t>
            </a:r>
            <a:r>
              <a:rPr lang="en-GB" dirty="0">
                <a:latin typeface="Arial" panose="020B0604020202020204" pitchFamily="34" charset="0"/>
                <a:cs typeface="Arial" panose="020B0604020202020204" pitchFamily="34" charset="0"/>
              </a:rPr>
              <a:t>as children are gaming </a:t>
            </a:r>
            <a:r>
              <a:rPr lang="en-GB" dirty="0" smtClean="0">
                <a:latin typeface="Arial" panose="020B0604020202020204" pitchFamily="34" charset="0"/>
                <a:cs typeface="Arial" panose="020B0604020202020204" pitchFamily="34" charset="0"/>
              </a:rPr>
              <a:t>more.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Picture 4" descr="Screen Shot 2017-05-09 at 12.29.38.png"/>
          <p:cNvPicPr>
            <a:picLocks noChangeAspect="1"/>
          </p:cNvPicPr>
          <p:nvPr/>
        </p:nvPicPr>
        <p:blipFill rotWithShape="1">
          <a:blip r:embed="rId3">
            <a:extLst>
              <a:ext uri="{28A0092B-C50C-407E-A947-70E740481C1C}">
                <a14:useLocalDpi xmlns:a14="http://schemas.microsoft.com/office/drawing/2010/main" val="0"/>
              </a:ext>
            </a:extLst>
          </a:blip>
          <a:srcRect l="3251"/>
          <a:stretch/>
        </p:blipFill>
        <p:spPr>
          <a:xfrm>
            <a:off x="4548975" y="2032000"/>
            <a:ext cx="4472115" cy="2730777"/>
          </a:xfrm>
          <a:prstGeom prst="rect">
            <a:avLst/>
          </a:prstGeo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Digital Citizenship</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6004130" y="1967902"/>
            <a:ext cx="3139870"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S</a:t>
            </a:r>
            <a:r>
              <a:rPr lang="en-GB" sz="3200" dirty="0" smtClean="0">
                <a:latin typeface="Arial" panose="020B0604020202020204" pitchFamily="34" charset="0"/>
                <a:cs typeface="Arial" panose="020B0604020202020204" pitchFamily="34" charset="0"/>
              </a:rPr>
              <a:t>elf-esteem.</a:t>
            </a:r>
          </a:p>
          <a:p>
            <a:pPr marL="457200" indent="-457200">
              <a:buFont typeface="Arial" panose="020B0604020202020204" pitchFamily="34" charset="0"/>
              <a:buChar char="•"/>
            </a:pPr>
            <a:endParaRPr lang="en-GB" sz="3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W</a:t>
            </a:r>
            <a:r>
              <a:rPr lang="en-GB" sz="3200" dirty="0" smtClean="0">
                <a:latin typeface="Arial" panose="020B0604020202020204" pitchFamily="34" charset="0"/>
                <a:cs typeface="Arial" panose="020B0604020202020204" pitchFamily="34" charset="0"/>
              </a:rPr>
              <a:t>ell-being.</a:t>
            </a:r>
          </a:p>
          <a:p>
            <a:pPr marL="457200" indent="-45720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R</a:t>
            </a:r>
            <a:r>
              <a:rPr lang="en-GB" sz="3200" dirty="0" smtClean="0">
                <a:latin typeface="Arial" panose="020B0604020202020204" pitchFamily="34" charset="0"/>
                <a:cs typeface="Arial" panose="020B0604020202020204" pitchFamily="34" charset="0"/>
              </a:rPr>
              <a:t>esponsible use of digital technology.</a:t>
            </a:r>
            <a:endParaRPr lang="en-GB" sz="3200" dirty="0">
              <a:latin typeface="Arial" panose="020B0604020202020204" pitchFamily="34" charset="0"/>
              <a:cs typeface="Arial" panose="020B0604020202020204" pitchFamily="34" charset="0"/>
            </a:endParaRPr>
          </a:p>
        </p:txBody>
      </p:sp>
      <p:pic>
        <p:nvPicPr>
          <p:cNvPr id="7" name="Content Placeholder 6" descr="beautiful-15704_64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434" r="-219"/>
          <a:stretch/>
        </p:blipFill>
        <p:spPr>
          <a:xfrm>
            <a:off x="0" y="1417638"/>
            <a:ext cx="6004130" cy="4307330"/>
          </a:xfr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03" y="457200"/>
            <a:ext cx="3875381" cy="1143000"/>
          </a:xfrm>
        </p:spPr>
        <p:txBody>
          <a:bodyPr>
            <a:normAutofit/>
          </a:bodyPr>
          <a:lstStyle/>
          <a:p>
            <a:r>
              <a:rPr lang="en-US" dirty="0" smtClean="0">
                <a:latin typeface="Candara"/>
                <a:cs typeface="Candara"/>
              </a:rPr>
              <a:t>  </a:t>
            </a:r>
            <a:r>
              <a:rPr lang="en-US" b="1" dirty="0">
                <a:latin typeface="Arial" panose="020B0604020202020204" pitchFamily="34" charset="0"/>
                <a:cs typeface="Arial" panose="020B0604020202020204" pitchFamily="34" charset="0"/>
              </a:rPr>
              <a:t>Self</a:t>
            </a:r>
            <a:r>
              <a:rPr lang="en-US" b="1" dirty="0" smtClean="0">
                <a:latin typeface="Arial" panose="020B0604020202020204" pitchFamily="34" charset="0"/>
                <a:cs typeface="Arial" panose="020B0604020202020204" pitchFamily="34" charset="0"/>
              </a:rPr>
              <a:t>-image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2796" y="1600200"/>
            <a:ext cx="7724004" cy="4525963"/>
          </a:xfrm>
        </p:spPr>
        <p:txBody>
          <a:bodyPr/>
          <a:lstStyle/>
          <a:p>
            <a:pPr marL="0" indent="0">
              <a:buNone/>
            </a:pPr>
            <a:r>
              <a:rPr lang="en-US" b="1" dirty="0">
                <a:latin typeface="Candara"/>
                <a:cs typeface="Candara"/>
              </a:rPr>
              <a:t/>
            </a:r>
            <a:br>
              <a:rPr lang="en-US" b="1" dirty="0">
                <a:latin typeface="Candara"/>
                <a:cs typeface="Candara"/>
              </a:rPr>
            </a:br>
            <a:endParaRPr lang="en-US" b="1"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Self-worth.</a:t>
            </a:r>
          </a:p>
          <a:p>
            <a:pPr marL="0" indent="0">
              <a:buNone/>
            </a:pPr>
            <a:r>
              <a:rPr lang="en-US" dirty="0" smtClean="0">
                <a:latin typeface="Arial" panose="020B0604020202020204" pitchFamily="34" charset="0"/>
                <a:cs typeface="Arial" panose="020B0604020202020204" pitchFamily="34" charset="0"/>
              </a:rPr>
              <a:t>Self-judgement.</a:t>
            </a:r>
          </a:p>
          <a:p>
            <a:pPr marL="0" indent="0">
              <a:buNone/>
            </a:pPr>
            <a:r>
              <a:rPr lang="en-US" dirty="0" smtClean="0">
                <a:latin typeface="Arial" panose="020B0604020202020204" pitchFamily="34" charset="0"/>
                <a:cs typeface="Arial" panose="020B0604020202020204" pitchFamily="34" charset="0"/>
              </a:rPr>
              <a:t>Self-value.</a:t>
            </a:r>
          </a:p>
        </p:txBody>
      </p:sp>
      <p:pic>
        <p:nvPicPr>
          <p:cNvPr id="5" name="Picture 4" descr="Screen Shot 2017-05-08 at 19.20.06.png"/>
          <p:cNvPicPr>
            <a:picLocks noChangeAspect="1"/>
          </p:cNvPicPr>
          <p:nvPr/>
        </p:nvPicPr>
        <p:blipFill rotWithShape="1">
          <a:blip r:embed="rId3">
            <a:extLst>
              <a:ext uri="{28A0092B-C50C-407E-A947-70E740481C1C}">
                <a14:useLocalDpi xmlns:a14="http://schemas.microsoft.com/office/drawing/2010/main" val="0"/>
              </a:ext>
            </a:extLst>
          </a:blip>
          <a:srcRect l="2566" t="11188" r="2814" b="2122"/>
          <a:stretch/>
        </p:blipFill>
        <p:spPr>
          <a:xfrm>
            <a:off x="4465320" y="762000"/>
            <a:ext cx="4099560" cy="4846320"/>
          </a:xfrm>
          <a:prstGeom prst="rect">
            <a:avLst/>
          </a:prstGeom>
        </p:spPr>
      </p:pic>
      <p:pic>
        <p:nvPicPr>
          <p:cNvPr id="7" name="Picture 6"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005278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844"/>
            <a:ext cx="8229600" cy="1143000"/>
          </a:xfrm>
        </p:spPr>
        <p:txBody>
          <a:bodyPr/>
          <a:lstStyle/>
          <a:p>
            <a:r>
              <a:rPr lang="en-US" b="1" dirty="0" smtClean="0">
                <a:latin typeface="Arial" panose="020B0604020202020204" pitchFamily="34" charset="0"/>
                <a:cs typeface="Arial" panose="020B0604020202020204" pitchFamily="34" charset="0"/>
              </a:rPr>
              <a:t>Conversation starters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356353"/>
            <a:ext cx="2560918" cy="2521857"/>
          </a:xfrm>
        </p:spPr>
        <p:txBody>
          <a:bodyPr>
            <a:normAutofit/>
          </a:bodyPr>
          <a:lstStyle/>
          <a:p>
            <a:pPr marL="0" indent="0">
              <a:buNone/>
            </a:pPr>
            <a:r>
              <a:rPr lang="en-US" dirty="0" smtClean="0">
                <a:latin typeface="Arial" panose="020B0604020202020204" pitchFamily="34" charset="0"/>
                <a:cs typeface="Arial" panose="020B0604020202020204" pitchFamily="34" charset="0"/>
              </a:rPr>
              <a:t>Who?</a:t>
            </a:r>
          </a:p>
          <a:p>
            <a:pPr marL="0" indent="0">
              <a:buNone/>
            </a:pPr>
            <a:r>
              <a:rPr lang="en-US" dirty="0" smtClean="0">
                <a:latin typeface="Arial" panose="020B0604020202020204" pitchFamily="34" charset="0"/>
                <a:cs typeface="Arial" panose="020B0604020202020204" pitchFamily="34" charset="0"/>
              </a:rPr>
              <a:t>What?</a:t>
            </a:r>
          </a:p>
          <a:p>
            <a:pPr marL="0" indent="0">
              <a:buNone/>
            </a:pPr>
            <a:r>
              <a:rPr lang="en-US" dirty="0" smtClean="0">
                <a:latin typeface="Arial" panose="020B0604020202020204" pitchFamily="34" charset="0"/>
                <a:cs typeface="Arial" panose="020B0604020202020204" pitchFamily="34" charset="0"/>
              </a:rPr>
              <a:t>Where?</a:t>
            </a:r>
          </a:p>
          <a:p>
            <a:pPr marL="0" indent="0">
              <a:buNone/>
            </a:pPr>
            <a:r>
              <a:rPr lang="en-US" dirty="0" smtClean="0">
                <a:latin typeface="Arial" panose="020B0604020202020204" pitchFamily="34" charset="0"/>
                <a:cs typeface="Arial" panose="020B0604020202020204" pitchFamily="34" charset="0"/>
              </a:rPr>
              <a:t>When?</a:t>
            </a:r>
            <a:endParaRPr lang="en-US" dirty="0">
              <a:latin typeface="Arial" panose="020B0604020202020204" pitchFamily="34" charset="0"/>
              <a:cs typeface="Arial" panose="020B0604020202020204" pitchFamily="34" charset="0"/>
            </a:endParaRPr>
          </a:p>
        </p:txBody>
      </p:sp>
      <p:pic>
        <p:nvPicPr>
          <p:cNvPr id="5" name="Picture 4" descr="Screen Shot 2017-05-08 at 19.5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262" y="1289844"/>
            <a:ext cx="5987598" cy="4219448"/>
          </a:xfrm>
          <a:prstGeom prst="rect">
            <a:avLst/>
          </a:prstGeo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Sharing family values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4364" y="1534882"/>
            <a:ext cx="3807063" cy="4131302"/>
          </a:xfrm>
        </p:spPr>
        <p:txBody>
          <a:bodyPr/>
          <a:lstStyle/>
          <a:p>
            <a:r>
              <a:rPr lang="en-GB" dirty="0">
                <a:latin typeface="Arial" panose="020B0604020202020204" pitchFamily="34" charset="0"/>
                <a:cs typeface="Arial" panose="020B0604020202020204" pitchFamily="34" charset="0"/>
              </a:rPr>
              <a:t>T</a:t>
            </a:r>
            <a:r>
              <a:rPr lang="en-GB" dirty="0" smtClean="0">
                <a:latin typeface="Arial" panose="020B0604020202020204" pitchFamily="34" charset="0"/>
                <a:cs typeface="Arial" panose="020B0604020202020204" pitchFamily="34" charset="0"/>
              </a:rPr>
              <a:t>ransferring </a:t>
            </a:r>
            <a:r>
              <a:rPr lang="en-GB" dirty="0">
                <a:latin typeface="Arial" panose="020B0604020202020204" pitchFamily="34" charset="0"/>
                <a:cs typeface="Arial" panose="020B0604020202020204" pitchFamily="34" charset="0"/>
              </a:rPr>
              <a:t>your family views on offline </a:t>
            </a:r>
            <a:r>
              <a:rPr lang="en-GB" dirty="0" smtClean="0">
                <a:latin typeface="Arial" panose="020B0604020202020204" pitchFamily="34" charset="0"/>
                <a:cs typeface="Arial" panose="020B0604020202020204" pitchFamily="34" charset="0"/>
              </a:rPr>
              <a:t>behaviour </a:t>
            </a:r>
            <a:r>
              <a:rPr lang="en-GB" dirty="0">
                <a:latin typeface="Arial" panose="020B0604020202020204" pitchFamily="34" charset="0"/>
                <a:cs typeface="Arial" panose="020B0604020202020204" pitchFamily="34" charset="0"/>
              </a:rPr>
              <a:t>to the online </a:t>
            </a:r>
            <a:r>
              <a:rPr lang="en-GB" dirty="0" smtClean="0">
                <a:latin typeface="Arial" panose="020B0604020202020204" pitchFamily="34" charset="0"/>
                <a:cs typeface="Arial" panose="020B0604020202020204" pitchFamily="34" charset="0"/>
              </a:rPr>
              <a:t>world.</a:t>
            </a:r>
          </a:p>
          <a:p>
            <a:r>
              <a:rPr lang="en-GB" dirty="0">
                <a:latin typeface="Arial" panose="020B0604020202020204" pitchFamily="34" charset="0"/>
                <a:cs typeface="Arial" panose="020B0604020202020204" pitchFamily="34" charset="0"/>
              </a:rPr>
              <a:t>Y</a:t>
            </a:r>
            <a:r>
              <a:rPr lang="en-GB" dirty="0" smtClean="0">
                <a:latin typeface="Arial" panose="020B0604020202020204" pitchFamily="34" charset="0"/>
                <a:cs typeface="Arial" panose="020B0604020202020204" pitchFamily="34" charset="0"/>
              </a:rPr>
              <a:t>our rules, your values, your expectations.</a:t>
            </a:r>
            <a:endParaRPr lang="en-US" dirty="0">
              <a:latin typeface="Arial" panose="020B0604020202020204" pitchFamily="34" charset="0"/>
              <a:cs typeface="Arial" panose="020B0604020202020204" pitchFamily="34" charset="0"/>
            </a:endParaRPr>
          </a:p>
          <a:p>
            <a:endParaRPr lang="en-US" dirty="0">
              <a:latin typeface="Candara"/>
              <a:cs typeface="Candara"/>
            </a:endParaRPr>
          </a:p>
        </p:txBody>
      </p:sp>
      <p:pic>
        <p:nvPicPr>
          <p:cNvPr id="6" name="Picture 5" descr="Screen Shot 2017-05-08 at 19.50.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236" y="2098176"/>
            <a:ext cx="5308650" cy="3265974"/>
          </a:xfrm>
          <a:prstGeom prst="rect">
            <a:avLst/>
          </a:prstGeom>
        </p:spPr>
      </p:pic>
      <p:pic>
        <p:nvPicPr>
          <p:cNvPr id="7" name="Picture 6"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Social media and social life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39314" y="1449014"/>
            <a:ext cx="3803750" cy="4525963"/>
          </a:xfrm>
        </p:spPr>
        <p:txBody>
          <a:bodyPr/>
          <a:lstStyle/>
          <a:p>
            <a:r>
              <a:rPr lang="en-GB" dirty="0">
                <a:latin typeface="Arial" panose="020B0604020202020204" pitchFamily="34" charset="0"/>
                <a:cs typeface="Arial" panose="020B0604020202020204" pitchFamily="34" charset="0"/>
              </a:rPr>
              <a:t>U</a:t>
            </a:r>
            <a:r>
              <a:rPr lang="en-GB" dirty="0" smtClean="0">
                <a:latin typeface="Arial" panose="020B0604020202020204" pitchFamily="34" charset="0"/>
                <a:cs typeface="Arial" panose="020B0604020202020204" pitchFamily="34" charset="0"/>
              </a:rPr>
              <a:t>sing </a:t>
            </a:r>
            <a:r>
              <a:rPr lang="en-GB" dirty="0">
                <a:latin typeface="Arial" panose="020B0604020202020204" pitchFamily="34" charset="0"/>
                <a:cs typeface="Arial" panose="020B0604020202020204" pitchFamily="34" charset="0"/>
              </a:rPr>
              <a:t>social media positively for social </a:t>
            </a:r>
            <a:r>
              <a:rPr lang="en-GB" dirty="0" smtClean="0">
                <a:latin typeface="Arial" panose="020B0604020202020204" pitchFamily="34" charset="0"/>
                <a:cs typeface="Arial" panose="020B0604020202020204" pitchFamily="34" charset="0"/>
              </a:rPr>
              <a:t>life and opportunity.</a:t>
            </a:r>
          </a:p>
          <a:p>
            <a:r>
              <a:rPr lang="en-GB" dirty="0">
                <a:latin typeface="Arial" panose="020B0604020202020204" pitchFamily="34" charset="0"/>
                <a:cs typeface="Arial" panose="020B0604020202020204" pitchFamily="34" charset="0"/>
              </a:rPr>
              <a:t>D</a:t>
            </a:r>
            <a:r>
              <a:rPr lang="en-GB" dirty="0" smtClean="0">
                <a:latin typeface="Arial" panose="020B0604020202020204" pitchFamily="34" charset="0"/>
                <a:cs typeface="Arial" panose="020B0604020202020204" pitchFamily="34" charset="0"/>
              </a:rPr>
              <a:t>emonstrate a positive identity by positive social media use.</a:t>
            </a:r>
            <a:endParaRPr lang="en-US" dirty="0">
              <a:latin typeface="Arial" panose="020B0604020202020204" pitchFamily="34" charset="0"/>
              <a:cs typeface="Arial" panose="020B0604020202020204" pitchFamily="34" charset="0"/>
            </a:endParaRPr>
          </a:p>
          <a:p>
            <a:endParaRPr lang="en-US" dirty="0">
              <a:latin typeface="Candara"/>
              <a:cs typeface="Candara"/>
            </a:endParaRPr>
          </a:p>
        </p:txBody>
      </p:sp>
      <p:pic>
        <p:nvPicPr>
          <p:cNvPr id="6" name="Picture 5" descr="Screen Shot 2017-05-08 at 19.44.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08" y="1494415"/>
            <a:ext cx="4900706" cy="4160019"/>
          </a:xfrm>
          <a:prstGeom prst="rect">
            <a:avLst/>
          </a:prstGeom>
        </p:spPr>
      </p:pic>
      <p:pic>
        <p:nvPicPr>
          <p:cNvPr id="7" name="Picture 6"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Footprints are forever</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9349" y="1496334"/>
            <a:ext cx="3635794" cy="3842657"/>
          </a:xfrm>
        </p:spPr>
        <p:txBody>
          <a:bodyPr/>
          <a:lstStyle/>
          <a:p>
            <a:r>
              <a:rPr lang="en-GB" dirty="0">
                <a:latin typeface="Arial" panose="020B0604020202020204" pitchFamily="34" charset="0"/>
                <a:cs typeface="Arial" panose="020B0604020202020204" pitchFamily="34" charset="0"/>
              </a:rPr>
              <a:t>D</a:t>
            </a:r>
            <a:r>
              <a:rPr lang="en-GB" dirty="0" smtClean="0">
                <a:latin typeface="Arial" panose="020B0604020202020204" pitchFamily="34" charset="0"/>
                <a:cs typeface="Arial" panose="020B0604020202020204" pitchFamily="34" charset="0"/>
              </a:rPr>
              <a:t>elete key </a:t>
            </a:r>
            <a:r>
              <a:rPr lang="en-GB" dirty="0">
                <a:latin typeface="Arial" panose="020B0604020202020204" pitchFamily="34" charset="0"/>
                <a:cs typeface="Arial" panose="020B0604020202020204" pitchFamily="34" charset="0"/>
              </a:rPr>
              <a:t>does not exist </a:t>
            </a:r>
            <a:r>
              <a:rPr lang="en-GB" dirty="0" smtClean="0">
                <a:latin typeface="Arial" panose="020B0604020202020204" pitchFamily="34" charset="0"/>
                <a:cs typeface="Arial" panose="020B0604020202020204" pitchFamily="34" charset="0"/>
              </a:rPr>
              <a:t>online.</a:t>
            </a:r>
          </a:p>
          <a:p>
            <a:r>
              <a:rPr lang="en-GB" dirty="0">
                <a:latin typeface="Arial" panose="020B0604020202020204" pitchFamily="34" charset="0"/>
                <a:cs typeface="Arial" panose="020B0604020202020204" pitchFamily="34" charset="0"/>
              </a:rPr>
              <a:t>Y</a:t>
            </a:r>
            <a:r>
              <a:rPr lang="en-GB" dirty="0" smtClean="0">
                <a:latin typeface="Arial" panose="020B0604020202020204" pitchFamily="34" charset="0"/>
                <a:cs typeface="Arial" panose="020B0604020202020204" pitchFamily="34" charset="0"/>
              </a:rPr>
              <a:t>our unique traces, actions, data</a:t>
            </a:r>
            <a:r>
              <a:rPr lang="en-US" dirty="0" smtClean="0">
                <a:latin typeface="Arial" panose="020B0604020202020204" pitchFamily="34" charset="0"/>
                <a:cs typeface="Arial" panose="020B0604020202020204" pitchFamily="34" charset="0"/>
              </a:rPr>
              <a:t> can exist in some form, forever.</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5513"/>
            <a:ext cx="5291767" cy="3530601"/>
          </a:xfrm>
          <a:prstGeom prst="rect">
            <a:avLst/>
          </a:prstGeom>
        </p:spPr>
      </p:pic>
      <p:pic>
        <p:nvPicPr>
          <p:cNvPr id="7" name="Picture 6"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ndrew.williams\AppData\Local\Microsoft\Windows\INetCache\IE\XXNZN82B\1-1232472255xXip[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20" r="8889"/>
          <a:stretch/>
        </p:blipFill>
        <p:spPr bwMode="auto">
          <a:xfrm>
            <a:off x="326571" y="1707923"/>
            <a:ext cx="3640153" cy="35109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0171" y="187781"/>
            <a:ext cx="7162799" cy="1143000"/>
          </a:xfrm>
        </p:spPr>
        <p:txBody>
          <a:bodyPr>
            <a:noAutofit/>
          </a:bodyPr>
          <a:lstStyle/>
          <a:p>
            <a:r>
              <a:rPr lang="en-US" b="1" dirty="0" smtClean="0">
                <a:latin typeface="Arial" panose="020B0604020202020204" pitchFamily="34" charset="0"/>
                <a:cs typeface="Arial" panose="020B0604020202020204" pitchFamily="34" charset="0"/>
              </a:rPr>
              <a:t>Over-sharing and personal information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86110" y="1820333"/>
            <a:ext cx="4100689" cy="4305830"/>
          </a:xfrm>
        </p:spPr>
        <p:txBody>
          <a:bodyPr/>
          <a:lstStyle/>
          <a:p>
            <a:r>
              <a:rPr lang="en-GB" dirty="0">
                <a:latin typeface="Arial" panose="020B0604020202020204" pitchFamily="34" charset="0"/>
                <a:cs typeface="Arial" panose="020B0604020202020204" pitchFamily="34" charset="0"/>
              </a:rPr>
              <a:t>R</a:t>
            </a:r>
            <a:r>
              <a:rPr lang="en-GB" dirty="0" smtClean="0">
                <a:latin typeface="Arial" panose="020B0604020202020204" pitchFamily="34" charset="0"/>
                <a:cs typeface="Arial" panose="020B0604020202020204" pitchFamily="34" charset="0"/>
              </a:rPr>
              <a:t>educe </a:t>
            </a:r>
            <a:r>
              <a:rPr lang="en-GB" dirty="0">
                <a:latin typeface="Arial" panose="020B0604020202020204" pitchFamily="34" charset="0"/>
                <a:cs typeface="Arial" panose="020B0604020202020204" pitchFamily="34" charset="0"/>
              </a:rPr>
              <a:t>the need to post too much, to share too much, to tag </a:t>
            </a:r>
            <a:r>
              <a:rPr lang="en-GB" dirty="0" smtClean="0">
                <a:latin typeface="Arial" panose="020B0604020202020204" pitchFamily="34" charset="0"/>
                <a:cs typeface="Arial" panose="020B0604020202020204" pitchFamily="34" charset="0"/>
              </a:rPr>
              <a:t>everyone.</a:t>
            </a:r>
          </a:p>
          <a:p>
            <a:r>
              <a:rPr lang="en-GB" dirty="0">
                <a:latin typeface="Arial" panose="020B0604020202020204" pitchFamily="34" charset="0"/>
                <a:cs typeface="Arial" panose="020B0604020202020204" pitchFamily="34" charset="0"/>
              </a:rPr>
              <a:t>K</a:t>
            </a:r>
            <a:r>
              <a:rPr lang="en-GB" dirty="0" smtClean="0">
                <a:latin typeface="Arial" panose="020B0604020202020204" pitchFamily="34" charset="0"/>
                <a:cs typeface="Arial" panose="020B0604020202020204" pitchFamily="34" charset="0"/>
              </a:rPr>
              <a:t>eep secrets secret. </a:t>
            </a:r>
            <a:endParaRPr lang="en-US" dirty="0">
              <a:latin typeface="Arial" panose="020B0604020202020204" pitchFamily="34" charset="0"/>
              <a:cs typeface="Arial" panose="020B0604020202020204" pitchFamily="34" charset="0"/>
            </a:endParaRPr>
          </a:p>
        </p:txBody>
      </p:sp>
      <p:pic>
        <p:nvPicPr>
          <p:cNvPr id="3074" name="Picture 2" descr="C:\Users\andrew.williams\AppData\Local\Microsoft\Windows\INetCache\IE\1TBFMJ2N\skotan-No-sig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43" y="1568789"/>
            <a:ext cx="3780971" cy="37809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7-04-15 at 17.15.2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Other Ideas</a:t>
            </a:r>
            <a:endParaRPr lang="en-US" b="1" dirty="0">
              <a:latin typeface="Arial" panose="020B0604020202020204" pitchFamily="34" charset="0"/>
              <a:cs typeface="Arial" panose="020B0604020202020204" pitchFamily="34" charset="0"/>
            </a:endParaRPr>
          </a:p>
        </p:txBody>
      </p:sp>
      <p:pic>
        <p:nvPicPr>
          <p:cNvPr id="5" name="Content Placeholder 4" descr="light-bulb-1002783_640.jpg"/>
          <p:cNvPicPr>
            <a:picLocks noGrp="1" noChangeAspect="1"/>
          </p:cNvPicPr>
          <p:nvPr>
            <p:ph idx="1"/>
          </p:nvPr>
        </p:nvPicPr>
        <p:blipFill>
          <a:blip r:embed="rId3">
            <a:extLst>
              <a:ext uri="{28A0092B-C50C-407E-A947-70E740481C1C}">
                <a14:useLocalDpi xmlns:a14="http://schemas.microsoft.com/office/drawing/2010/main" val="0"/>
              </a:ext>
            </a:extLst>
          </a:blip>
          <a:srcRect l="-59992" r="-59992"/>
          <a:stretch>
            <a:fillRect/>
          </a:stretch>
        </p:blipFill>
        <p:spPr>
          <a:xfrm>
            <a:off x="864745" y="1600201"/>
            <a:ext cx="7269260" cy="3997813"/>
          </a:xfrm>
        </p:spPr>
      </p:pic>
      <p:pic>
        <p:nvPicPr>
          <p:cNvPr id="6" name="Picture 5" descr="Screen Shot 2017-04-15 at 17.1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2686174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Thank you!</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34353" y="1277243"/>
            <a:ext cx="6618941" cy="4525963"/>
          </a:xfrm>
        </p:spPr>
        <p:txBody>
          <a:bodyPr/>
          <a:lstStyle/>
          <a:p>
            <a:pPr marL="0" indent="0">
              <a:buNone/>
            </a:pPr>
            <a:endParaRPr lang="en-US" dirty="0">
              <a:latin typeface="Chalkboard"/>
              <a:cs typeface="Chalkboard"/>
            </a:endParaRPr>
          </a:p>
          <a:p>
            <a:r>
              <a:rPr lang="en-US" dirty="0" smtClean="0">
                <a:latin typeface="Arial" panose="020B0604020202020204" pitchFamily="34" charset="0"/>
                <a:cs typeface="Arial" panose="020B0604020202020204" pitchFamily="34" charset="0"/>
              </a:rPr>
              <a:t>Be a role model on positive self-image, online reputation and well-being.</a:t>
            </a:r>
          </a:p>
          <a:p>
            <a:r>
              <a:rPr lang="en-US" dirty="0" smtClean="0">
                <a:latin typeface="Arial" panose="020B0604020202020204" pitchFamily="34" charset="0"/>
                <a:cs typeface="Arial" panose="020B0604020202020204" pitchFamily="34" charset="0"/>
              </a:rPr>
              <a:t>Check the Online Safety Zone for more resources.</a:t>
            </a:r>
          </a:p>
        </p:txBody>
      </p:sp>
      <p:pic>
        <p:nvPicPr>
          <p:cNvPr id="5" name="Picture 4"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Tree>
    <p:extLst>
      <p:ext uri="{BB962C8B-B14F-4D97-AF65-F5344CB8AC3E}">
        <p14:creationId xmlns:p14="http://schemas.microsoft.com/office/powerpoint/2010/main" val="588143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039" y="598824"/>
            <a:ext cx="4363370" cy="1404977"/>
          </a:xfrm>
        </p:spPr>
        <p:txBody>
          <a:bodyPr>
            <a:noAutofit/>
          </a:bodyPr>
          <a:lstStyle/>
          <a:p>
            <a:r>
              <a:rPr lang="en-US" b="1" dirty="0" smtClean="0">
                <a:latin typeface="Arial" panose="020B0604020202020204" pitchFamily="34" charset="0"/>
                <a:cs typeface="Arial" panose="020B0604020202020204" pitchFamily="34" charset="0"/>
              </a:rPr>
              <a:t>What are digital footprints?</a:t>
            </a:r>
            <a:endParaRPr lang="en-US" b="1" dirty="0">
              <a:latin typeface="Arial" panose="020B0604020202020204" pitchFamily="34" charset="0"/>
              <a:cs typeface="Arial" panose="020B0604020202020204" pitchFamily="34" charset="0"/>
            </a:endParaRPr>
          </a:p>
        </p:txBody>
      </p:sp>
      <p:pic>
        <p:nvPicPr>
          <p:cNvPr id="4" name="Picture 3"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sp>
        <p:nvSpPr>
          <p:cNvPr id="8" name="TextBox 7"/>
          <p:cNvSpPr txBox="1"/>
          <p:nvPr/>
        </p:nvSpPr>
        <p:spPr>
          <a:xfrm>
            <a:off x="4775200" y="2373811"/>
            <a:ext cx="4238209" cy="304698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Digital traces of ourselves online.</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Information put online leaves a trail that others can follow.</a:t>
            </a:r>
            <a:endParaRPr lang="en-US" sz="3200" dirty="0">
              <a:latin typeface="Arial" panose="020B0604020202020204" pitchFamily="34" charset="0"/>
              <a:cs typeface="Arial" panose="020B0604020202020204" pitchFamily="34" charset="0"/>
            </a:endParaRPr>
          </a:p>
        </p:txBody>
      </p:sp>
      <p:pic>
        <p:nvPicPr>
          <p:cNvPr id="1026" name="Picture 2" descr="C:\Users\andrew.williams\AppData\Local\Microsoft\Windows\INetCache\IE\XXNZN82B\Digital_Footprin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79" y="688757"/>
            <a:ext cx="4328160" cy="503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09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2222"/>
            <a:ext cx="3164114" cy="3227973"/>
          </a:xfrm>
        </p:spPr>
        <p:txBody>
          <a:bodyPr>
            <a:normAutofit/>
          </a:bodyPr>
          <a:lstStyle/>
          <a:p>
            <a:r>
              <a:rPr lang="en-US" b="1" dirty="0" smtClean="0">
                <a:latin typeface="Arial" panose="020B0604020202020204" pitchFamily="34" charset="0"/>
                <a:cs typeface="Arial" panose="020B0604020202020204" pitchFamily="34" charset="0"/>
              </a:rPr>
              <a:t>Online reputation</a:t>
            </a:r>
            <a:endParaRPr lang="en-US" b="1" dirty="0">
              <a:latin typeface="Arial" panose="020B0604020202020204" pitchFamily="34" charset="0"/>
              <a:cs typeface="Arial" panose="020B0604020202020204" pitchFamily="34" charset="0"/>
            </a:endParaRPr>
          </a:p>
        </p:txBody>
      </p:sp>
      <p:pic>
        <p:nvPicPr>
          <p:cNvPr id="4" name="Picture 3"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pic>
        <p:nvPicPr>
          <p:cNvPr id="2051" name="Picture 3" descr="C:\Users\andrew.williams\AppData\Local\Microsoft\Windows\INetCache\IE\UR2DMINP\convers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030" y="749526"/>
            <a:ext cx="5332889" cy="454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975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2947"/>
            <a:ext cx="7975600" cy="1143000"/>
          </a:xfrm>
        </p:spPr>
        <p:txBody>
          <a:bodyPr>
            <a:noAutofit/>
          </a:bodyPr>
          <a:lstStyle/>
          <a:p>
            <a:r>
              <a:rPr lang="en-US" b="1" dirty="0" smtClean="0">
                <a:latin typeface="Arial" panose="020B0604020202020204" pitchFamily="34" charset="0"/>
                <a:cs typeface="Arial" panose="020B0604020202020204" pitchFamily="34" charset="0"/>
              </a:rPr>
              <a:t>What is well-being in a digital world?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97601" y="2008542"/>
            <a:ext cx="2840566" cy="2534432"/>
          </a:xfrm>
        </p:spPr>
        <p:txBody>
          <a:bodyPr/>
          <a:lstStyle/>
          <a:p>
            <a:pPr marL="0" indent="0">
              <a:buNone/>
            </a:pPr>
            <a:r>
              <a:rPr lang="en-US" dirty="0">
                <a:latin typeface="Arial" panose="020B0604020202020204" pitchFamily="34" charset="0"/>
                <a:cs typeface="Arial" panose="020B0604020202020204" pitchFamily="34" charset="0"/>
              </a:rPr>
              <a:t>U</a:t>
            </a:r>
            <a:r>
              <a:rPr lang="en-US" dirty="0" smtClean="0">
                <a:latin typeface="Arial" panose="020B0604020202020204" pitchFamily="34" charset="0"/>
                <a:cs typeface="Arial" panose="020B0604020202020204" pitchFamily="34" charset="0"/>
              </a:rPr>
              <a:t>sing digital </a:t>
            </a:r>
          </a:p>
          <a:p>
            <a:pPr marL="0" indent="0">
              <a:buNone/>
            </a:pPr>
            <a:r>
              <a:rPr lang="en-US" dirty="0" smtClean="0">
                <a:latin typeface="Arial" panose="020B0604020202020204" pitchFamily="34" charset="0"/>
                <a:cs typeface="Arial" panose="020B0604020202020204" pitchFamily="34" charset="0"/>
              </a:rPr>
              <a:t>technology</a:t>
            </a:r>
          </a:p>
          <a:p>
            <a:pPr marL="0" indent="0">
              <a:buNone/>
            </a:pPr>
            <a:r>
              <a:rPr lang="en-US" dirty="0" smtClean="0">
                <a:latin typeface="Arial" panose="020B0604020202020204" pitchFamily="34" charset="0"/>
                <a:cs typeface="Arial" panose="020B0604020202020204" pitchFamily="34" charset="0"/>
              </a:rPr>
              <a:t>responsibly</a:t>
            </a:r>
          </a:p>
          <a:p>
            <a:pPr marL="0" indent="0">
              <a:buNone/>
            </a:pPr>
            <a:r>
              <a:rPr lang="en-US" dirty="0" smtClean="0">
                <a:latin typeface="Arial" panose="020B0604020202020204" pitchFamily="34" charset="0"/>
                <a:cs typeface="Arial" panose="020B0604020202020204" pitchFamily="34" charset="0"/>
              </a:rPr>
              <a:t>and safely.</a:t>
            </a:r>
            <a:endParaRPr lang="en-US" dirty="0">
              <a:latin typeface="Arial" panose="020B0604020202020204" pitchFamily="34" charset="0"/>
              <a:cs typeface="Arial" panose="020B0604020202020204" pitchFamily="34" charset="0"/>
            </a:endParaRPr>
          </a:p>
        </p:txBody>
      </p:sp>
      <p:pic>
        <p:nvPicPr>
          <p:cNvPr id="4" name="Picture 3"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grpSp>
        <p:nvGrpSpPr>
          <p:cNvPr id="5" name="Group 4"/>
          <p:cNvGrpSpPr/>
          <p:nvPr/>
        </p:nvGrpSpPr>
        <p:grpSpPr>
          <a:xfrm>
            <a:off x="259221" y="1463251"/>
            <a:ext cx="5648093" cy="4206589"/>
            <a:chOff x="298529" y="1520417"/>
            <a:chExt cx="5648093" cy="4206589"/>
          </a:xfrm>
        </p:grpSpPr>
        <p:pic>
          <p:nvPicPr>
            <p:cNvPr id="6" name="Object 1"/>
            <p:cNvPicPr>
              <a:picLocks noChangeAspect="1"/>
            </p:cNvPicPr>
            <p:nvPr/>
          </p:nvPicPr>
          <p:blipFill>
            <a:blip r:embed="rId4" cstate="print"/>
            <a:stretch>
              <a:fillRect/>
            </a:stretch>
          </p:blipFill>
          <p:spPr>
            <a:xfrm>
              <a:off x="298529" y="1520417"/>
              <a:ext cx="5608785" cy="4206589"/>
            </a:xfrm>
            <a:prstGeom prst="rect">
              <a:avLst/>
            </a:prstGeom>
          </p:spPr>
        </p:pic>
        <p:sp>
          <p:nvSpPr>
            <p:cNvPr id="7" name="Object 5"/>
            <p:cNvSpPr txBox="1"/>
            <p:nvPr/>
          </p:nvSpPr>
          <p:spPr>
            <a:xfrm>
              <a:off x="298529" y="5537593"/>
              <a:ext cx="5608785" cy="171018"/>
            </a:xfrm>
            <a:prstGeom prst="rect">
              <a:avLst/>
            </a:prstGeom>
            <a:solidFill>
              <a:srgbClr val="000000">
                <a:alpha val="50000"/>
              </a:srgbClr>
            </a:solidFill>
          </p:spPr>
        </p:sp>
        <p:sp>
          <p:nvSpPr>
            <p:cNvPr id="8" name="Rectangle 7"/>
            <p:cNvSpPr/>
            <p:nvPr/>
          </p:nvSpPr>
          <p:spPr>
            <a:xfrm>
              <a:off x="398079" y="5528218"/>
              <a:ext cx="5548543" cy="169277"/>
            </a:xfrm>
            <a:prstGeom prst="rect">
              <a:avLst/>
            </a:prstGeom>
          </p:spPr>
          <p:txBody>
            <a:bodyPr wrap="square">
              <a:spAutoFit/>
            </a:bodyPr>
            <a:lstStyle/>
            <a:p>
              <a:r>
                <a:rPr lang="en-US" sz="500" dirty="0">
                  <a:solidFill>
                    <a:srgbClr val="FFFFFF"/>
                  </a:solidFill>
                  <a:latin typeface="Arial" pitchFamily="34" charset="0"/>
                  <a:cs typeface="Arial" pitchFamily="34" charset="0"/>
                </a:rPr>
                <a:t>Photo by Mia Baker - Creative Commons No known copyright restrictions  https://unsplash.com/@miabaker?utm_source=haikudeck&amp;utm_medium=referral&amp;utm_campaign=api-credit</a:t>
              </a:r>
              <a:endParaRPr lang="en-US" sz="500" dirty="0"/>
            </a:p>
          </p:txBody>
        </p:sp>
        <p:pic>
          <p:nvPicPr>
            <p:cNvPr id="9" name="Object 4"/>
            <p:cNvPicPr>
              <a:picLocks noChangeAspect="1"/>
            </p:cNvPicPr>
            <p:nvPr/>
          </p:nvPicPr>
          <p:blipFill>
            <a:blip r:embed="rId5" cstate="print"/>
            <a:stretch>
              <a:fillRect/>
            </a:stretch>
          </p:blipFill>
          <p:spPr>
            <a:xfrm>
              <a:off x="304879" y="5534009"/>
              <a:ext cx="155551" cy="155551"/>
            </a:xfrm>
            <a:prstGeom prst="rect">
              <a:avLst/>
            </a:prstGeom>
          </p:spPr>
        </p:pic>
      </p:grpSp>
    </p:spTree>
    <p:extLst>
      <p:ext uri="{BB962C8B-B14F-4D97-AF65-F5344CB8AC3E}">
        <p14:creationId xmlns:p14="http://schemas.microsoft.com/office/powerpoint/2010/main" val="954799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10" y="90290"/>
            <a:ext cx="8229600" cy="1143000"/>
          </a:xfrm>
        </p:spPr>
        <p:txBody>
          <a:bodyPr>
            <a:noAutofit/>
          </a:bodyPr>
          <a:lstStyle/>
          <a:p>
            <a:r>
              <a:rPr lang="en-US" b="1" dirty="0" smtClean="0">
                <a:latin typeface="Arial" panose="020B0604020202020204" pitchFamily="34" charset="0"/>
                <a:cs typeface="Arial" panose="020B0604020202020204" pitchFamily="34" charset="0"/>
              </a:rPr>
              <a:t>Importance of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self-esteem and well-being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58655"/>
            <a:ext cx="2810160" cy="4525963"/>
          </a:xfrm>
        </p:spPr>
        <p:txBody>
          <a:bodyPr/>
          <a:lstStyle/>
          <a:p>
            <a:pPr marL="0" indent="0">
              <a:buNone/>
            </a:pPr>
            <a:r>
              <a:rPr lang="en-US" dirty="0" smtClean="0">
                <a:latin typeface="Arial" panose="020B0604020202020204" pitchFamily="34" charset="0"/>
                <a:cs typeface="Arial" panose="020B0604020202020204" pitchFamily="34" charset="0"/>
              </a:rPr>
              <a:t>There is strength to be found in understanding your value in the digital world.</a:t>
            </a:r>
            <a:endParaRPr lang="en-US" dirty="0">
              <a:latin typeface="Arial" panose="020B0604020202020204" pitchFamily="34" charset="0"/>
              <a:cs typeface="Arial" panose="020B0604020202020204" pitchFamily="34" charset="0"/>
            </a:endParaRPr>
          </a:p>
        </p:txBody>
      </p:sp>
      <p:pic>
        <p:nvPicPr>
          <p:cNvPr id="4" name="Picture 3"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pic>
        <p:nvPicPr>
          <p:cNvPr id="5" name="Picture 4" descr="say-yes-to-the-live-2121044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181" y="1512690"/>
            <a:ext cx="5630819" cy="4214316"/>
          </a:xfrm>
          <a:prstGeom prst="rect">
            <a:avLst/>
          </a:prstGeom>
        </p:spPr>
      </p:pic>
    </p:spTree>
    <p:extLst>
      <p:ext uri="{BB962C8B-B14F-4D97-AF65-F5344CB8AC3E}">
        <p14:creationId xmlns:p14="http://schemas.microsoft.com/office/powerpoint/2010/main" val="517741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anose="020B0604020202020204" pitchFamily="34" charset="0"/>
                <a:cs typeface="Arial" panose="020B0604020202020204" pitchFamily="34" charset="0"/>
              </a:rPr>
              <a:t>Importance of positive online presence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03195" y="2099518"/>
            <a:ext cx="3780638" cy="4026645"/>
          </a:xfrm>
        </p:spPr>
        <p:txBody>
          <a:bodyPr/>
          <a:lstStyle/>
          <a:p>
            <a:endParaRPr lang="en-US" dirty="0">
              <a:latin typeface="Candara"/>
              <a:cs typeface="Candara"/>
            </a:endParaRPr>
          </a:p>
          <a:p>
            <a:r>
              <a:rPr lang="en-US" dirty="0" smtClean="0">
                <a:latin typeface="Arial" panose="020B0604020202020204" pitchFamily="34" charset="0"/>
                <a:cs typeface="Arial" panose="020B0604020202020204" pitchFamily="34" charset="0"/>
              </a:rPr>
              <a:t>Self-esteem.</a:t>
            </a:r>
          </a:p>
          <a:p>
            <a:r>
              <a:rPr lang="en-US" dirty="0" smtClean="0">
                <a:latin typeface="Arial" panose="020B0604020202020204" pitchFamily="34" charset="0"/>
                <a:cs typeface="Arial" panose="020B0604020202020204" pitchFamily="34" charset="0"/>
              </a:rPr>
              <a:t>Self-value.</a:t>
            </a:r>
          </a:p>
          <a:p>
            <a:r>
              <a:rPr lang="en-US" dirty="0" smtClean="0">
                <a:latin typeface="Arial" panose="020B0604020202020204" pitchFamily="34" charset="0"/>
                <a:cs typeface="Arial" panose="020B0604020202020204" pitchFamily="34" charset="0"/>
              </a:rPr>
              <a:t>Empowerment.</a:t>
            </a:r>
            <a:endParaRPr lang="en-US" dirty="0">
              <a:latin typeface="Arial" panose="020B0604020202020204" pitchFamily="34" charset="0"/>
              <a:cs typeface="Arial" panose="020B0604020202020204" pitchFamily="34" charset="0"/>
            </a:endParaRPr>
          </a:p>
        </p:txBody>
      </p:sp>
      <p:pic>
        <p:nvPicPr>
          <p:cNvPr id="4" name="Picture 3"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pic>
        <p:nvPicPr>
          <p:cNvPr id="5" name="Picture 4" descr="hands-2227857_640.jpg"/>
          <p:cNvPicPr>
            <a:picLocks noChangeAspect="1"/>
          </p:cNvPicPr>
          <p:nvPr/>
        </p:nvPicPr>
        <p:blipFill rotWithShape="1">
          <a:blip r:embed="rId4">
            <a:extLst>
              <a:ext uri="{28A0092B-C50C-407E-A947-70E740481C1C}">
                <a14:useLocalDpi xmlns:a14="http://schemas.microsoft.com/office/drawing/2010/main" val="0"/>
              </a:ext>
            </a:extLst>
          </a:blip>
          <a:srcRect l="29361" r="9275"/>
          <a:stretch/>
        </p:blipFill>
        <p:spPr>
          <a:xfrm>
            <a:off x="216977" y="1544222"/>
            <a:ext cx="4262034" cy="4037046"/>
          </a:xfrm>
          <a:prstGeom prst="rect">
            <a:avLst/>
          </a:prstGeom>
        </p:spPr>
      </p:pic>
    </p:spTree>
    <p:extLst>
      <p:ext uri="{BB962C8B-B14F-4D97-AF65-F5344CB8AC3E}">
        <p14:creationId xmlns:p14="http://schemas.microsoft.com/office/powerpoint/2010/main" val="954799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417" y="1397808"/>
            <a:ext cx="4967207" cy="1143000"/>
          </a:xfrm>
        </p:spPr>
        <p:txBody>
          <a:bodyPr>
            <a:normAutofit/>
          </a:bodyPr>
          <a:lstStyle/>
          <a:p>
            <a:pPr algn="l"/>
            <a:r>
              <a:rPr lang="en-US" dirty="0" smtClean="0">
                <a:latin typeface="Arial" panose="020B0604020202020204" pitchFamily="34" charset="0"/>
                <a:cs typeface="Arial" panose="020B0604020202020204" pitchFamily="34" charset="0"/>
              </a:rPr>
              <a:t>Online </a:t>
            </a:r>
            <a:r>
              <a:rPr lang="en-US" dirty="0" err="1">
                <a:latin typeface="Arial" panose="020B0604020202020204" pitchFamily="34" charset="0"/>
                <a:cs typeface="Arial" panose="020B0604020202020204" pitchFamily="34" charset="0"/>
              </a:rPr>
              <a:t>b</a:t>
            </a:r>
            <a:r>
              <a:rPr lang="en-US" dirty="0" err="1" smtClean="0">
                <a:latin typeface="Arial" panose="020B0604020202020204" pitchFamily="34" charset="0"/>
                <a:cs typeface="Arial" panose="020B0604020202020204" pitchFamily="34" charset="0"/>
              </a:rPr>
              <a:t>ehaviour</a:t>
            </a:r>
            <a:endParaRPr lang="en-US" dirty="0">
              <a:latin typeface="Arial" panose="020B0604020202020204" pitchFamily="34" charset="0"/>
              <a:cs typeface="Arial" panose="020B0604020202020204" pitchFamily="34" charset="0"/>
            </a:endParaRPr>
          </a:p>
        </p:txBody>
      </p:sp>
      <p:pic>
        <p:nvPicPr>
          <p:cNvPr id="4" name="Picture 3"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pic>
        <p:nvPicPr>
          <p:cNvPr id="5" name="Picture 4" descr="Screen Shot 2017-05-09 at 11.40.24.png"/>
          <p:cNvPicPr>
            <a:picLocks noChangeAspect="1"/>
          </p:cNvPicPr>
          <p:nvPr/>
        </p:nvPicPr>
        <p:blipFill rotWithShape="1">
          <a:blip r:embed="rId4">
            <a:extLst>
              <a:ext uri="{28A0092B-C50C-407E-A947-70E740481C1C}">
                <a14:useLocalDpi xmlns:a14="http://schemas.microsoft.com/office/drawing/2010/main" val="0"/>
              </a:ext>
            </a:extLst>
          </a:blip>
          <a:srcRect r="72801"/>
          <a:stretch/>
        </p:blipFill>
        <p:spPr>
          <a:xfrm>
            <a:off x="416154" y="519491"/>
            <a:ext cx="2249554" cy="5036139"/>
          </a:xfrm>
          <a:prstGeom prst="rect">
            <a:avLst/>
          </a:prstGeom>
        </p:spPr>
      </p:pic>
      <p:sp>
        <p:nvSpPr>
          <p:cNvPr id="6" name="Title 1"/>
          <p:cNvSpPr txBox="1">
            <a:spLocks/>
          </p:cNvSpPr>
          <p:nvPr/>
        </p:nvSpPr>
        <p:spPr>
          <a:xfrm>
            <a:off x="3045417" y="3766465"/>
            <a:ext cx="4967207"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Arial" panose="020B0604020202020204" pitchFamily="34" charset="0"/>
                <a:cs typeface="Arial" panose="020B0604020202020204" pitchFamily="34" charset="0"/>
              </a:rPr>
              <a:t>Offline </a:t>
            </a:r>
            <a:r>
              <a:rPr lang="en-US" dirty="0" err="1" smtClean="0">
                <a:latin typeface="Arial" panose="020B0604020202020204" pitchFamily="34" charset="0"/>
                <a:cs typeface="Arial" panose="020B0604020202020204" pitchFamily="34" charset="0"/>
              </a:rPr>
              <a:t>behaviour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79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anose="020B0604020202020204" pitchFamily="34" charset="0"/>
                <a:cs typeface="Arial" panose="020B0604020202020204" pitchFamily="34" charset="0"/>
              </a:rPr>
              <a:t>Psychology of </a:t>
            </a:r>
            <a:r>
              <a:rPr lang="en-US" b="1" dirty="0" err="1" smtClean="0">
                <a:latin typeface="Arial" panose="020B0604020202020204" pitchFamily="34" charset="0"/>
                <a:cs typeface="Arial" panose="020B0604020202020204" pitchFamily="34" charset="0"/>
              </a:rPr>
              <a:t>behaviour</a:t>
            </a:r>
            <a:r>
              <a:rPr lang="en-US" b="1" dirty="0" smtClean="0">
                <a:latin typeface="Arial" panose="020B0604020202020204" pitchFamily="34" charset="0"/>
                <a:cs typeface="Arial" panose="020B0604020202020204" pitchFamily="34" charset="0"/>
              </a:rPr>
              <a:t> and anonymity online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324" y="2150726"/>
            <a:ext cx="4315809" cy="3975437"/>
          </a:xfrm>
        </p:spPr>
        <p:txBody>
          <a:bodyPr/>
          <a:lstStyle/>
          <a:p>
            <a:r>
              <a:rPr lang="en-GB" dirty="0">
                <a:latin typeface="Arial" panose="020B0604020202020204" pitchFamily="34" charset="0"/>
                <a:cs typeface="Arial" panose="020B0604020202020204" pitchFamily="34" charset="0"/>
              </a:rPr>
              <a:t>O</a:t>
            </a:r>
            <a:r>
              <a:rPr lang="en-GB" dirty="0" smtClean="0">
                <a:latin typeface="Arial" panose="020B0604020202020204" pitchFamily="34" charset="0"/>
                <a:cs typeface="Arial" panose="020B0604020202020204" pitchFamily="34" charset="0"/>
              </a:rPr>
              <a:t>nline </a:t>
            </a:r>
            <a:r>
              <a:rPr lang="en-GB" dirty="0">
                <a:latin typeface="Arial" panose="020B0604020202020204" pitchFamily="34" charset="0"/>
                <a:cs typeface="Arial" panose="020B0604020202020204" pitchFamily="34" charset="0"/>
              </a:rPr>
              <a:t>dis-</a:t>
            </a:r>
            <a:r>
              <a:rPr lang="en-GB" dirty="0" smtClean="0">
                <a:latin typeface="Arial" panose="020B0604020202020204" pitchFamily="34" charset="0"/>
                <a:cs typeface="Arial" panose="020B0604020202020204" pitchFamily="34" charset="0"/>
              </a:rPr>
              <a:t>inhibition.</a:t>
            </a:r>
          </a:p>
          <a:p>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ct differently.</a:t>
            </a:r>
          </a:p>
          <a:p>
            <a:r>
              <a:rPr lang="en-GB" dirty="0" smtClean="0">
                <a:latin typeface="Arial" panose="020B0604020202020204" pitchFamily="34" charset="0"/>
                <a:cs typeface="Arial" panose="020B0604020202020204" pitchFamily="34" charset="0"/>
              </a:rPr>
              <a:t>Deception.</a:t>
            </a:r>
          </a:p>
          <a:p>
            <a:r>
              <a:rPr lang="en-GB" dirty="0">
                <a:latin typeface="Arial" panose="020B0604020202020204" pitchFamily="34" charset="0"/>
                <a:cs typeface="Arial" panose="020B0604020202020204" pitchFamily="34" charset="0"/>
              </a:rPr>
              <a:t>N</a:t>
            </a:r>
            <a:r>
              <a:rPr lang="en-GB" dirty="0" smtClean="0">
                <a:latin typeface="Arial" panose="020B0604020202020204" pitchFamily="34" charset="0"/>
                <a:cs typeface="Arial" panose="020B0604020202020204" pitchFamily="34" charset="0"/>
              </a:rPr>
              <a:t>ot </a:t>
            </a:r>
            <a:r>
              <a:rPr lang="en-GB" dirty="0">
                <a:latin typeface="Arial" panose="020B0604020202020204" pitchFamily="34" charset="0"/>
                <a:cs typeface="Arial" panose="020B0604020202020204" pitchFamily="34" charset="0"/>
              </a:rPr>
              <a:t>everyone </a:t>
            </a:r>
            <a:r>
              <a:rPr lang="en-GB" dirty="0" smtClean="0">
                <a:latin typeface="Arial" panose="020B0604020202020204" pitchFamily="34" charset="0"/>
                <a:cs typeface="Arial" panose="020B0604020202020204" pitchFamily="34" charset="0"/>
              </a:rPr>
              <a:t>is who we </a:t>
            </a:r>
            <a:r>
              <a:rPr lang="en-GB" dirty="0">
                <a:latin typeface="Arial" panose="020B0604020202020204" pitchFamily="34" charset="0"/>
                <a:cs typeface="Arial" panose="020B0604020202020204" pitchFamily="34" charset="0"/>
              </a:rPr>
              <a:t>may </a:t>
            </a:r>
            <a:r>
              <a:rPr lang="en-GB" dirty="0" smtClean="0">
                <a:latin typeface="Arial" panose="020B0604020202020204" pitchFamily="34" charset="0"/>
                <a:cs typeface="Arial" panose="020B0604020202020204" pitchFamily="34" charset="0"/>
              </a:rPr>
              <a:t>think.</a:t>
            </a:r>
            <a:endParaRPr lang="en-US" dirty="0">
              <a:latin typeface="Arial" panose="020B0604020202020204" pitchFamily="34" charset="0"/>
              <a:cs typeface="Arial" panose="020B0604020202020204" pitchFamily="34" charset="0"/>
            </a:endParaRPr>
          </a:p>
          <a:p>
            <a:endParaRPr lang="en-US" dirty="0">
              <a:latin typeface="Candara"/>
              <a:cs typeface="Candara"/>
            </a:endParaRPr>
          </a:p>
        </p:txBody>
      </p:sp>
      <p:pic>
        <p:nvPicPr>
          <p:cNvPr id="4" name="Picture 3" descr="Screen Shot 2017-04-15 at 17.1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7006"/>
            <a:ext cx="9144000" cy="1324708"/>
          </a:xfrm>
          <a:prstGeom prst="rect">
            <a:avLst/>
          </a:prstGeom>
        </p:spPr>
      </p:pic>
      <p:pic>
        <p:nvPicPr>
          <p:cNvPr id="5" name="Picture 4" descr="iphone-1283462_640.jpg"/>
          <p:cNvPicPr>
            <a:picLocks noChangeAspect="1"/>
          </p:cNvPicPr>
          <p:nvPr/>
        </p:nvPicPr>
        <p:blipFill rotWithShape="1">
          <a:blip r:embed="rId4">
            <a:extLst>
              <a:ext uri="{28A0092B-C50C-407E-A947-70E740481C1C}">
                <a14:useLocalDpi xmlns:a14="http://schemas.microsoft.com/office/drawing/2010/main" val="0"/>
              </a:ext>
            </a:extLst>
          </a:blip>
          <a:srcRect l="13063" r="14350"/>
          <a:stretch/>
        </p:blipFill>
        <p:spPr>
          <a:xfrm>
            <a:off x="4522302" y="1689856"/>
            <a:ext cx="4277532" cy="3922515"/>
          </a:xfrm>
          <a:prstGeom prst="rect">
            <a:avLst/>
          </a:prstGeom>
        </p:spPr>
      </p:pic>
    </p:spTree>
    <p:extLst>
      <p:ext uri="{BB962C8B-B14F-4D97-AF65-F5344CB8AC3E}">
        <p14:creationId xmlns:p14="http://schemas.microsoft.com/office/powerpoint/2010/main" val="2130364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1237</TotalTime>
  <Words>2807</Words>
  <Application>Microsoft Office PowerPoint</Application>
  <PresentationFormat>On-screen Show (4:3)</PresentationFormat>
  <Paragraphs>302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Self-esteem and well-being in a digital world</vt:lpstr>
      <vt:lpstr>  Self-image</vt:lpstr>
      <vt:lpstr>What are digital footprints?</vt:lpstr>
      <vt:lpstr>Online reputation</vt:lpstr>
      <vt:lpstr>What is well-being in a digital world?</vt:lpstr>
      <vt:lpstr>Importance of  self-esteem and well-being </vt:lpstr>
      <vt:lpstr>Importance of positive online presence</vt:lpstr>
      <vt:lpstr>Online behaviour</vt:lpstr>
      <vt:lpstr>Psychology of behaviour and anonymity online</vt:lpstr>
      <vt:lpstr>Self-confidence and self-esteem</vt:lpstr>
      <vt:lpstr>Creating well-being in a digital world</vt:lpstr>
      <vt:lpstr>Signs and symptoms</vt:lpstr>
      <vt:lpstr>Creativity and learning</vt:lpstr>
      <vt:lpstr>Resilience</vt:lpstr>
      <vt:lpstr>Empathy</vt:lpstr>
      <vt:lpstr>Other Ideas</vt:lpstr>
      <vt:lpstr>Tips for parents and carers to use starting today</vt:lpstr>
      <vt:lpstr>Use of screen names and avatars</vt:lpstr>
      <vt:lpstr>Digital Citizenship</vt:lpstr>
      <vt:lpstr>Conversation starters</vt:lpstr>
      <vt:lpstr>Sharing family values </vt:lpstr>
      <vt:lpstr>Social media and social life</vt:lpstr>
      <vt:lpstr>Footprints are forever</vt:lpstr>
      <vt:lpstr>Over-sharing and personal information</vt:lpstr>
      <vt:lpstr>Other Ideas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Milovidov</dc:creator>
  <cp:lastModifiedBy>Cosgrove, Elaine (EPS - Digital and Strategic Comms)</cp:lastModifiedBy>
  <cp:revision>85</cp:revision>
  <dcterms:created xsi:type="dcterms:W3CDTF">2017-04-15T13:50:38Z</dcterms:created>
  <dcterms:modified xsi:type="dcterms:W3CDTF">2017-11-10T12:30:02Z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A19669337</vt:lpwstr>
  </property>
  <property fmtid="{D5CDD505-2E9C-101B-9397-08002B2CF9AE}" pid="4" name="Objective-Title">
    <vt:lpwstr>2. Inset-Self-Esteem-Primary-Presentation-Final-Eng V4</vt:lpwstr>
  </property>
  <property fmtid="{D5CDD505-2E9C-101B-9397-08002B2CF9AE}" pid="5" name="Objective-Comment">
    <vt:lpwstr/>
  </property>
  <property fmtid="{D5CDD505-2E9C-101B-9397-08002B2CF9AE}" pid="6" name="Objective-CreationStamp">
    <vt:filetime>2017-10-26T10:44:27Z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2017-11-06T17:01:29Z</vt:filetime>
  </property>
  <property fmtid="{D5CDD505-2E9C-101B-9397-08002B2CF9AE}" pid="10" name="Objective-ModificationStamp">
    <vt:filetime>2017-11-06T17:01:29Z</vt:filetime>
  </property>
  <property fmtid="{D5CDD505-2E9C-101B-9397-08002B2CF9AE}" pid="11" name="Objective-Owner">
    <vt:lpwstr>Cosgrove, Elaine (EPS - Digital and Strategic Comms)</vt:lpwstr>
  </property>
  <property fmtid="{D5CDD505-2E9C-101B-9397-08002B2CF9AE}" pid="12" name="Objective-Path">
    <vt:lpwstr>Objective Global Folder:Business File Plan:Education &amp; Public Services (EPS):Education &amp; Public Services (EPS) - Operations Directorate:1 - Save:6. EPS Digital &amp; Strategic Communications:Digital Learning Unit:Online Safety:EPS Digital &amp; Strategic Communic</vt:lpwstr>
  </property>
  <property fmtid="{D5CDD505-2E9C-101B-9397-08002B2CF9AE}" pid="13" name="Objective-Parent">
    <vt:lpwstr>Online Safety Project - Workstream 2 - Online Safety Resources - B. Inset Resources</vt:lpwstr>
  </property>
  <property fmtid="{D5CDD505-2E9C-101B-9397-08002B2CF9AE}" pid="14" name="Objective-State">
    <vt:lpwstr>Published</vt:lpwstr>
  </property>
  <property fmtid="{D5CDD505-2E9C-101B-9397-08002B2CF9AE}" pid="15" name="Objective-Version">
    <vt:lpwstr>5.0</vt:lpwstr>
  </property>
  <property fmtid="{D5CDD505-2E9C-101B-9397-08002B2CF9AE}" pid="16" name="Objective-VersionNumber">
    <vt:r8>6</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Official]</vt:lpwstr>
  </property>
  <property fmtid="{D5CDD505-2E9C-101B-9397-08002B2CF9AE}" pid="20" name="Objective-Caveats">
    <vt:lpwstr/>
  </property>
  <property fmtid="{D5CDD505-2E9C-101B-9397-08002B2CF9AE}" pid="21" name="Objective-Language [system]">
    <vt:lpwstr>English (eng)</vt:lpwstr>
  </property>
  <property fmtid="{D5CDD505-2E9C-101B-9397-08002B2CF9AE}" pid="22" name="Objective-Date Acquired [system]">
    <vt:lpwstr/>
  </property>
  <property fmtid="{D5CDD505-2E9C-101B-9397-08002B2CF9AE}" pid="23" name="Objective-What to Keep [system]">
    <vt:lpwstr>No</vt:lpwstr>
  </property>
  <property fmtid="{D5CDD505-2E9C-101B-9397-08002B2CF9AE}" pid="24" name="Objective-Official Translation [system]">
    <vt:lpwstr/>
  </property>
  <property fmtid="{D5CDD505-2E9C-101B-9397-08002B2CF9AE}" pid="25" name="Objective-Connect Creator [system]">
    <vt:lpwstr/>
  </property>
</Properties>
</file>