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28"/>
  </p:notesMasterIdLst>
  <p:handoutMasterIdLst>
    <p:handoutMasterId r:id="rId29"/>
  </p:handoutMasterIdLst>
  <p:sldIdLst>
    <p:sldId id="258" r:id="rId5"/>
    <p:sldId id="263" r:id="rId6"/>
    <p:sldId id="264" r:id="rId7"/>
    <p:sldId id="269" r:id="rId8"/>
    <p:sldId id="270" r:id="rId9"/>
    <p:sldId id="271" r:id="rId10"/>
    <p:sldId id="272"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67" r:id="rId27"/>
  </p:sldIdLst>
  <p:sldSz cx="9144000" cy="6858000" type="screen4x3"/>
  <p:notesSz cx="6858000" cy="9144000"/>
  <p:embeddedFontLst>
    <p:embeddedFont>
      <p:font typeface="Twinkl" panose="020B0604020202020204" pitchFamily="2" charset="0"/>
      <p:regular r:id="rId30"/>
      <p:bold r:id="rId31"/>
    </p:embeddedFont>
    <p:embeddedFont>
      <p:font typeface="Sassoon Infant Rg" panose="02000503030000020003" pitchFamily="50" charset="0"/>
      <p:regular r:id="rId32"/>
      <p:bold r:id="rId33"/>
    </p:embeddedFont>
    <p:embeddedFont>
      <p:font typeface="Twinkl SemiBold" pitchFamily="2" charset="0"/>
      <p:bold r:id="rId34"/>
    </p:embeddedFont>
    <p:embeddedFont>
      <p:font typeface="Calibri" panose="020F0502020204030204" pitchFamily="34" charset="0"/>
      <p:regular r:id="rId35"/>
      <p:bold r:id="rId36"/>
      <p:italic r:id="rId37"/>
      <p:boldItalic r:id="rId38"/>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1E5A"/>
    <a:srgbClr val="18A0DB"/>
    <a:srgbClr val="BC0105"/>
    <a:srgbClr val="4DB1E3"/>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1596" y="10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1A3D5C5-44C9-44B8-BFCE-778C567981CF}" type="datetimeFigureOut">
              <a:rPr lang="en-GB"/>
              <a:pPr>
                <a:defRPr/>
              </a:pPr>
              <a:t>26/08/2020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D47CFA0E-FA4E-4F0A-BBEC-8619C8CC9300}"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7150C70-47E3-4C44-ACC7-38E102727260}" type="datetimeFigureOut">
              <a:rPr lang="en-GB"/>
              <a:pPr>
                <a:defRPr/>
              </a:pPr>
              <a:t>26/08/2020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7C1173D-2B7E-4184-8E1E-011ABF07E4BF}"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400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4191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324174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64123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47267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p:cNvSpPr txBox="1">
            <a:spLocks noChangeArrowheads="1"/>
          </p:cNvSpPr>
          <p:nvPr/>
        </p:nvSpPr>
        <p:spPr bwMode="auto">
          <a:xfrm>
            <a:off x="755650" y="725488"/>
            <a:ext cx="76327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2800" b="1">
                <a:solidFill>
                  <a:schemeClr val="tx1"/>
                </a:solidFill>
              </a:rPr>
              <a:t>What Are the Different Parts of a Volcano?</a:t>
            </a:r>
          </a:p>
        </p:txBody>
      </p:sp>
      <p:sp>
        <p:nvSpPr>
          <p:cNvPr id="17411" name="Rectangle 5"/>
          <p:cNvSpPr>
            <a:spLocks/>
          </p:cNvSpPr>
          <p:nvPr/>
        </p:nvSpPr>
        <p:spPr bwMode="auto">
          <a:xfrm>
            <a:off x="755650" y="1112838"/>
            <a:ext cx="759618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Click on each label to find out more. Click again to remove.</a:t>
            </a:r>
          </a:p>
        </p:txBody>
      </p:sp>
      <p:pic>
        <p:nvPicPr>
          <p:cNvPr id="17412" name="Picture 2"/>
          <p:cNvPicPr>
            <a:picLocks noChangeAspect="1"/>
          </p:cNvPicPr>
          <p:nvPr/>
        </p:nvPicPr>
        <p:blipFill>
          <a:blip r:embed="rId2">
            <a:extLst>
              <a:ext uri="{28A0092B-C50C-407E-A947-70E740481C1C}">
                <a14:useLocalDpi xmlns:a14="http://schemas.microsoft.com/office/drawing/2010/main" val="0"/>
              </a:ext>
            </a:extLst>
          </a:blip>
          <a:srcRect l="7034" t="4781" r="9534" b="9512"/>
          <a:stretch>
            <a:fillRect/>
          </a:stretch>
        </p:blipFill>
        <p:spPr bwMode="auto">
          <a:xfrm>
            <a:off x="1717675" y="1641475"/>
            <a:ext cx="5708650"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iction"/>
          <p:cNvSpPr/>
          <p:nvPr/>
        </p:nvSpPr>
        <p:spPr>
          <a:xfrm>
            <a:off x="7335838" y="2265363"/>
            <a:ext cx="893762" cy="328612"/>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5" name="Straight Arrow Connector 4"/>
          <p:cNvCxnSpPr/>
          <p:nvPr/>
        </p:nvCxnSpPr>
        <p:spPr>
          <a:xfrm>
            <a:off x="2120900" y="4138613"/>
            <a:ext cx="2311400" cy="36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505075" y="2065338"/>
            <a:ext cx="1695450" cy="9175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273550" y="4070350"/>
            <a:ext cx="158750" cy="160338"/>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26" name="Straight Arrow Connector 25"/>
          <p:cNvCxnSpPr/>
          <p:nvPr/>
        </p:nvCxnSpPr>
        <p:spPr>
          <a:xfrm flipH="1">
            <a:off x="4878388" y="2651125"/>
            <a:ext cx="1020762" cy="1365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4060825" y="2865438"/>
            <a:ext cx="160338" cy="160337"/>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4" name="Oval 33"/>
          <p:cNvSpPr/>
          <p:nvPr/>
        </p:nvSpPr>
        <p:spPr>
          <a:xfrm>
            <a:off x="4878388" y="2700338"/>
            <a:ext cx="160337" cy="160337"/>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cxnSp>
        <p:nvCxnSpPr>
          <p:cNvPr id="36" name="Straight Arrow Connector 35"/>
          <p:cNvCxnSpPr/>
          <p:nvPr/>
        </p:nvCxnSpPr>
        <p:spPr>
          <a:xfrm flipH="1">
            <a:off x="4221163" y="3651250"/>
            <a:ext cx="2768600" cy="190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4203700" y="3586163"/>
            <a:ext cx="160338" cy="160337"/>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40" name="Rectangle 39"/>
          <p:cNvSpPr>
            <a:spLocks/>
          </p:cNvSpPr>
          <p:nvPr/>
        </p:nvSpPr>
        <p:spPr>
          <a:xfrm>
            <a:off x="749300" y="2249488"/>
            <a:ext cx="2751138" cy="1603375"/>
          </a:xfrm>
          <a:prstGeom prst="rect">
            <a:avLst/>
          </a:prstGeom>
          <a:solidFill>
            <a:schemeClr val="accent3"/>
          </a:solidFill>
        </p:spPr>
        <p:txBody>
          <a:bodyPr lIns="108000" tIns="108000" rIns="108000" bIns="108000" anchor="ctr">
            <a:spAutoFit/>
          </a:bodyPr>
          <a:lstStyle/>
          <a:p>
            <a:pPr algn="ctr" eaLnBrk="1" fontAlgn="auto" hangingPunct="1">
              <a:spcBef>
                <a:spcPts val="0"/>
              </a:spcBef>
              <a:spcAft>
                <a:spcPts val="0"/>
              </a:spcAft>
              <a:defRPr/>
            </a:pPr>
            <a:r>
              <a:rPr lang="en-GB" dirty="0"/>
              <a:t>An opening in the surface of the Earth through which volcanic materials, such as magma, can escape.</a:t>
            </a:r>
            <a:endParaRPr lang="en-GB" altLang="en-US" dirty="0">
              <a:solidFill>
                <a:srgbClr val="000000"/>
              </a:solidFill>
            </a:endParaRPr>
          </a:p>
        </p:txBody>
      </p:sp>
      <p:sp>
        <p:nvSpPr>
          <p:cNvPr id="41" name="Rectangle 40"/>
          <p:cNvSpPr>
            <a:spLocks/>
          </p:cNvSpPr>
          <p:nvPr/>
        </p:nvSpPr>
        <p:spPr bwMode="auto">
          <a:xfrm>
            <a:off x="2978150" y="2216150"/>
            <a:ext cx="2749550" cy="10493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A cloud of ash. It is formed by volcanic explosions</a:t>
            </a:r>
          </a:p>
        </p:txBody>
      </p:sp>
      <p:sp>
        <p:nvSpPr>
          <p:cNvPr id="9" name="Vent"/>
          <p:cNvSpPr>
            <a:spLocks/>
          </p:cNvSpPr>
          <p:nvPr/>
        </p:nvSpPr>
        <p:spPr>
          <a:xfrm>
            <a:off x="1716088" y="1801813"/>
            <a:ext cx="809625" cy="493712"/>
          </a:xfrm>
          <a:prstGeom prst="rect">
            <a:avLst/>
          </a:prstGeom>
          <a:solidFill>
            <a:schemeClr val="accent5">
              <a:lumMod val="20000"/>
              <a:lumOff val="80000"/>
              <a:alpha val="1000"/>
            </a:schemeClr>
          </a:solidFill>
        </p:spPr>
        <p:txBody>
          <a:bodyPr lIns="108000" tIns="108000" rIns="108000" bIns="108000" anchor="ctr">
            <a:spAutoFit/>
          </a:bodyPr>
          <a:lstStyle/>
          <a:p>
            <a:pPr algn="ctr" eaLnBrk="1" fontAlgn="auto" hangingPunct="1">
              <a:spcBef>
                <a:spcPts val="0"/>
              </a:spcBef>
              <a:spcAft>
                <a:spcPts val="0"/>
              </a:spcAft>
              <a:defRPr/>
            </a:pPr>
            <a:r>
              <a:rPr lang="en-GB" altLang="en-US" b="1" dirty="0">
                <a:solidFill>
                  <a:srgbClr val="000000"/>
                </a:solidFill>
              </a:rPr>
              <a:t>vent</a:t>
            </a:r>
          </a:p>
        </p:txBody>
      </p:sp>
      <p:sp>
        <p:nvSpPr>
          <p:cNvPr id="11" name="Ash cloud"/>
          <p:cNvSpPr>
            <a:spLocks/>
          </p:cNvSpPr>
          <p:nvPr/>
        </p:nvSpPr>
        <p:spPr bwMode="auto">
          <a:xfrm>
            <a:off x="3597275" y="1755775"/>
            <a:ext cx="139858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b="1">
                <a:solidFill>
                  <a:srgbClr val="000000"/>
                </a:solidFill>
              </a:rPr>
              <a:t>ash cloud</a:t>
            </a:r>
          </a:p>
        </p:txBody>
      </p:sp>
      <p:sp>
        <p:nvSpPr>
          <p:cNvPr id="42" name="Rectangle 41"/>
          <p:cNvSpPr>
            <a:spLocks/>
          </p:cNvSpPr>
          <p:nvPr/>
        </p:nvSpPr>
        <p:spPr>
          <a:xfrm>
            <a:off x="5005388" y="2840038"/>
            <a:ext cx="2749550" cy="773112"/>
          </a:xfrm>
          <a:prstGeom prst="rect">
            <a:avLst/>
          </a:prstGeom>
          <a:solidFill>
            <a:schemeClr val="accent3"/>
          </a:solidFill>
        </p:spPr>
        <p:txBody>
          <a:bodyPr lIns="108000" tIns="108000" rIns="108000" bIns="108000" anchor="ctr">
            <a:spAutoFit/>
          </a:bodyPr>
          <a:lstStyle/>
          <a:p>
            <a:pPr algn="ctr" eaLnBrk="1" fontAlgn="auto" hangingPunct="1">
              <a:spcBef>
                <a:spcPts val="0"/>
              </a:spcBef>
              <a:spcAft>
                <a:spcPts val="0"/>
              </a:spcAft>
              <a:defRPr/>
            </a:pPr>
            <a:r>
              <a:rPr lang="en-GB" altLang="en-US" dirty="0">
                <a:solidFill>
                  <a:srgbClr val="000000"/>
                </a:solidFill>
              </a:rPr>
              <a:t>The mouth of a volcano.  It surrounds the vent.</a:t>
            </a:r>
          </a:p>
        </p:txBody>
      </p:sp>
      <p:sp>
        <p:nvSpPr>
          <p:cNvPr id="21" name="crater"/>
          <p:cNvSpPr>
            <a:spLocks/>
          </p:cNvSpPr>
          <p:nvPr/>
        </p:nvSpPr>
        <p:spPr bwMode="auto">
          <a:xfrm>
            <a:off x="5840413" y="2346325"/>
            <a:ext cx="10890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b="1">
                <a:solidFill>
                  <a:srgbClr val="000000"/>
                </a:solidFill>
              </a:rPr>
              <a:t>crater</a:t>
            </a:r>
          </a:p>
        </p:txBody>
      </p:sp>
      <p:sp>
        <p:nvSpPr>
          <p:cNvPr id="10" name="throat"/>
          <p:cNvSpPr>
            <a:spLocks/>
          </p:cNvSpPr>
          <p:nvPr/>
        </p:nvSpPr>
        <p:spPr bwMode="auto">
          <a:xfrm>
            <a:off x="6875463" y="3375025"/>
            <a:ext cx="10890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b="1">
                <a:solidFill>
                  <a:srgbClr val="000000"/>
                </a:solidFill>
              </a:rPr>
              <a:t>throat</a:t>
            </a:r>
          </a:p>
        </p:txBody>
      </p:sp>
      <p:sp>
        <p:nvSpPr>
          <p:cNvPr id="43" name="Rectangle 42"/>
          <p:cNvSpPr>
            <a:spLocks/>
          </p:cNvSpPr>
          <p:nvPr/>
        </p:nvSpPr>
        <p:spPr bwMode="auto">
          <a:xfrm>
            <a:off x="6045200" y="3867150"/>
            <a:ext cx="2749550" cy="10493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The entrance of a volcano. It ejects lava and volcanic ash.</a:t>
            </a:r>
          </a:p>
        </p:txBody>
      </p:sp>
      <p:sp>
        <p:nvSpPr>
          <p:cNvPr id="20" name="conduit"/>
          <p:cNvSpPr>
            <a:spLocks/>
          </p:cNvSpPr>
          <p:nvPr/>
        </p:nvSpPr>
        <p:spPr bwMode="auto">
          <a:xfrm>
            <a:off x="1039813" y="3867150"/>
            <a:ext cx="11096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b="1">
                <a:solidFill>
                  <a:srgbClr val="000000"/>
                </a:solidFill>
              </a:rPr>
              <a:t>conduit</a:t>
            </a:r>
          </a:p>
        </p:txBody>
      </p:sp>
      <p:sp>
        <p:nvSpPr>
          <p:cNvPr id="45" name="Rectangle 44"/>
          <p:cNvSpPr>
            <a:spLocks/>
          </p:cNvSpPr>
          <p:nvPr/>
        </p:nvSpPr>
        <p:spPr bwMode="auto">
          <a:xfrm>
            <a:off x="539750" y="4357688"/>
            <a:ext cx="2595563" cy="10477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An underground passage which magma travels through.</a:t>
            </a:r>
          </a:p>
        </p:txBody>
      </p:sp>
      <p:sp>
        <p:nvSpPr>
          <p:cNvPr id="46" name="Rectangle 45"/>
          <p:cNvSpPr>
            <a:spLocks/>
          </p:cNvSpPr>
          <p:nvPr/>
        </p:nvSpPr>
        <p:spPr>
          <a:xfrm>
            <a:off x="3148013" y="4297363"/>
            <a:ext cx="2751137" cy="1325562"/>
          </a:xfrm>
          <a:prstGeom prst="rect">
            <a:avLst/>
          </a:prstGeom>
          <a:solidFill>
            <a:schemeClr val="accent3"/>
          </a:solidFill>
        </p:spPr>
        <p:txBody>
          <a:bodyPr lIns="108000" tIns="108000" rIns="108000" bIns="108000" anchor="ctr">
            <a:spAutoFit/>
          </a:bodyPr>
          <a:lstStyle/>
          <a:p>
            <a:pPr algn="ctr" eaLnBrk="1" fontAlgn="auto" hangingPunct="1">
              <a:spcBef>
                <a:spcPts val="0"/>
              </a:spcBef>
              <a:spcAft>
                <a:spcPts val="0"/>
              </a:spcAft>
              <a:defRPr/>
            </a:pPr>
            <a:r>
              <a:rPr lang="en-GB" altLang="en-US" dirty="0">
                <a:solidFill>
                  <a:srgbClr val="000000"/>
                </a:solidFill>
              </a:rPr>
              <a:t>A large underground pool of liquid rock found beneath the surface of the Earth.</a:t>
            </a:r>
          </a:p>
        </p:txBody>
      </p:sp>
      <p:sp>
        <p:nvSpPr>
          <p:cNvPr id="16" name="magma reservoir"/>
          <p:cNvSpPr>
            <a:spLocks/>
          </p:cNvSpPr>
          <p:nvPr/>
        </p:nvSpPr>
        <p:spPr bwMode="auto">
          <a:xfrm>
            <a:off x="3500438" y="5588000"/>
            <a:ext cx="21066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b="1">
                <a:solidFill>
                  <a:srgbClr val="000000"/>
                </a:solidFill>
              </a:rPr>
              <a:t>magma reservoir</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3"/>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40" grpId="0" animBg="1"/>
      <p:bldP spid="40" grpId="1" animBg="1"/>
      <p:bldP spid="41" grpId="0" animBg="1"/>
      <p:bldP spid="41" grpId="1" animBg="1"/>
      <p:bldP spid="42" grpId="0" animBg="1"/>
      <p:bldP spid="42" grpId="1" animBg="1"/>
      <p:bldP spid="43" grpId="0" animBg="1"/>
      <p:bldP spid="43" grpId="1" animBg="1"/>
      <p:bldP spid="45" grpId="0" animBg="1"/>
      <p:bldP spid="45" grpId="1" animBg="1"/>
      <p:bldP spid="46" grpId="0" animBg="1"/>
      <p:bldP spid="4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755650" y="725488"/>
            <a:ext cx="76327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2800" b="1">
                <a:solidFill>
                  <a:schemeClr val="tx1"/>
                </a:solidFill>
              </a:rPr>
              <a:t>How Many Volcanoes Are There?</a:t>
            </a:r>
          </a:p>
        </p:txBody>
      </p:sp>
      <p:sp>
        <p:nvSpPr>
          <p:cNvPr id="18435" name="Rectangle 5"/>
          <p:cNvSpPr>
            <a:spLocks/>
          </p:cNvSpPr>
          <p:nvPr/>
        </p:nvSpPr>
        <p:spPr bwMode="auto">
          <a:xfrm>
            <a:off x="755650" y="1150938"/>
            <a:ext cx="7596188"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There are more than 1500 active volcanoes on Earth. There are also more than 80 volcanoes under the ocean, although these are just the ones that have been discovered.</a:t>
            </a:r>
          </a:p>
        </p:txBody>
      </p:sp>
      <p:pic>
        <p:nvPicPr>
          <p:cNvPr id="7" name="Picture 6"/>
          <p:cNvPicPr>
            <a:picLocks noChangeAspect="1"/>
          </p:cNvPicPr>
          <p:nvPr/>
        </p:nvPicPr>
        <p:blipFill rotWithShape="1">
          <a:blip r:embed="rId2"/>
          <a:srcRect l="18469" t="34444" r="18529" b="11584"/>
          <a:stretch/>
        </p:blipFill>
        <p:spPr>
          <a:xfrm>
            <a:off x="446809" y="2221907"/>
            <a:ext cx="8242531" cy="4188831"/>
          </a:xfrm>
          <a:prstGeom prst="roundRect">
            <a:avLst>
              <a:gd name="adj" fmla="val 2369"/>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755650" y="725488"/>
            <a:ext cx="76327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2800" b="1">
                <a:solidFill>
                  <a:schemeClr val="tx1"/>
                </a:solidFill>
              </a:rPr>
              <a:t>What Types of Volcano Are There?</a:t>
            </a:r>
          </a:p>
        </p:txBody>
      </p:sp>
      <p:pic>
        <p:nvPicPr>
          <p:cNvPr id="19459" name="Picture 4" descr="Mount St Helens, Washington, Mountains, Landscape"/>
          <p:cNvPicPr>
            <a:picLocks noChangeAspect="1" noChangeArrowheads="1"/>
          </p:cNvPicPr>
          <p:nvPr/>
        </p:nvPicPr>
        <p:blipFill>
          <a:blip r:embed="rId2">
            <a:extLst>
              <a:ext uri="{28A0092B-C50C-407E-A947-70E740481C1C}">
                <a14:useLocalDpi xmlns:a14="http://schemas.microsoft.com/office/drawing/2010/main" val="0"/>
              </a:ext>
            </a:extLst>
          </a:blip>
          <a:srcRect t="7858" b="5559"/>
          <a:stretch>
            <a:fillRect/>
          </a:stretch>
        </p:blipFill>
        <p:spPr bwMode="auto">
          <a:xfrm>
            <a:off x="755650" y="1700213"/>
            <a:ext cx="763270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p:cNvSpPr>
          <p:nvPr/>
        </p:nvSpPr>
        <p:spPr bwMode="auto">
          <a:xfrm>
            <a:off x="755650" y="4033838"/>
            <a:ext cx="7632700" cy="20589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b="1">
                <a:solidFill>
                  <a:schemeClr val="tx1"/>
                </a:solidFill>
              </a:rPr>
              <a:t>Composite Volcanoes</a:t>
            </a:r>
          </a:p>
          <a:p>
            <a:pPr eaLnBrk="1" hangingPunct="1">
              <a:lnSpc>
                <a:spcPct val="100000"/>
              </a:lnSpc>
              <a:spcBef>
                <a:spcPct val="0"/>
              </a:spcBef>
              <a:buFontTx/>
              <a:buNone/>
            </a:pPr>
            <a:r>
              <a:rPr lang="en-GB" altLang="en-US">
                <a:solidFill>
                  <a:schemeClr val="tx1"/>
                </a:solidFill>
              </a:rPr>
              <a:t>These volcanoes are steep-sided volcanoes and are made up of lots of layers of volcanic rocks. They usually erupt in an explosive way because the magma in these volcanoes is quite sticky. It clogs up the passage that it has to pass through. Pressure is built inside the volcanic chamber and this results in the volcano erupting violently.</a:t>
            </a:r>
          </a:p>
        </p:txBody>
      </p:sp>
      <p:sp>
        <p:nvSpPr>
          <p:cNvPr id="19461" name="Rectangle 8"/>
          <p:cNvSpPr>
            <a:spLocks/>
          </p:cNvSpPr>
          <p:nvPr/>
        </p:nvSpPr>
        <p:spPr bwMode="auto">
          <a:xfrm>
            <a:off x="755650" y="1206500"/>
            <a:ext cx="759618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latin typeface="Twinkl SemiBold" pitchFamily="2" charset="0"/>
              </a:rPr>
              <a:t>Mount St. Helens in Washington, USA is a composite volcano.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upload.wikimedia.org/wikipedia/commons/thumb/2/26/Sunset_Crater10.jpg/800px-Sunset_Crater10.jpg"/>
          <p:cNvPicPr>
            <a:picLocks noChangeAspect="1" noChangeArrowheads="1"/>
          </p:cNvPicPr>
          <p:nvPr/>
        </p:nvPicPr>
        <p:blipFill>
          <a:blip r:embed="rId2">
            <a:extLst>
              <a:ext uri="{28A0092B-C50C-407E-A947-70E740481C1C}">
                <a14:useLocalDpi xmlns:a14="http://schemas.microsoft.com/office/drawing/2010/main" val="0"/>
              </a:ext>
            </a:extLst>
          </a:blip>
          <a:srcRect t="7787" b="6419"/>
          <a:stretch>
            <a:fillRect/>
          </a:stretch>
        </p:blipFill>
        <p:spPr bwMode="auto">
          <a:xfrm>
            <a:off x="762000" y="1700213"/>
            <a:ext cx="762635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1"/>
          <p:cNvSpPr txBox="1">
            <a:spLocks noChangeArrowheads="1"/>
          </p:cNvSpPr>
          <p:nvPr/>
        </p:nvSpPr>
        <p:spPr bwMode="auto">
          <a:xfrm>
            <a:off x="755650" y="725488"/>
            <a:ext cx="76327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2800" b="1">
                <a:solidFill>
                  <a:schemeClr val="tx1"/>
                </a:solidFill>
              </a:rPr>
              <a:t>What Types of Volcano Are There?</a:t>
            </a:r>
          </a:p>
        </p:txBody>
      </p:sp>
      <p:sp>
        <p:nvSpPr>
          <p:cNvPr id="8" name="Rectangle 7"/>
          <p:cNvSpPr>
            <a:spLocks/>
          </p:cNvSpPr>
          <p:nvPr/>
        </p:nvSpPr>
        <p:spPr bwMode="auto">
          <a:xfrm>
            <a:off x="755650" y="4033838"/>
            <a:ext cx="7632700" cy="20589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b="1">
                <a:solidFill>
                  <a:schemeClr val="tx1"/>
                </a:solidFill>
              </a:rPr>
              <a:t>Cinder Cones</a:t>
            </a:r>
          </a:p>
          <a:p>
            <a:pPr eaLnBrk="1" hangingPunct="1">
              <a:lnSpc>
                <a:spcPct val="100000"/>
              </a:lnSpc>
              <a:spcBef>
                <a:spcPct val="0"/>
              </a:spcBef>
              <a:buFontTx/>
              <a:buNone/>
            </a:pPr>
            <a:r>
              <a:rPr lang="en-GB" altLang="en-US">
                <a:solidFill>
                  <a:schemeClr val="tx1"/>
                </a:solidFill>
              </a:rPr>
              <a:t>Cinder cones are circular or oval cones. They are made up of small fragments of lava, which are blown into the air through a single vent. When they cool down, they form rock around the vent. They grow quickly, but are not usually very big. They are not usually</a:t>
            </a:r>
          </a:p>
          <a:p>
            <a:pPr eaLnBrk="1" hangingPunct="1">
              <a:lnSpc>
                <a:spcPct val="100000"/>
              </a:lnSpc>
              <a:spcBef>
                <a:spcPct val="0"/>
              </a:spcBef>
              <a:buFontTx/>
              <a:buNone/>
            </a:pPr>
            <a:r>
              <a:rPr lang="en-GB" altLang="en-US">
                <a:solidFill>
                  <a:schemeClr val="tx1"/>
                </a:solidFill>
              </a:rPr>
              <a:t>dangerous either.</a:t>
            </a:r>
          </a:p>
        </p:txBody>
      </p:sp>
      <p:sp>
        <p:nvSpPr>
          <p:cNvPr id="20485" name="Rectangle 11"/>
          <p:cNvSpPr>
            <a:spLocks/>
          </p:cNvSpPr>
          <p:nvPr/>
        </p:nvSpPr>
        <p:spPr bwMode="auto">
          <a:xfrm>
            <a:off x="744538" y="1206500"/>
            <a:ext cx="76438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latin typeface="Twinkl SemiBold" pitchFamily="2" charset="0"/>
              </a:rPr>
              <a:t>Sunset Crater in Arizona, USA is a cinder cone.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Kilauea Iki Crater, Hawaii, Hdr, Big Island"/>
          <p:cNvPicPr>
            <a:picLocks noChangeAspect="1" noChangeArrowheads="1"/>
          </p:cNvPicPr>
          <p:nvPr/>
        </p:nvPicPr>
        <p:blipFill>
          <a:blip r:embed="rId2">
            <a:extLst>
              <a:ext uri="{28A0092B-C50C-407E-A947-70E740481C1C}">
                <a14:useLocalDpi xmlns:a14="http://schemas.microsoft.com/office/drawing/2010/main" val="0"/>
              </a:ext>
            </a:extLst>
          </a:blip>
          <a:srcRect t="13211"/>
          <a:stretch>
            <a:fillRect/>
          </a:stretch>
        </p:blipFill>
        <p:spPr bwMode="auto">
          <a:xfrm>
            <a:off x="762000" y="1700213"/>
            <a:ext cx="762635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1"/>
          <p:cNvSpPr txBox="1">
            <a:spLocks noChangeArrowheads="1"/>
          </p:cNvSpPr>
          <p:nvPr/>
        </p:nvSpPr>
        <p:spPr bwMode="auto">
          <a:xfrm>
            <a:off x="755650" y="725488"/>
            <a:ext cx="76327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2800" b="1">
                <a:solidFill>
                  <a:schemeClr val="tx1"/>
                </a:solidFill>
              </a:rPr>
              <a:t>What Types of Volcano Are There?</a:t>
            </a:r>
          </a:p>
        </p:txBody>
      </p:sp>
      <p:sp>
        <p:nvSpPr>
          <p:cNvPr id="8" name="Rectangle 7"/>
          <p:cNvSpPr>
            <a:spLocks/>
          </p:cNvSpPr>
          <p:nvPr/>
        </p:nvSpPr>
        <p:spPr bwMode="auto">
          <a:xfrm>
            <a:off x="755650" y="4033838"/>
            <a:ext cx="7632700" cy="20589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b="1">
                <a:solidFill>
                  <a:schemeClr val="tx1"/>
                </a:solidFill>
              </a:rPr>
              <a:t>Shield Volcanoes</a:t>
            </a:r>
          </a:p>
          <a:p>
            <a:pPr eaLnBrk="1" hangingPunct="1">
              <a:lnSpc>
                <a:spcPct val="100000"/>
              </a:lnSpc>
              <a:spcBef>
                <a:spcPct val="0"/>
              </a:spcBef>
              <a:buFontTx/>
              <a:buNone/>
            </a:pPr>
            <a:r>
              <a:rPr lang="en-GB" altLang="en-US">
                <a:solidFill>
                  <a:schemeClr val="tx1"/>
                </a:solidFill>
              </a:rPr>
              <a:t>Shield volcanoes are bowl or shield-shaped in the middle. When they erupt, the lava is quite runny and it travels long distances down the side of the volcano before it cools down. This lava forms long, gentle slopes that look like a warrior's shield, which is how they got their name.  These volcanoes do not often explode. </a:t>
            </a:r>
          </a:p>
        </p:txBody>
      </p:sp>
      <p:sp>
        <p:nvSpPr>
          <p:cNvPr id="21509" name="Rectangle 9"/>
          <p:cNvSpPr>
            <a:spLocks/>
          </p:cNvSpPr>
          <p:nvPr/>
        </p:nvSpPr>
        <p:spPr bwMode="auto">
          <a:xfrm>
            <a:off x="563563" y="1212850"/>
            <a:ext cx="804068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1700">
                <a:solidFill>
                  <a:srgbClr val="000000"/>
                </a:solidFill>
                <a:latin typeface="Twinkl SemiBold" pitchFamily="2" charset="0"/>
              </a:rPr>
              <a:t>Shield Volcanoes like this one in Hawaii are common in this part of the world.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755650" y="725488"/>
            <a:ext cx="76327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2800" b="1">
                <a:solidFill>
                  <a:schemeClr val="tx1"/>
                </a:solidFill>
              </a:rPr>
              <a:t>More Volcano Facts</a:t>
            </a:r>
          </a:p>
        </p:txBody>
      </p:sp>
      <p:sp>
        <p:nvSpPr>
          <p:cNvPr id="5" name="Rectangle 4"/>
          <p:cNvSpPr>
            <a:spLocks/>
          </p:cNvSpPr>
          <p:nvPr/>
        </p:nvSpPr>
        <p:spPr bwMode="auto">
          <a:xfrm>
            <a:off x="755650" y="1370013"/>
            <a:ext cx="3679825" cy="314166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b="1">
                <a:solidFill>
                  <a:srgbClr val="000000"/>
                </a:solidFill>
              </a:rPr>
              <a:t>What is the difference between magma and lava?</a:t>
            </a:r>
          </a:p>
          <a:p>
            <a:pPr eaLnBrk="1" hangingPunct="1">
              <a:lnSpc>
                <a:spcPct val="100000"/>
              </a:lnSpc>
              <a:spcBef>
                <a:spcPct val="0"/>
              </a:spcBef>
              <a:buFontTx/>
              <a:buNone/>
            </a:pPr>
            <a:r>
              <a:rPr lang="en-GB" altLang="en-US">
                <a:solidFill>
                  <a:srgbClr val="000000"/>
                </a:solidFill>
              </a:rPr>
              <a:t>Magma is liquid rock inside a volcano. Lava is the name for  liquid rock that has flowed out of a volcano. Lava takes a long time to cool down as it is not a good </a:t>
            </a:r>
            <a:r>
              <a:rPr lang="en-GB" altLang="en-US" b="1">
                <a:solidFill>
                  <a:srgbClr val="000000"/>
                </a:solidFill>
              </a:rPr>
              <a:t>heat conductor</a:t>
            </a:r>
            <a:r>
              <a:rPr lang="en-GB" altLang="en-US">
                <a:solidFill>
                  <a:srgbClr val="000000"/>
                </a:solidFill>
              </a:rPr>
              <a:t>. As a lava flow cools down, it gets slower and thicker.</a:t>
            </a:r>
          </a:p>
        </p:txBody>
      </p:sp>
      <p:grpSp>
        <p:nvGrpSpPr>
          <p:cNvPr id="11" name="Group 10"/>
          <p:cNvGrpSpPr>
            <a:grpSpLocks/>
          </p:cNvGrpSpPr>
          <p:nvPr/>
        </p:nvGrpSpPr>
        <p:grpSpPr bwMode="auto">
          <a:xfrm>
            <a:off x="4708525" y="1370013"/>
            <a:ext cx="3679825" cy="4722812"/>
            <a:chOff x="4708734" y="1369791"/>
            <a:chExt cx="3679616" cy="4723035"/>
          </a:xfrm>
        </p:grpSpPr>
        <p:sp>
          <p:nvSpPr>
            <p:cNvPr id="22538" name="Rectangle 6"/>
            <p:cNvSpPr>
              <a:spLocks/>
            </p:cNvSpPr>
            <p:nvPr/>
          </p:nvSpPr>
          <p:spPr bwMode="auto">
            <a:xfrm>
              <a:off x="4708734" y="1369791"/>
              <a:ext cx="3679616" cy="472303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b="1">
                  <a:solidFill>
                    <a:srgbClr val="000000"/>
                  </a:solidFill>
                </a:rPr>
                <a:t>What is a ‘pyroclastic flow’?</a:t>
              </a:r>
            </a:p>
            <a:p>
              <a:pPr eaLnBrk="1" hangingPunct="1">
                <a:lnSpc>
                  <a:spcPct val="100000"/>
                </a:lnSpc>
                <a:spcBef>
                  <a:spcPct val="0"/>
                </a:spcBef>
                <a:buFontTx/>
                <a:buNone/>
              </a:pPr>
              <a:r>
                <a:rPr lang="en-GB" altLang="en-US">
                  <a:solidFill>
                    <a:srgbClr val="000000"/>
                  </a:solidFill>
                </a:rPr>
                <a:t>This is the most deadly of all volcano activities.</a:t>
              </a:r>
            </a:p>
            <a:p>
              <a:pPr eaLnBrk="1" hangingPunct="1">
                <a:lnSpc>
                  <a:spcPct val="100000"/>
                </a:lnSpc>
                <a:spcBef>
                  <a:spcPct val="0"/>
                </a:spcBef>
                <a:buFontTx/>
                <a:buNone/>
              </a:pPr>
              <a:r>
                <a:rPr lang="en-GB" altLang="en-US">
                  <a:solidFill>
                    <a:srgbClr val="000000"/>
                  </a:solidFill>
                </a:rPr>
                <a:t>It is a liquidised mixture of solid and part-solid fragments and hot, expanding gases.</a:t>
              </a:r>
            </a:p>
            <a:p>
              <a:pPr eaLnBrk="1" hangingPunct="1">
                <a:lnSpc>
                  <a:spcPct val="100000"/>
                </a:lnSpc>
                <a:spcBef>
                  <a:spcPct val="0"/>
                </a:spcBef>
                <a:buFontTx/>
                <a:buNone/>
              </a:pPr>
              <a:r>
                <a:rPr lang="en-GB" altLang="en-US">
                  <a:solidFill>
                    <a:srgbClr val="000000"/>
                  </a:solidFill>
                </a:rPr>
                <a:t>They look like a snow avalanche but are extremely hot and contain poisonous gases.  They move at the speed of a hurricane.</a:t>
              </a:r>
            </a:p>
          </p:txBody>
        </p:sp>
        <p:pic>
          <p:nvPicPr>
            <p:cNvPr id="22539" name="Picture 2" descr="https://upload.wikimedia.org/wikipedia/commons/thumb/7/73/Pyroclastic_flows_at_Mayon_Volcano.jpg/336px-Pyroclastic_flows_at_Mayon_Volcano.jpg"/>
            <p:cNvPicPr>
              <a:picLocks noChangeAspect="1" noChangeArrowheads="1"/>
            </p:cNvPicPr>
            <p:nvPr/>
          </p:nvPicPr>
          <p:blipFill>
            <a:blip r:embed="rId2">
              <a:extLst>
                <a:ext uri="{28A0092B-C50C-407E-A947-70E740481C1C}">
                  <a14:useLocalDpi xmlns:a14="http://schemas.microsoft.com/office/drawing/2010/main" val="0"/>
                </a:ext>
              </a:extLst>
            </a:blip>
            <a:srcRect t="21123" b="3105"/>
            <a:stretch>
              <a:fillRect/>
            </a:stretch>
          </p:blipFill>
          <p:spPr bwMode="auto">
            <a:xfrm>
              <a:off x="4708734" y="4350258"/>
              <a:ext cx="3679616" cy="174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1"/>
          <p:cNvGrpSpPr>
            <a:grpSpLocks/>
          </p:cNvGrpSpPr>
          <p:nvPr/>
        </p:nvGrpSpPr>
        <p:grpSpPr bwMode="auto">
          <a:xfrm>
            <a:off x="46038" y="4425950"/>
            <a:ext cx="4100512" cy="2432050"/>
            <a:chOff x="46781" y="4425210"/>
            <a:chExt cx="4100186" cy="2432790"/>
          </a:xfrm>
        </p:grpSpPr>
        <p:pic>
          <p:nvPicPr>
            <p:cNvPr id="22536" name="Picture 14"/>
            <p:cNvPicPr>
              <a:picLocks noChangeAspect="1"/>
            </p:cNvPicPr>
            <p:nvPr/>
          </p:nvPicPr>
          <p:blipFill>
            <a:blip r:embed="rId3">
              <a:extLst>
                <a:ext uri="{28A0092B-C50C-407E-A947-70E740481C1C}">
                  <a14:useLocalDpi xmlns:a14="http://schemas.microsoft.com/office/drawing/2010/main" val="0"/>
                </a:ext>
              </a:extLst>
            </a:blip>
            <a:srcRect l="11687" t="5766" r="16116" b="53879"/>
            <a:stretch>
              <a:fillRect/>
            </a:stretch>
          </p:blipFill>
          <p:spPr bwMode="auto">
            <a:xfrm>
              <a:off x="46781" y="4512179"/>
              <a:ext cx="2967519" cy="2345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ular Callout 15"/>
            <p:cNvSpPr/>
            <p:nvPr/>
          </p:nvSpPr>
          <p:spPr>
            <a:xfrm>
              <a:off x="1953216" y="4425210"/>
              <a:ext cx="2193751" cy="960730"/>
            </a:xfrm>
            <a:prstGeom prst="wedgeRoundRectCallout">
              <a:avLst>
                <a:gd name="adj1" fmla="val -58980"/>
                <a:gd name="adj2" fmla="val 23394"/>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ltLang="en-US" dirty="0">
                  <a:solidFill>
                    <a:srgbClr val="000000"/>
                  </a:solidFill>
                </a:rPr>
                <a:t>Click on the word in bold to find</a:t>
              </a:r>
            </a:p>
            <a:p>
              <a:pPr algn="ctr" eaLnBrk="1" fontAlgn="auto" hangingPunct="1">
                <a:spcBef>
                  <a:spcPts val="0"/>
                </a:spcBef>
                <a:spcAft>
                  <a:spcPts val="0"/>
                </a:spcAft>
                <a:defRPr/>
              </a:pPr>
              <a:r>
                <a:rPr lang="en-GB" altLang="en-US" dirty="0">
                  <a:solidFill>
                    <a:srgbClr val="000000"/>
                  </a:solidFill>
                </a:rPr>
                <a:t>out more!</a:t>
              </a:r>
            </a:p>
          </p:txBody>
        </p:sp>
      </p:grpSp>
      <p:sp>
        <p:nvSpPr>
          <p:cNvPr id="17" name="Heat Conductor"/>
          <p:cNvSpPr/>
          <p:nvPr/>
        </p:nvSpPr>
        <p:spPr>
          <a:xfrm>
            <a:off x="762000" y="3386138"/>
            <a:ext cx="1746250" cy="312737"/>
          </a:xfrm>
          <a:prstGeom prst="rect">
            <a:avLst/>
          </a:prstGeom>
          <a:solidFill>
            <a:srgbClr val="FFC000">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 name="Rectangle 17"/>
          <p:cNvSpPr>
            <a:spLocks/>
          </p:cNvSpPr>
          <p:nvPr/>
        </p:nvSpPr>
        <p:spPr>
          <a:xfrm>
            <a:off x="1635125" y="4286250"/>
            <a:ext cx="2936875" cy="1325563"/>
          </a:xfrm>
          <a:prstGeom prst="rect">
            <a:avLst/>
          </a:prstGeom>
          <a:solidFill>
            <a:schemeClr val="accent3">
              <a:lumMod val="40000"/>
              <a:lumOff val="60000"/>
            </a:schemeClr>
          </a:solidFill>
          <a:ln w="38100">
            <a:solidFill>
              <a:srgbClr val="C00000"/>
            </a:solidFill>
          </a:ln>
        </p:spPr>
        <p:txBody>
          <a:bodyPr lIns="108000" tIns="108000" rIns="108000" bIns="108000" anchor="ctr">
            <a:spAutoFit/>
          </a:bodyPr>
          <a:lstStyle/>
          <a:p>
            <a:pPr algn="ctr" eaLnBrk="1" fontAlgn="auto" hangingPunct="1">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GB" altLang="en-US" b="1" dirty="0"/>
              <a:t>Heat Conductor: </a:t>
            </a:r>
            <a:r>
              <a:rPr lang="en-GB" altLang="en-US" dirty="0"/>
              <a:t>something which can transfer heat from one object to another.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nextCondLst>
                <p:cond evt="onClick" delay="0">
                  <p:tgtEl>
                    <p:spTgt spid="17"/>
                  </p:tgtEl>
                </p:cond>
              </p:nextCondLst>
            </p:seq>
          </p:childTnLst>
        </p:cTn>
      </p:par>
    </p:tnLst>
    <p:bldLst>
      <p:bldP spid="5"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1"/>
          <p:cNvSpPr txBox="1">
            <a:spLocks noChangeArrowheads="1"/>
          </p:cNvSpPr>
          <p:nvPr/>
        </p:nvSpPr>
        <p:spPr bwMode="auto">
          <a:xfrm>
            <a:off x="755650" y="725488"/>
            <a:ext cx="76327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2800" b="1">
                <a:solidFill>
                  <a:schemeClr val="tx1"/>
                </a:solidFill>
              </a:rPr>
              <a:t>What Is the Largest Active Volcano?</a:t>
            </a:r>
          </a:p>
        </p:txBody>
      </p:sp>
      <p:sp>
        <p:nvSpPr>
          <p:cNvPr id="17" name="Heat Conductor"/>
          <p:cNvSpPr/>
          <p:nvPr/>
        </p:nvSpPr>
        <p:spPr>
          <a:xfrm>
            <a:off x="762000" y="3386138"/>
            <a:ext cx="1746250" cy="312737"/>
          </a:xfrm>
          <a:prstGeom prst="rect">
            <a:avLst/>
          </a:prstGeom>
          <a:solidFill>
            <a:srgbClr val="FFC000">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23556" name="Picture 2" descr="https://upload.wikimedia.org/wikipedia/commons/thumb/0/0f/Mauna_Kea_from_Mauna_Loa_Observatory%2C_Hawaii_-_20100913.jpg/800px-Mauna_Kea_from_Mauna_Loa_Observatory%2C_Hawaii_-_20100913.jpg"/>
          <p:cNvPicPr>
            <a:picLocks noChangeAspect="1" noChangeArrowheads="1"/>
          </p:cNvPicPr>
          <p:nvPr/>
        </p:nvPicPr>
        <p:blipFill>
          <a:blip r:embed="rId2">
            <a:extLst>
              <a:ext uri="{28A0092B-C50C-407E-A947-70E740481C1C}">
                <a14:useLocalDpi xmlns:a14="http://schemas.microsoft.com/office/drawing/2010/main" val="0"/>
              </a:ext>
            </a:extLst>
          </a:blip>
          <a:srcRect t="5849"/>
          <a:stretch>
            <a:fillRect/>
          </a:stretch>
        </p:blipFill>
        <p:spPr bwMode="auto">
          <a:xfrm>
            <a:off x="755650" y="1304925"/>
            <a:ext cx="763270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p:cNvSpPr>
          <p:nvPr/>
        </p:nvSpPr>
        <p:spPr bwMode="auto">
          <a:xfrm>
            <a:off x="755650" y="4810125"/>
            <a:ext cx="7632700" cy="12827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chemeClr val="tx1"/>
                </a:solidFill>
              </a:rPr>
              <a:t>The largest, active volcano in the world is Mauna Loa in Hawaii. It is 13,677 feet above sea level. From its base below sea level to its summit, Mauna Loa is taller than Mount Everest. </a:t>
            </a:r>
          </a:p>
        </p:txBody>
      </p:sp>
      <p:sp>
        <p:nvSpPr>
          <p:cNvPr id="23558" name="Rectangle 13"/>
          <p:cNvSpPr>
            <a:spLocks/>
          </p:cNvSpPr>
          <p:nvPr/>
        </p:nvSpPr>
        <p:spPr bwMode="auto">
          <a:xfrm>
            <a:off x="857250" y="1314450"/>
            <a:ext cx="16510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sz="2000" b="1">
                <a:solidFill>
                  <a:schemeClr val="bg1"/>
                </a:solidFill>
                <a:latin typeface="Twinkl SemiBold" pitchFamily="2" charset="0"/>
              </a:rPr>
              <a:t>Mauna Loa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9" descr="https://c2.staticflickr.com/6/5549/11707592844_76eff303da_b.jpg"/>
          <p:cNvPicPr>
            <a:picLocks noChangeAspect="1" noChangeArrowheads="1"/>
          </p:cNvPicPr>
          <p:nvPr/>
        </p:nvPicPr>
        <p:blipFill>
          <a:blip r:embed="rId2">
            <a:extLst>
              <a:ext uri="{28A0092B-C50C-407E-A947-70E740481C1C}">
                <a14:useLocalDpi xmlns:a14="http://schemas.microsoft.com/office/drawing/2010/main" val="0"/>
              </a:ext>
            </a:extLst>
          </a:blip>
          <a:srcRect t="33656" b="14745"/>
          <a:stretch>
            <a:fillRect/>
          </a:stretch>
        </p:blipFill>
        <p:spPr bwMode="auto">
          <a:xfrm>
            <a:off x="755650" y="1690688"/>
            <a:ext cx="7632700" cy="41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2 FACT"/>
          <p:cNvSpPr/>
          <p:nvPr/>
        </p:nvSpPr>
        <p:spPr>
          <a:xfrm>
            <a:off x="6326188" y="1719263"/>
            <a:ext cx="376237" cy="37623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tx1"/>
                </a:solidFill>
              </a:rPr>
              <a:t>2</a:t>
            </a:r>
          </a:p>
        </p:txBody>
      </p:sp>
      <p:sp>
        <p:nvSpPr>
          <p:cNvPr id="41" name="1 FACT"/>
          <p:cNvSpPr/>
          <p:nvPr/>
        </p:nvSpPr>
        <p:spPr>
          <a:xfrm>
            <a:off x="1674813" y="1633538"/>
            <a:ext cx="376237" cy="37623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tx1"/>
                </a:solidFill>
              </a:rPr>
              <a:t>1</a:t>
            </a:r>
          </a:p>
        </p:txBody>
      </p:sp>
      <p:sp>
        <p:nvSpPr>
          <p:cNvPr id="24581" name="TextBox 1"/>
          <p:cNvSpPr txBox="1">
            <a:spLocks noChangeArrowheads="1"/>
          </p:cNvSpPr>
          <p:nvPr/>
        </p:nvSpPr>
        <p:spPr bwMode="auto">
          <a:xfrm>
            <a:off x="755650" y="725488"/>
            <a:ext cx="76327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2800" b="1">
                <a:solidFill>
                  <a:schemeClr val="tx1"/>
                </a:solidFill>
              </a:rPr>
              <a:t>Volcanoes of the World</a:t>
            </a:r>
          </a:p>
        </p:txBody>
      </p:sp>
      <p:sp>
        <p:nvSpPr>
          <p:cNvPr id="24582" name="Rectangle 6"/>
          <p:cNvSpPr>
            <a:spLocks/>
          </p:cNvSpPr>
          <p:nvPr/>
        </p:nvSpPr>
        <p:spPr bwMode="auto">
          <a:xfrm>
            <a:off x="755650" y="1103313"/>
            <a:ext cx="76327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latin typeface="Twinkl SemiBold" pitchFamily="2" charset="0"/>
              </a:rPr>
              <a:t>Mount St Helens</a:t>
            </a:r>
          </a:p>
        </p:txBody>
      </p:sp>
      <p:grpSp>
        <p:nvGrpSpPr>
          <p:cNvPr id="38" name="1 GROUP"/>
          <p:cNvGrpSpPr>
            <a:grpSpLocks/>
          </p:cNvGrpSpPr>
          <p:nvPr/>
        </p:nvGrpSpPr>
        <p:grpSpPr bwMode="auto">
          <a:xfrm>
            <a:off x="623888" y="1633538"/>
            <a:ext cx="3113087" cy="1924050"/>
            <a:chOff x="5142086" y="2313009"/>
            <a:chExt cx="3114062" cy="1923886"/>
          </a:xfrm>
        </p:grpSpPr>
        <p:sp>
          <p:nvSpPr>
            <p:cNvPr id="24600" name="Rectangle 38"/>
            <p:cNvSpPr>
              <a:spLocks/>
            </p:cNvSpPr>
            <p:nvPr/>
          </p:nvSpPr>
          <p:spPr bwMode="auto">
            <a:xfrm>
              <a:off x="5142086" y="2910790"/>
              <a:ext cx="3114062" cy="13261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Mount St Helens is an active volcano located in Washington, USA in the Cascade Mountain Range.</a:t>
              </a:r>
            </a:p>
          </p:txBody>
        </p:sp>
        <p:sp>
          <p:nvSpPr>
            <p:cNvPr id="40" name="BTN Crust x"/>
            <p:cNvSpPr/>
            <p:nvPr/>
          </p:nvSpPr>
          <p:spPr>
            <a:xfrm>
              <a:off x="6193340" y="2313009"/>
              <a:ext cx="376355" cy="376205"/>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FF0000"/>
                  </a:solidFill>
                </a:rPr>
                <a:t>×</a:t>
              </a:r>
            </a:p>
          </p:txBody>
        </p:sp>
      </p:grpSp>
      <p:sp>
        <p:nvSpPr>
          <p:cNvPr id="24584" name="Rectangle 41"/>
          <p:cNvSpPr>
            <a:spLocks/>
          </p:cNvSpPr>
          <p:nvPr/>
        </p:nvSpPr>
        <p:spPr bwMode="auto">
          <a:xfrm>
            <a:off x="755650" y="5813425"/>
            <a:ext cx="76327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b="1">
                <a:solidFill>
                  <a:srgbClr val="000000"/>
                </a:solidFill>
              </a:rPr>
              <a:t>Click on the numbers to reveal the facts.</a:t>
            </a:r>
          </a:p>
        </p:txBody>
      </p:sp>
      <p:grpSp>
        <p:nvGrpSpPr>
          <p:cNvPr id="43" name="2 GROUP"/>
          <p:cNvGrpSpPr>
            <a:grpSpLocks/>
          </p:cNvGrpSpPr>
          <p:nvPr/>
        </p:nvGrpSpPr>
        <p:grpSpPr bwMode="auto">
          <a:xfrm>
            <a:off x="4895850" y="1719263"/>
            <a:ext cx="3624263" cy="1617662"/>
            <a:chOff x="4763355" y="2317950"/>
            <a:chExt cx="3624996" cy="1617613"/>
          </a:xfrm>
        </p:grpSpPr>
        <p:sp>
          <p:nvSpPr>
            <p:cNvPr id="24598" name="Rectangle 43"/>
            <p:cNvSpPr>
              <a:spLocks/>
            </p:cNvSpPr>
            <p:nvPr/>
          </p:nvSpPr>
          <p:spPr bwMode="auto">
            <a:xfrm>
              <a:off x="4763355" y="2886457"/>
              <a:ext cx="3624996" cy="104910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On 18</a:t>
              </a:r>
              <a:r>
                <a:rPr lang="en-GB" altLang="en-US" baseline="33000">
                  <a:solidFill>
                    <a:srgbClr val="000000"/>
                  </a:solidFill>
                </a:rPr>
                <a:t>th</a:t>
              </a:r>
              <a:r>
                <a:rPr lang="en-GB" altLang="en-US">
                  <a:solidFill>
                    <a:srgbClr val="000000"/>
                  </a:solidFill>
                </a:rPr>
                <a:t> May 1980, it erupted and killed 57 people and destroyed lots of roads and homes. </a:t>
              </a:r>
            </a:p>
          </p:txBody>
        </p:sp>
        <p:sp>
          <p:nvSpPr>
            <p:cNvPr id="45" name="BTN Crust x"/>
            <p:cNvSpPr/>
            <p:nvPr/>
          </p:nvSpPr>
          <p:spPr>
            <a:xfrm>
              <a:off x="6193982" y="2317950"/>
              <a:ext cx="376313" cy="376226"/>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FF0000"/>
                  </a:solidFill>
                </a:rPr>
                <a:t>×</a:t>
              </a:r>
            </a:p>
          </p:txBody>
        </p:sp>
      </p:grpSp>
      <p:sp>
        <p:nvSpPr>
          <p:cNvPr id="47" name="3 FACT"/>
          <p:cNvSpPr/>
          <p:nvPr/>
        </p:nvSpPr>
        <p:spPr>
          <a:xfrm>
            <a:off x="6513513" y="3529013"/>
            <a:ext cx="376237" cy="37623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tx1"/>
                </a:solidFill>
              </a:rPr>
              <a:t>5</a:t>
            </a:r>
          </a:p>
        </p:txBody>
      </p:sp>
      <p:sp>
        <p:nvSpPr>
          <p:cNvPr id="62" name="4 FACT"/>
          <p:cNvSpPr/>
          <p:nvPr/>
        </p:nvSpPr>
        <p:spPr>
          <a:xfrm>
            <a:off x="1981200" y="3743325"/>
            <a:ext cx="376238" cy="376238"/>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tx1"/>
                </a:solidFill>
              </a:rPr>
              <a:t>3</a:t>
            </a:r>
          </a:p>
        </p:txBody>
      </p:sp>
      <p:grpSp>
        <p:nvGrpSpPr>
          <p:cNvPr id="59" name="4 GROUP"/>
          <p:cNvGrpSpPr>
            <a:grpSpLocks/>
          </p:cNvGrpSpPr>
          <p:nvPr/>
        </p:nvGrpSpPr>
        <p:grpSpPr bwMode="auto">
          <a:xfrm>
            <a:off x="539750" y="3740150"/>
            <a:ext cx="3309938" cy="2054225"/>
            <a:chOff x="4941395" y="2423366"/>
            <a:chExt cx="3309282" cy="2053328"/>
          </a:xfrm>
        </p:grpSpPr>
        <p:sp>
          <p:nvSpPr>
            <p:cNvPr id="24596" name="Rectangle 59"/>
            <p:cNvSpPr>
              <a:spLocks/>
            </p:cNvSpPr>
            <p:nvPr/>
          </p:nvSpPr>
          <p:spPr bwMode="auto">
            <a:xfrm>
              <a:off x="4941395" y="2873590"/>
              <a:ext cx="3309282" cy="1603104"/>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This was the first time pyroclastic flows (the clouds of hot gas, ash and rock) were studied using new scientific techniques.</a:t>
              </a:r>
            </a:p>
          </p:txBody>
        </p:sp>
        <p:sp>
          <p:nvSpPr>
            <p:cNvPr id="61" name="BTN Crust x"/>
            <p:cNvSpPr/>
            <p:nvPr/>
          </p:nvSpPr>
          <p:spPr>
            <a:xfrm>
              <a:off x="6380973" y="2423366"/>
              <a:ext cx="376162" cy="376074"/>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FF0000"/>
                  </a:solidFill>
                </a:rPr>
                <a:t>×</a:t>
              </a:r>
            </a:p>
          </p:txBody>
        </p:sp>
      </p:grpSp>
      <p:sp>
        <p:nvSpPr>
          <p:cNvPr id="64" name="5 FACT"/>
          <p:cNvSpPr/>
          <p:nvPr/>
        </p:nvSpPr>
        <p:spPr>
          <a:xfrm>
            <a:off x="4267200" y="3827463"/>
            <a:ext cx="376238" cy="37623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tx1"/>
                </a:solidFill>
              </a:rPr>
              <a:t>4</a:t>
            </a:r>
          </a:p>
        </p:txBody>
      </p:sp>
      <p:grpSp>
        <p:nvGrpSpPr>
          <p:cNvPr id="32" name="5 Group"/>
          <p:cNvGrpSpPr>
            <a:grpSpLocks/>
          </p:cNvGrpSpPr>
          <p:nvPr/>
        </p:nvGrpSpPr>
        <p:grpSpPr bwMode="auto">
          <a:xfrm>
            <a:off x="2898775" y="3827463"/>
            <a:ext cx="3113088" cy="1895475"/>
            <a:chOff x="2897983" y="3826720"/>
            <a:chExt cx="3114062" cy="1896180"/>
          </a:xfrm>
        </p:grpSpPr>
        <p:sp>
          <p:nvSpPr>
            <p:cNvPr id="24594" name="Rectangle 62"/>
            <p:cNvSpPr>
              <a:spLocks/>
            </p:cNvSpPr>
            <p:nvPr/>
          </p:nvSpPr>
          <p:spPr bwMode="auto">
            <a:xfrm>
              <a:off x="2897983" y="4396795"/>
              <a:ext cx="3114062" cy="13261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Mount St Helens is still active, and is monitored closely by geologists to predict if it will erupt again.</a:t>
              </a:r>
            </a:p>
          </p:txBody>
        </p:sp>
        <p:sp>
          <p:nvSpPr>
            <p:cNvPr id="65" name="BTN Crust x"/>
            <p:cNvSpPr/>
            <p:nvPr/>
          </p:nvSpPr>
          <p:spPr>
            <a:xfrm>
              <a:off x="4266836" y="3826720"/>
              <a:ext cx="376356" cy="37637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FF0000"/>
                  </a:solidFill>
                </a:rPr>
                <a:t>×</a:t>
              </a:r>
            </a:p>
          </p:txBody>
        </p:sp>
      </p:grpSp>
      <p:grpSp>
        <p:nvGrpSpPr>
          <p:cNvPr id="52" name="3 GROUP"/>
          <p:cNvGrpSpPr>
            <a:grpSpLocks/>
          </p:cNvGrpSpPr>
          <p:nvPr/>
        </p:nvGrpSpPr>
        <p:grpSpPr bwMode="auto">
          <a:xfrm>
            <a:off x="5211763" y="3532188"/>
            <a:ext cx="3308350" cy="2362200"/>
            <a:chOff x="5079069" y="2413650"/>
            <a:chExt cx="3309282" cy="2362234"/>
          </a:xfrm>
        </p:grpSpPr>
        <p:sp>
          <p:nvSpPr>
            <p:cNvPr id="24592" name="Rectangle 52"/>
            <p:cNvSpPr>
              <a:spLocks/>
            </p:cNvSpPr>
            <p:nvPr/>
          </p:nvSpPr>
          <p:spPr bwMode="auto">
            <a:xfrm>
              <a:off x="5079069" y="2895781"/>
              <a:ext cx="3309282" cy="188010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chemeClr val="tx1"/>
                  </a:solidFill>
                </a:rPr>
                <a:t>An earthquake triggered a landslide, which caused a sideways blast, sending clouds of ash, gas and rock speeding away from the volcano.</a:t>
              </a:r>
              <a:endParaRPr lang="en-GB" altLang="en-US">
                <a:solidFill>
                  <a:srgbClr val="000000"/>
                </a:solidFill>
              </a:endParaRPr>
            </a:p>
          </p:txBody>
        </p:sp>
        <p:sp>
          <p:nvSpPr>
            <p:cNvPr id="54" name="BTN Crust x"/>
            <p:cNvSpPr/>
            <p:nvPr/>
          </p:nvSpPr>
          <p:spPr>
            <a:xfrm>
              <a:off x="6384362" y="2413650"/>
              <a:ext cx="376343" cy="376242"/>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FF0000"/>
                  </a:solidFill>
                </a:rPr>
                <a:t>×</a:t>
              </a: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7" restart="whenNotActive" fill="hold" evtFilter="cancelBubble" nodeType="interactiveSeq">
                <p:stCondLst>
                  <p:cond evt="onClick" delay="0">
                    <p:tgtEl>
                      <p:spTgt spid="38"/>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2" restart="whenNotActive" fill="hold" evtFilter="cancelBubble" nodeType="interactiveSeq">
                <p:stCondLst>
                  <p:cond evt="onClick" delay="0">
                    <p:tgtEl>
                      <p:spTgt spid="46"/>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seq concurrent="1" nextAc="seek">
              <p:cTn id="17" restart="whenNotActive" fill="hold" evtFilter="cancelBubble" nodeType="interactiveSeq">
                <p:stCondLst>
                  <p:cond evt="onClick" delay="0">
                    <p:tgtEl>
                      <p:spTgt spid="43"/>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xit" presetSubtype="0" fill="hold" nodeType="clickEffect">
                                  <p:stCondLst>
                                    <p:cond delay="0"/>
                                  </p:stCondLst>
                                  <p:childTnLst>
                                    <p:set>
                                      <p:cBhvr>
                                        <p:cTn id="21"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2" restart="whenNotActive" fill="hold" evtFilter="cancelBubble" nodeType="interactiveSeq">
                <p:stCondLst>
                  <p:cond evt="onClick" delay="0">
                    <p:tgtEl>
                      <p:spTgt spid="47"/>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seq concurrent="1" nextAc="seek">
              <p:cTn id="27" restart="whenNotActive" fill="hold" evtFilter="cancelBubble" nodeType="interactiveSeq">
                <p:stCondLst>
                  <p:cond evt="onClick" delay="0">
                    <p:tgtEl>
                      <p:spTgt spid="52"/>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exit" presetSubtype="0" fill="hold" nodeType="clickEffect">
                                  <p:stCondLst>
                                    <p:cond delay="0"/>
                                  </p:stCondLst>
                                  <p:childTnLst>
                                    <p:set>
                                      <p:cBhvr>
                                        <p:cTn id="3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2" restart="whenNotActive" fill="hold" evtFilter="cancelBubble" nodeType="interactiveSeq">
                <p:stCondLst>
                  <p:cond evt="onClick" delay="0">
                    <p:tgtEl>
                      <p:spTgt spid="62"/>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62"/>
                  </p:tgtEl>
                </p:cond>
              </p:nextCondLst>
            </p:seq>
            <p:seq concurrent="1" nextAc="seek">
              <p:cTn id="37" restart="whenNotActive" fill="hold" evtFilter="cancelBubble" nodeType="interactiveSeq">
                <p:stCondLst>
                  <p:cond evt="onClick" delay="0">
                    <p:tgtEl>
                      <p:spTgt spid="59"/>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nodeType="clickEffect">
                                  <p:stCondLst>
                                    <p:cond delay="0"/>
                                  </p:stCondLst>
                                  <p:childTnLst>
                                    <p:set>
                                      <p:cBhvr>
                                        <p:cTn id="41"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42" restart="whenNotActive" fill="hold" evtFilter="cancelBubble" nodeType="interactiveSeq">
                <p:stCondLst>
                  <p:cond evt="onClick" delay="0">
                    <p:tgtEl>
                      <p:spTgt spid="64"/>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64"/>
                  </p:tgtEl>
                </p:cond>
              </p:nextCondLst>
            </p:seq>
            <p:seq concurrent="1" nextAc="seek">
              <p:cTn id="47" restart="whenNotActive" fill="hold" evtFilter="cancelBubble" nodeType="interactiveSeq">
                <p:stCondLst>
                  <p:cond evt="onClick" delay="0">
                    <p:tgtEl>
                      <p:spTgt spid="32"/>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xit" presetSubtype="0" fill="hold" nodeType="clickEffect">
                                  <p:stCondLst>
                                    <p:cond delay="0"/>
                                  </p:stCondLst>
                                  <p:childTnLst>
                                    <p:set>
                                      <p:cBhvr>
                                        <p:cTn id="51"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Vesuvius, Naples, Italy, Mediterranean, Mountain"/>
          <p:cNvPicPr>
            <a:picLocks noChangeAspect="1" noChangeArrowheads="1"/>
          </p:cNvPicPr>
          <p:nvPr/>
        </p:nvPicPr>
        <p:blipFill>
          <a:blip r:embed="rId2">
            <a:extLst>
              <a:ext uri="{28A0092B-C50C-407E-A947-70E740481C1C}">
                <a14:useLocalDpi xmlns:a14="http://schemas.microsoft.com/office/drawing/2010/main" val="0"/>
              </a:ext>
            </a:extLst>
          </a:blip>
          <a:srcRect t="18584"/>
          <a:stretch>
            <a:fillRect/>
          </a:stretch>
        </p:blipFill>
        <p:spPr bwMode="auto">
          <a:xfrm>
            <a:off x="755650" y="1704975"/>
            <a:ext cx="76327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2 FACT"/>
          <p:cNvSpPr/>
          <p:nvPr/>
        </p:nvSpPr>
        <p:spPr>
          <a:xfrm>
            <a:off x="6326188" y="1719263"/>
            <a:ext cx="376237" cy="37623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tx1"/>
                </a:solidFill>
              </a:rPr>
              <a:t>2</a:t>
            </a:r>
          </a:p>
        </p:txBody>
      </p:sp>
      <p:sp>
        <p:nvSpPr>
          <p:cNvPr id="41" name="1 FACT"/>
          <p:cNvSpPr/>
          <p:nvPr/>
        </p:nvSpPr>
        <p:spPr>
          <a:xfrm>
            <a:off x="1674813" y="1633538"/>
            <a:ext cx="376237" cy="37623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tx1"/>
                </a:solidFill>
              </a:rPr>
              <a:t>1</a:t>
            </a:r>
          </a:p>
        </p:txBody>
      </p:sp>
      <p:sp>
        <p:nvSpPr>
          <p:cNvPr id="25605" name="Rectangle 6"/>
          <p:cNvSpPr>
            <a:spLocks/>
          </p:cNvSpPr>
          <p:nvPr/>
        </p:nvSpPr>
        <p:spPr bwMode="auto">
          <a:xfrm>
            <a:off x="755650" y="1103313"/>
            <a:ext cx="76327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latin typeface="Twinkl SemiBold" pitchFamily="2" charset="0"/>
              </a:rPr>
              <a:t>Mount Vesuvius, Naples, Italy</a:t>
            </a:r>
          </a:p>
        </p:txBody>
      </p:sp>
      <p:grpSp>
        <p:nvGrpSpPr>
          <p:cNvPr id="38" name="1 GROUP"/>
          <p:cNvGrpSpPr>
            <a:grpSpLocks/>
          </p:cNvGrpSpPr>
          <p:nvPr/>
        </p:nvGrpSpPr>
        <p:grpSpPr bwMode="auto">
          <a:xfrm>
            <a:off x="623888" y="1633538"/>
            <a:ext cx="3484562" cy="1841500"/>
            <a:chOff x="5142085" y="2313009"/>
            <a:chExt cx="3485089" cy="1840520"/>
          </a:xfrm>
        </p:grpSpPr>
        <p:sp>
          <p:nvSpPr>
            <p:cNvPr id="25624" name="Rectangle 38"/>
            <p:cNvSpPr>
              <a:spLocks/>
            </p:cNvSpPr>
            <p:nvPr/>
          </p:nvSpPr>
          <p:spPr bwMode="auto">
            <a:xfrm>
              <a:off x="5142085" y="2827424"/>
              <a:ext cx="3485089" cy="13261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Mount Vesuvius has a very famous history. Its base is 30 miles wide and it is estimated to be around 17,000 years old.</a:t>
              </a:r>
            </a:p>
          </p:txBody>
        </p:sp>
        <p:sp>
          <p:nvSpPr>
            <p:cNvPr id="40" name="BTN Crust x"/>
            <p:cNvSpPr/>
            <p:nvPr/>
          </p:nvSpPr>
          <p:spPr>
            <a:xfrm>
              <a:off x="6193169" y="2313009"/>
              <a:ext cx="376294" cy="37603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FF0000"/>
                  </a:solidFill>
                </a:rPr>
                <a:t>×</a:t>
              </a:r>
            </a:p>
          </p:txBody>
        </p:sp>
      </p:grpSp>
      <p:sp>
        <p:nvSpPr>
          <p:cNvPr id="25607" name="Rectangle 41"/>
          <p:cNvSpPr>
            <a:spLocks/>
          </p:cNvSpPr>
          <p:nvPr/>
        </p:nvSpPr>
        <p:spPr bwMode="auto">
          <a:xfrm>
            <a:off x="755650" y="5813425"/>
            <a:ext cx="76327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b="1">
                <a:solidFill>
                  <a:srgbClr val="000000"/>
                </a:solidFill>
              </a:rPr>
              <a:t>Click on the numbers to reveal the facts.</a:t>
            </a:r>
          </a:p>
        </p:txBody>
      </p:sp>
      <p:grpSp>
        <p:nvGrpSpPr>
          <p:cNvPr id="43" name="2 GROUP"/>
          <p:cNvGrpSpPr>
            <a:grpSpLocks/>
          </p:cNvGrpSpPr>
          <p:nvPr/>
        </p:nvGrpSpPr>
        <p:grpSpPr bwMode="auto">
          <a:xfrm>
            <a:off x="4895850" y="1719263"/>
            <a:ext cx="3624263" cy="1755775"/>
            <a:chOff x="4763355" y="2317950"/>
            <a:chExt cx="3624996" cy="1756113"/>
          </a:xfrm>
        </p:grpSpPr>
        <p:sp>
          <p:nvSpPr>
            <p:cNvPr id="25622" name="Rectangle 43"/>
            <p:cNvSpPr>
              <a:spLocks/>
            </p:cNvSpPr>
            <p:nvPr/>
          </p:nvSpPr>
          <p:spPr bwMode="auto">
            <a:xfrm>
              <a:off x="4763355" y="2747958"/>
              <a:ext cx="3624996" cy="132610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In 79AD, Vesuvius erupted for a whole day. Thousands of people were killed, and the city of Pompeii was buried.</a:t>
              </a:r>
            </a:p>
          </p:txBody>
        </p:sp>
        <p:sp>
          <p:nvSpPr>
            <p:cNvPr id="45" name="BTN Crust x"/>
            <p:cNvSpPr/>
            <p:nvPr/>
          </p:nvSpPr>
          <p:spPr>
            <a:xfrm>
              <a:off x="6193982" y="2317950"/>
              <a:ext cx="376313" cy="376309"/>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FF0000"/>
                  </a:solidFill>
                </a:rPr>
                <a:t>×</a:t>
              </a:r>
            </a:p>
          </p:txBody>
        </p:sp>
      </p:grpSp>
      <p:sp>
        <p:nvSpPr>
          <p:cNvPr id="47" name="3 FACT"/>
          <p:cNvSpPr/>
          <p:nvPr/>
        </p:nvSpPr>
        <p:spPr>
          <a:xfrm>
            <a:off x="6513513" y="3529013"/>
            <a:ext cx="376237" cy="37623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tx1"/>
                </a:solidFill>
              </a:rPr>
              <a:t>5</a:t>
            </a:r>
          </a:p>
        </p:txBody>
      </p:sp>
      <p:sp>
        <p:nvSpPr>
          <p:cNvPr id="62" name="4 FACT"/>
          <p:cNvSpPr/>
          <p:nvPr/>
        </p:nvSpPr>
        <p:spPr>
          <a:xfrm>
            <a:off x="1981200" y="3743325"/>
            <a:ext cx="376238" cy="376238"/>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tx1"/>
                </a:solidFill>
              </a:rPr>
              <a:t>3</a:t>
            </a:r>
          </a:p>
        </p:txBody>
      </p:sp>
      <p:grpSp>
        <p:nvGrpSpPr>
          <p:cNvPr id="59" name="4 GROUP"/>
          <p:cNvGrpSpPr>
            <a:grpSpLocks/>
          </p:cNvGrpSpPr>
          <p:nvPr/>
        </p:nvGrpSpPr>
        <p:grpSpPr bwMode="auto">
          <a:xfrm>
            <a:off x="539750" y="3740150"/>
            <a:ext cx="3309938" cy="1776413"/>
            <a:chOff x="4941395" y="2423366"/>
            <a:chExt cx="3309282" cy="1776329"/>
          </a:xfrm>
        </p:grpSpPr>
        <p:sp>
          <p:nvSpPr>
            <p:cNvPr id="25620" name="Rectangle 59"/>
            <p:cNvSpPr>
              <a:spLocks/>
            </p:cNvSpPr>
            <p:nvPr/>
          </p:nvSpPr>
          <p:spPr bwMode="auto">
            <a:xfrm>
              <a:off x="4941395" y="3150589"/>
              <a:ext cx="3309282" cy="104910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In 1995, Vesuvius was made a National Park. Visitors can climb the mountain.</a:t>
              </a:r>
            </a:p>
          </p:txBody>
        </p:sp>
        <p:sp>
          <p:nvSpPr>
            <p:cNvPr id="61" name="BTN Crust x"/>
            <p:cNvSpPr/>
            <p:nvPr/>
          </p:nvSpPr>
          <p:spPr>
            <a:xfrm>
              <a:off x="6380973" y="2423366"/>
              <a:ext cx="376162" cy="37622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FF0000"/>
                  </a:solidFill>
                </a:rPr>
                <a:t>×</a:t>
              </a:r>
            </a:p>
          </p:txBody>
        </p:sp>
      </p:grpSp>
      <p:sp>
        <p:nvSpPr>
          <p:cNvPr id="64" name="5 FACT"/>
          <p:cNvSpPr/>
          <p:nvPr/>
        </p:nvSpPr>
        <p:spPr>
          <a:xfrm>
            <a:off x="4267200" y="3827463"/>
            <a:ext cx="376238" cy="37623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tx1"/>
                </a:solidFill>
              </a:rPr>
              <a:t>4</a:t>
            </a:r>
          </a:p>
        </p:txBody>
      </p:sp>
      <p:grpSp>
        <p:nvGrpSpPr>
          <p:cNvPr id="32" name="5 Group"/>
          <p:cNvGrpSpPr>
            <a:grpSpLocks/>
          </p:cNvGrpSpPr>
          <p:nvPr/>
        </p:nvGrpSpPr>
        <p:grpSpPr bwMode="auto">
          <a:xfrm>
            <a:off x="2722563" y="3827463"/>
            <a:ext cx="3465512" cy="1895475"/>
            <a:chOff x="2722170" y="3826720"/>
            <a:chExt cx="3465688" cy="1896180"/>
          </a:xfrm>
        </p:grpSpPr>
        <p:sp>
          <p:nvSpPr>
            <p:cNvPr id="25618" name="Rectangle 62"/>
            <p:cNvSpPr>
              <a:spLocks/>
            </p:cNvSpPr>
            <p:nvPr/>
          </p:nvSpPr>
          <p:spPr bwMode="auto">
            <a:xfrm>
              <a:off x="2722170" y="4396795"/>
              <a:ext cx="3465688" cy="13261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Vesuvius has erupted over 50 times in the last 200 years. The last time was in 1944 during the Second World War.</a:t>
              </a:r>
            </a:p>
          </p:txBody>
        </p:sp>
        <p:sp>
          <p:nvSpPr>
            <p:cNvPr id="65" name="BTN Crust x"/>
            <p:cNvSpPr/>
            <p:nvPr/>
          </p:nvSpPr>
          <p:spPr>
            <a:xfrm>
              <a:off x="4266885" y="3826720"/>
              <a:ext cx="376257" cy="37637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FF0000"/>
                  </a:solidFill>
                </a:rPr>
                <a:t>×</a:t>
              </a:r>
            </a:p>
          </p:txBody>
        </p:sp>
      </p:grpSp>
      <p:sp>
        <p:nvSpPr>
          <p:cNvPr id="25614" name="TextBox 27"/>
          <p:cNvSpPr txBox="1">
            <a:spLocks noChangeArrowheads="1"/>
          </p:cNvSpPr>
          <p:nvPr/>
        </p:nvSpPr>
        <p:spPr bwMode="auto">
          <a:xfrm>
            <a:off x="755650" y="725488"/>
            <a:ext cx="76327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2800" b="1">
                <a:solidFill>
                  <a:schemeClr val="tx1"/>
                </a:solidFill>
              </a:rPr>
              <a:t>Volcanoes of the World</a:t>
            </a:r>
          </a:p>
        </p:txBody>
      </p:sp>
      <p:grpSp>
        <p:nvGrpSpPr>
          <p:cNvPr id="52" name="3 GROUP"/>
          <p:cNvGrpSpPr>
            <a:grpSpLocks/>
          </p:cNvGrpSpPr>
          <p:nvPr/>
        </p:nvGrpSpPr>
        <p:grpSpPr bwMode="auto">
          <a:xfrm>
            <a:off x="5211763" y="3532188"/>
            <a:ext cx="3308350" cy="2362200"/>
            <a:chOff x="5079069" y="2413650"/>
            <a:chExt cx="3309282" cy="2362234"/>
          </a:xfrm>
        </p:grpSpPr>
        <p:sp>
          <p:nvSpPr>
            <p:cNvPr id="25616" name="Rectangle 52"/>
            <p:cNvSpPr>
              <a:spLocks/>
            </p:cNvSpPr>
            <p:nvPr/>
          </p:nvSpPr>
          <p:spPr bwMode="auto">
            <a:xfrm>
              <a:off x="5079069" y="2895781"/>
              <a:ext cx="3309282" cy="188010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Over the years, archaeologists have found bodies preserved by the ash from the volcano along with other items, such as heating stoves and cooking utensils.</a:t>
              </a:r>
            </a:p>
          </p:txBody>
        </p:sp>
        <p:sp>
          <p:nvSpPr>
            <p:cNvPr id="54" name="BTN Crust x"/>
            <p:cNvSpPr/>
            <p:nvPr/>
          </p:nvSpPr>
          <p:spPr>
            <a:xfrm>
              <a:off x="6384362" y="2413650"/>
              <a:ext cx="376343" cy="376242"/>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FF0000"/>
                  </a:solidFill>
                </a:rPr>
                <a:t>×</a:t>
              </a: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7" restart="whenNotActive" fill="hold" evtFilter="cancelBubble" nodeType="interactiveSeq">
                <p:stCondLst>
                  <p:cond evt="onClick" delay="0">
                    <p:tgtEl>
                      <p:spTgt spid="38"/>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2" restart="whenNotActive" fill="hold" evtFilter="cancelBubble" nodeType="interactiveSeq">
                <p:stCondLst>
                  <p:cond evt="onClick" delay="0">
                    <p:tgtEl>
                      <p:spTgt spid="46"/>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seq concurrent="1" nextAc="seek">
              <p:cTn id="17" restart="whenNotActive" fill="hold" evtFilter="cancelBubble" nodeType="interactiveSeq">
                <p:stCondLst>
                  <p:cond evt="onClick" delay="0">
                    <p:tgtEl>
                      <p:spTgt spid="43"/>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xit" presetSubtype="0" fill="hold" nodeType="clickEffect">
                                  <p:stCondLst>
                                    <p:cond delay="0"/>
                                  </p:stCondLst>
                                  <p:childTnLst>
                                    <p:set>
                                      <p:cBhvr>
                                        <p:cTn id="21"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2" restart="whenNotActive" fill="hold" evtFilter="cancelBubble" nodeType="interactiveSeq">
                <p:stCondLst>
                  <p:cond evt="onClick" delay="0">
                    <p:tgtEl>
                      <p:spTgt spid="47"/>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seq concurrent="1" nextAc="seek">
              <p:cTn id="27" restart="whenNotActive" fill="hold" evtFilter="cancelBubble" nodeType="interactiveSeq">
                <p:stCondLst>
                  <p:cond evt="onClick" delay="0">
                    <p:tgtEl>
                      <p:spTgt spid="52"/>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exit" presetSubtype="0" fill="hold" nodeType="clickEffect">
                                  <p:stCondLst>
                                    <p:cond delay="0"/>
                                  </p:stCondLst>
                                  <p:childTnLst>
                                    <p:set>
                                      <p:cBhvr>
                                        <p:cTn id="3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2" restart="whenNotActive" fill="hold" evtFilter="cancelBubble" nodeType="interactiveSeq">
                <p:stCondLst>
                  <p:cond evt="onClick" delay="0">
                    <p:tgtEl>
                      <p:spTgt spid="62"/>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62"/>
                  </p:tgtEl>
                </p:cond>
              </p:nextCondLst>
            </p:seq>
            <p:seq concurrent="1" nextAc="seek">
              <p:cTn id="37" restart="whenNotActive" fill="hold" evtFilter="cancelBubble" nodeType="interactiveSeq">
                <p:stCondLst>
                  <p:cond evt="onClick" delay="0">
                    <p:tgtEl>
                      <p:spTgt spid="59"/>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nodeType="clickEffect">
                                  <p:stCondLst>
                                    <p:cond delay="0"/>
                                  </p:stCondLst>
                                  <p:childTnLst>
                                    <p:set>
                                      <p:cBhvr>
                                        <p:cTn id="41"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42" restart="whenNotActive" fill="hold" evtFilter="cancelBubble" nodeType="interactiveSeq">
                <p:stCondLst>
                  <p:cond evt="onClick" delay="0">
                    <p:tgtEl>
                      <p:spTgt spid="64"/>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64"/>
                  </p:tgtEl>
                </p:cond>
              </p:nextCondLst>
            </p:seq>
            <p:seq concurrent="1" nextAc="seek">
              <p:cTn id="47" restart="whenNotActive" fill="hold" evtFilter="cancelBubble" nodeType="interactiveSeq">
                <p:stCondLst>
                  <p:cond evt="onClick" delay="0">
                    <p:tgtEl>
                      <p:spTgt spid="32"/>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xit" presetSubtype="0" fill="hold" nodeType="clickEffect">
                                  <p:stCondLst>
                                    <p:cond delay="0"/>
                                  </p:stCondLst>
                                  <p:childTnLst>
                                    <p:set>
                                      <p:cBhvr>
                                        <p:cTn id="51"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Mt Fuji, Japan, View From Kitadake Fuji, Red Fuji"/>
          <p:cNvPicPr>
            <a:picLocks noChangeAspect="1" noChangeArrowheads="1"/>
          </p:cNvPicPr>
          <p:nvPr/>
        </p:nvPicPr>
        <p:blipFill>
          <a:blip r:embed="rId2">
            <a:extLst>
              <a:ext uri="{28A0092B-C50C-407E-A947-70E740481C1C}">
                <a14:useLocalDpi xmlns:a14="http://schemas.microsoft.com/office/drawing/2010/main" val="0"/>
              </a:ext>
            </a:extLst>
          </a:blip>
          <a:srcRect b="18582"/>
          <a:stretch>
            <a:fillRect/>
          </a:stretch>
        </p:blipFill>
        <p:spPr bwMode="auto">
          <a:xfrm>
            <a:off x="755650" y="1704975"/>
            <a:ext cx="76327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2 FACT"/>
          <p:cNvSpPr/>
          <p:nvPr/>
        </p:nvSpPr>
        <p:spPr>
          <a:xfrm>
            <a:off x="6326188" y="1719263"/>
            <a:ext cx="376237" cy="37623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tx1"/>
                </a:solidFill>
              </a:rPr>
              <a:t>2</a:t>
            </a:r>
          </a:p>
        </p:txBody>
      </p:sp>
      <p:sp>
        <p:nvSpPr>
          <p:cNvPr id="41" name="1 FACT"/>
          <p:cNvSpPr/>
          <p:nvPr/>
        </p:nvSpPr>
        <p:spPr>
          <a:xfrm>
            <a:off x="1674813" y="1633538"/>
            <a:ext cx="376237" cy="37623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tx1"/>
                </a:solidFill>
              </a:rPr>
              <a:t>1</a:t>
            </a:r>
          </a:p>
        </p:txBody>
      </p:sp>
      <p:sp>
        <p:nvSpPr>
          <p:cNvPr id="26629" name="Rectangle 6"/>
          <p:cNvSpPr>
            <a:spLocks/>
          </p:cNvSpPr>
          <p:nvPr/>
        </p:nvSpPr>
        <p:spPr bwMode="auto">
          <a:xfrm>
            <a:off x="755650" y="1103313"/>
            <a:ext cx="76327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latin typeface="Twinkl SemiBold" pitchFamily="2" charset="0"/>
              </a:rPr>
              <a:t>Mount Fuji, Japan</a:t>
            </a:r>
          </a:p>
        </p:txBody>
      </p:sp>
      <p:grpSp>
        <p:nvGrpSpPr>
          <p:cNvPr id="38" name="1 GROUP"/>
          <p:cNvGrpSpPr>
            <a:grpSpLocks/>
          </p:cNvGrpSpPr>
          <p:nvPr/>
        </p:nvGrpSpPr>
        <p:grpSpPr bwMode="auto">
          <a:xfrm>
            <a:off x="623888" y="1633538"/>
            <a:ext cx="3760787" cy="1801812"/>
            <a:chOff x="5142085" y="2313009"/>
            <a:chExt cx="3760663" cy="1801978"/>
          </a:xfrm>
        </p:grpSpPr>
        <p:sp>
          <p:nvSpPr>
            <p:cNvPr id="26648" name="Rectangle 38"/>
            <p:cNvSpPr>
              <a:spLocks/>
            </p:cNvSpPr>
            <p:nvPr/>
          </p:nvSpPr>
          <p:spPr bwMode="auto">
            <a:xfrm>
              <a:off x="5142085" y="2788882"/>
              <a:ext cx="3760663" cy="13261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Mount Fuji is the highest mountain in Japan. It is 3776m high. It is on the island of Honshu, about 100km from Tokyo.</a:t>
              </a:r>
            </a:p>
          </p:txBody>
        </p:sp>
        <p:sp>
          <p:nvSpPr>
            <p:cNvPr id="40" name="BTN Crust x"/>
            <p:cNvSpPr/>
            <p:nvPr/>
          </p:nvSpPr>
          <p:spPr>
            <a:xfrm>
              <a:off x="6192975" y="2313009"/>
              <a:ext cx="377813" cy="376272"/>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FF0000"/>
                  </a:solidFill>
                </a:rPr>
                <a:t>×</a:t>
              </a:r>
            </a:p>
          </p:txBody>
        </p:sp>
      </p:grpSp>
      <p:sp>
        <p:nvSpPr>
          <p:cNvPr id="26631" name="Rectangle 41"/>
          <p:cNvSpPr>
            <a:spLocks/>
          </p:cNvSpPr>
          <p:nvPr/>
        </p:nvSpPr>
        <p:spPr bwMode="auto">
          <a:xfrm>
            <a:off x="755650" y="5813425"/>
            <a:ext cx="76327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b="1">
                <a:solidFill>
                  <a:srgbClr val="000000"/>
                </a:solidFill>
              </a:rPr>
              <a:t>Click on the numbers to reveal the facts.</a:t>
            </a:r>
          </a:p>
        </p:txBody>
      </p:sp>
      <p:grpSp>
        <p:nvGrpSpPr>
          <p:cNvPr id="43" name="2 GROUP"/>
          <p:cNvGrpSpPr>
            <a:grpSpLocks/>
          </p:cNvGrpSpPr>
          <p:nvPr/>
        </p:nvGrpSpPr>
        <p:grpSpPr bwMode="auto">
          <a:xfrm>
            <a:off x="4759325" y="1719263"/>
            <a:ext cx="3760788" cy="1530350"/>
            <a:chOff x="4627688" y="2317950"/>
            <a:chExt cx="3760663" cy="1531237"/>
          </a:xfrm>
        </p:grpSpPr>
        <p:sp>
          <p:nvSpPr>
            <p:cNvPr id="26646" name="Rectangle 43"/>
            <p:cNvSpPr>
              <a:spLocks/>
            </p:cNvSpPr>
            <p:nvPr/>
          </p:nvSpPr>
          <p:spPr bwMode="auto">
            <a:xfrm>
              <a:off x="4627688" y="2800081"/>
              <a:ext cx="3760663" cy="104910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Over 100,000 people climb Mount Fuji every year. It is the most climbed mountain in the world.</a:t>
              </a:r>
            </a:p>
          </p:txBody>
        </p:sp>
        <p:sp>
          <p:nvSpPr>
            <p:cNvPr id="45" name="BTN Crust x"/>
            <p:cNvSpPr/>
            <p:nvPr/>
          </p:nvSpPr>
          <p:spPr>
            <a:xfrm>
              <a:off x="6194499" y="2317950"/>
              <a:ext cx="376224" cy="376455"/>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FF0000"/>
                  </a:solidFill>
                </a:rPr>
                <a:t>×</a:t>
              </a:r>
            </a:p>
          </p:txBody>
        </p:sp>
      </p:grpSp>
      <p:sp>
        <p:nvSpPr>
          <p:cNvPr id="47" name="3 FACT"/>
          <p:cNvSpPr/>
          <p:nvPr/>
        </p:nvSpPr>
        <p:spPr>
          <a:xfrm>
            <a:off x="6513513" y="3529013"/>
            <a:ext cx="376237" cy="37623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tx1"/>
                </a:solidFill>
              </a:rPr>
              <a:t>5</a:t>
            </a:r>
          </a:p>
        </p:txBody>
      </p:sp>
      <p:sp>
        <p:nvSpPr>
          <p:cNvPr id="62" name="4 FACT"/>
          <p:cNvSpPr/>
          <p:nvPr/>
        </p:nvSpPr>
        <p:spPr>
          <a:xfrm>
            <a:off x="1981200" y="3743325"/>
            <a:ext cx="376238" cy="376238"/>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tx1"/>
                </a:solidFill>
              </a:rPr>
              <a:t>3</a:t>
            </a:r>
          </a:p>
        </p:txBody>
      </p:sp>
      <p:grpSp>
        <p:nvGrpSpPr>
          <p:cNvPr id="59" name="4 GROUP"/>
          <p:cNvGrpSpPr>
            <a:grpSpLocks/>
          </p:cNvGrpSpPr>
          <p:nvPr/>
        </p:nvGrpSpPr>
        <p:grpSpPr bwMode="auto">
          <a:xfrm>
            <a:off x="806450" y="3740150"/>
            <a:ext cx="2776538" cy="2054225"/>
            <a:chOff x="5207983" y="2423366"/>
            <a:chExt cx="2776106" cy="2053328"/>
          </a:xfrm>
        </p:grpSpPr>
        <p:sp>
          <p:nvSpPr>
            <p:cNvPr id="26644" name="Rectangle 59"/>
            <p:cNvSpPr>
              <a:spLocks/>
            </p:cNvSpPr>
            <p:nvPr/>
          </p:nvSpPr>
          <p:spPr bwMode="auto">
            <a:xfrm>
              <a:off x="5207983" y="2873590"/>
              <a:ext cx="2776106" cy="1603104"/>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A forest named Aokigahara lies at the foot of the mountain and is said to be haunted by ghosts and goblins.</a:t>
              </a:r>
            </a:p>
          </p:txBody>
        </p:sp>
        <p:sp>
          <p:nvSpPr>
            <p:cNvPr id="61" name="BTN Crust x"/>
            <p:cNvSpPr/>
            <p:nvPr/>
          </p:nvSpPr>
          <p:spPr>
            <a:xfrm>
              <a:off x="6380963" y="2423366"/>
              <a:ext cx="376178" cy="376074"/>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FF0000"/>
                  </a:solidFill>
                </a:rPr>
                <a:t>×</a:t>
              </a:r>
            </a:p>
          </p:txBody>
        </p:sp>
      </p:grpSp>
      <p:sp>
        <p:nvSpPr>
          <p:cNvPr id="64" name="5 FACT"/>
          <p:cNvSpPr/>
          <p:nvPr/>
        </p:nvSpPr>
        <p:spPr>
          <a:xfrm>
            <a:off x="4267200" y="3827463"/>
            <a:ext cx="376238" cy="37623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tx1"/>
                </a:solidFill>
              </a:rPr>
              <a:t>4</a:t>
            </a:r>
          </a:p>
        </p:txBody>
      </p:sp>
      <p:grpSp>
        <p:nvGrpSpPr>
          <p:cNvPr id="32" name="5 Group"/>
          <p:cNvGrpSpPr>
            <a:grpSpLocks/>
          </p:cNvGrpSpPr>
          <p:nvPr/>
        </p:nvGrpSpPr>
        <p:grpSpPr bwMode="auto">
          <a:xfrm>
            <a:off x="2935288" y="3827463"/>
            <a:ext cx="3040062" cy="1838325"/>
            <a:chOff x="2935113" y="3826720"/>
            <a:chExt cx="3039802" cy="1838687"/>
          </a:xfrm>
        </p:grpSpPr>
        <p:sp>
          <p:nvSpPr>
            <p:cNvPr id="26642" name="Rectangle 62"/>
            <p:cNvSpPr>
              <a:spLocks/>
            </p:cNvSpPr>
            <p:nvPr/>
          </p:nvSpPr>
          <p:spPr bwMode="auto">
            <a:xfrm>
              <a:off x="2935113" y="4339302"/>
              <a:ext cx="3039802" cy="13261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The volcano is actually three separate volcanoes piled one on top of the other with Fuji at the top.</a:t>
              </a:r>
            </a:p>
          </p:txBody>
        </p:sp>
        <p:sp>
          <p:nvSpPr>
            <p:cNvPr id="65" name="BTN Crust x"/>
            <p:cNvSpPr/>
            <p:nvPr/>
          </p:nvSpPr>
          <p:spPr>
            <a:xfrm>
              <a:off x="4266911" y="3826720"/>
              <a:ext cx="376206" cy="376311"/>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FF0000"/>
                  </a:solidFill>
                </a:rPr>
                <a:t>×</a:t>
              </a:r>
            </a:p>
          </p:txBody>
        </p:sp>
      </p:grpSp>
      <p:sp>
        <p:nvSpPr>
          <p:cNvPr id="26638" name="TextBox 27"/>
          <p:cNvSpPr txBox="1">
            <a:spLocks noChangeArrowheads="1"/>
          </p:cNvSpPr>
          <p:nvPr/>
        </p:nvSpPr>
        <p:spPr bwMode="auto">
          <a:xfrm>
            <a:off x="755650" y="725488"/>
            <a:ext cx="76327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2800" b="1">
                <a:solidFill>
                  <a:schemeClr val="tx1"/>
                </a:solidFill>
              </a:rPr>
              <a:t>Volcanoes of the World</a:t>
            </a:r>
          </a:p>
        </p:txBody>
      </p:sp>
      <p:grpSp>
        <p:nvGrpSpPr>
          <p:cNvPr id="52" name="3 GROUP"/>
          <p:cNvGrpSpPr>
            <a:grpSpLocks/>
          </p:cNvGrpSpPr>
          <p:nvPr/>
        </p:nvGrpSpPr>
        <p:grpSpPr bwMode="auto">
          <a:xfrm>
            <a:off x="5211763" y="3532188"/>
            <a:ext cx="3308350" cy="1820862"/>
            <a:chOff x="5079069" y="2413650"/>
            <a:chExt cx="3309282" cy="1820261"/>
          </a:xfrm>
        </p:grpSpPr>
        <p:sp>
          <p:nvSpPr>
            <p:cNvPr id="26640" name="Rectangle 52"/>
            <p:cNvSpPr>
              <a:spLocks/>
            </p:cNvSpPr>
            <p:nvPr/>
          </p:nvSpPr>
          <p:spPr bwMode="auto">
            <a:xfrm>
              <a:off x="5079069" y="2907806"/>
              <a:ext cx="3309282" cy="13261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Mount Fuji last erupted in 1708. It has become a symbol of the country and is featured in lots of paintings.</a:t>
              </a:r>
            </a:p>
          </p:txBody>
        </p:sp>
        <p:sp>
          <p:nvSpPr>
            <p:cNvPr id="54" name="BTN Crust x"/>
            <p:cNvSpPr/>
            <p:nvPr/>
          </p:nvSpPr>
          <p:spPr>
            <a:xfrm>
              <a:off x="6384362" y="2413650"/>
              <a:ext cx="376343" cy="376113"/>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FF0000"/>
                  </a:solidFill>
                </a:rPr>
                <a:t>×</a:t>
              </a: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7" restart="whenNotActive" fill="hold" evtFilter="cancelBubble" nodeType="interactiveSeq">
                <p:stCondLst>
                  <p:cond evt="onClick" delay="0">
                    <p:tgtEl>
                      <p:spTgt spid="38"/>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2" restart="whenNotActive" fill="hold" evtFilter="cancelBubble" nodeType="interactiveSeq">
                <p:stCondLst>
                  <p:cond evt="onClick" delay="0">
                    <p:tgtEl>
                      <p:spTgt spid="46"/>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seq concurrent="1" nextAc="seek">
              <p:cTn id="17" restart="whenNotActive" fill="hold" evtFilter="cancelBubble" nodeType="interactiveSeq">
                <p:stCondLst>
                  <p:cond evt="onClick" delay="0">
                    <p:tgtEl>
                      <p:spTgt spid="43"/>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xit" presetSubtype="0" fill="hold" nodeType="clickEffect">
                                  <p:stCondLst>
                                    <p:cond delay="0"/>
                                  </p:stCondLst>
                                  <p:childTnLst>
                                    <p:set>
                                      <p:cBhvr>
                                        <p:cTn id="21"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2" restart="whenNotActive" fill="hold" evtFilter="cancelBubble" nodeType="interactiveSeq">
                <p:stCondLst>
                  <p:cond evt="onClick" delay="0">
                    <p:tgtEl>
                      <p:spTgt spid="47"/>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seq concurrent="1" nextAc="seek">
              <p:cTn id="27" restart="whenNotActive" fill="hold" evtFilter="cancelBubble" nodeType="interactiveSeq">
                <p:stCondLst>
                  <p:cond evt="onClick" delay="0">
                    <p:tgtEl>
                      <p:spTgt spid="52"/>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exit" presetSubtype="0" fill="hold" nodeType="clickEffect">
                                  <p:stCondLst>
                                    <p:cond delay="0"/>
                                  </p:stCondLst>
                                  <p:childTnLst>
                                    <p:set>
                                      <p:cBhvr>
                                        <p:cTn id="3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2" restart="whenNotActive" fill="hold" evtFilter="cancelBubble" nodeType="interactiveSeq">
                <p:stCondLst>
                  <p:cond evt="onClick" delay="0">
                    <p:tgtEl>
                      <p:spTgt spid="62"/>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62"/>
                  </p:tgtEl>
                </p:cond>
              </p:nextCondLst>
            </p:seq>
            <p:seq concurrent="1" nextAc="seek">
              <p:cTn id="37" restart="whenNotActive" fill="hold" evtFilter="cancelBubble" nodeType="interactiveSeq">
                <p:stCondLst>
                  <p:cond evt="onClick" delay="0">
                    <p:tgtEl>
                      <p:spTgt spid="59"/>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nodeType="clickEffect">
                                  <p:stCondLst>
                                    <p:cond delay="0"/>
                                  </p:stCondLst>
                                  <p:childTnLst>
                                    <p:set>
                                      <p:cBhvr>
                                        <p:cTn id="41"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42" restart="whenNotActive" fill="hold" evtFilter="cancelBubble" nodeType="interactiveSeq">
                <p:stCondLst>
                  <p:cond evt="onClick" delay="0">
                    <p:tgtEl>
                      <p:spTgt spid="64"/>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64"/>
                  </p:tgtEl>
                </p:cond>
              </p:nextCondLst>
            </p:seq>
            <p:seq concurrent="1" nextAc="seek">
              <p:cTn id="47" restart="whenNotActive" fill="hold" evtFilter="cancelBubble" nodeType="interactiveSeq">
                <p:stCondLst>
                  <p:cond evt="onClick" delay="0">
                    <p:tgtEl>
                      <p:spTgt spid="32"/>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xit" presetSubtype="0" fill="hold" nodeType="clickEffect">
                                  <p:stCondLst>
                                    <p:cond delay="0"/>
                                  </p:stCondLst>
                                  <p:childTnLst>
                                    <p:set>
                                      <p:cBhvr>
                                        <p:cTn id="51"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9220"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spcBef>
                <a:spcPct val="0"/>
              </a:spcBef>
              <a:buFontTx/>
              <a:buNone/>
            </a:pPr>
            <a:r>
              <a:rPr lang="en-US" altLang="en-US" sz="3600">
                <a:solidFill>
                  <a:schemeClr val="tx1"/>
                </a:solidFill>
                <a:latin typeface="Twinkl SemiBold" pitchFamily="2" charset="0"/>
              </a:rPr>
              <a:t>Success Criteria</a:t>
            </a:r>
          </a:p>
        </p:txBody>
      </p:sp>
      <p:sp>
        <p:nvSpPr>
          <p:cNvPr id="9221"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spcBef>
                <a:spcPct val="0"/>
              </a:spcBef>
              <a:buFontTx/>
              <a:buNone/>
            </a:pPr>
            <a:r>
              <a:rPr lang="en-US" altLang="en-US" sz="3600">
                <a:solidFill>
                  <a:schemeClr val="tx1"/>
                </a:solidFill>
                <a:latin typeface="Twinkl SemiBold" pitchFamily="2" charset="0"/>
              </a:rPr>
              <a:t>Aim</a:t>
            </a:r>
          </a:p>
        </p:txBody>
      </p:sp>
      <p:sp>
        <p:nvSpPr>
          <p:cNvPr id="9222" name="Content Placeholder 15"/>
          <p:cNvSpPr>
            <a:spLocks noGrp="1"/>
          </p:cNvSpPr>
          <p:nvPr>
            <p:ph idx="1"/>
          </p:nvPr>
        </p:nvSpPr>
        <p:spPr>
          <a:xfrm>
            <a:off x="628650" y="1127125"/>
            <a:ext cx="7886700" cy="1409700"/>
          </a:xfrm>
        </p:spPr>
        <p:txBody>
          <a:bodyPr/>
          <a:lstStyle/>
          <a:p>
            <a:pPr eaLnBrk="1" hangingPunct="1"/>
            <a:r>
              <a:rPr lang="en-GB" altLang="en-US" smtClean="0">
                <a:latin typeface="Twinkl" pitchFamily="2" charset="0"/>
              </a:rPr>
              <a:t>To know about volcanoes and where in the world they can be found.</a:t>
            </a:r>
          </a:p>
        </p:txBody>
      </p:sp>
      <p:sp>
        <p:nvSpPr>
          <p:cNvPr id="9223" name="Content Placeholder 15"/>
          <p:cNvSpPr txBox="1">
            <a:spLocks/>
          </p:cNvSpPr>
          <p:nvPr/>
        </p:nvSpPr>
        <p:spPr bwMode="auto">
          <a:xfrm>
            <a:off x="628650" y="3467100"/>
            <a:ext cx="78867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457200" indent="-457200">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6858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eaLnBrk="1" hangingPunct="1">
              <a:lnSpc>
                <a:spcPct val="100000"/>
              </a:lnSpc>
            </a:pPr>
            <a:r>
              <a:rPr lang="en-GB" altLang="en-US"/>
              <a:t>To describe the structure of a volcano.</a:t>
            </a:r>
          </a:p>
          <a:p>
            <a:pPr eaLnBrk="1" hangingPunct="1">
              <a:lnSpc>
                <a:spcPct val="100000"/>
              </a:lnSpc>
            </a:pPr>
            <a:r>
              <a:rPr lang="en-GB" altLang="en-US"/>
              <a:t>To locate some of the major volcanoes on a world map.</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Popocatepetl, Mexico, Volcano, Mexican, Landscape"/>
          <p:cNvPicPr>
            <a:picLocks noChangeAspect="1" noChangeArrowheads="1"/>
          </p:cNvPicPr>
          <p:nvPr/>
        </p:nvPicPr>
        <p:blipFill>
          <a:blip r:embed="rId2">
            <a:extLst>
              <a:ext uri="{28A0092B-C50C-407E-A947-70E740481C1C}">
                <a14:useLocalDpi xmlns:a14="http://schemas.microsoft.com/office/drawing/2010/main" val="0"/>
              </a:ext>
            </a:extLst>
          </a:blip>
          <a:srcRect b="18604"/>
          <a:stretch>
            <a:fillRect/>
          </a:stretch>
        </p:blipFill>
        <p:spPr bwMode="auto">
          <a:xfrm>
            <a:off x="755650" y="1719263"/>
            <a:ext cx="7632700" cy="412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2 FACT"/>
          <p:cNvSpPr/>
          <p:nvPr/>
        </p:nvSpPr>
        <p:spPr>
          <a:xfrm>
            <a:off x="6326188" y="1719263"/>
            <a:ext cx="376237" cy="37623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tx1"/>
                </a:solidFill>
              </a:rPr>
              <a:t>2</a:t>
            </a:r>
          </a:p>
        </p:txBody>
      </p:sp>
      <p:sp>
        <p:nvSpPr>
          <p:cNvPr id="41" name="1 FACT"/>
          <p:cNvSpPr/>
          <p:nvPr/>
        </p:nvSpPr>
        <p:spPr>
          <a:xfrm>
            <a:off x="1674813" y="1633538"/>
            <a:ext cx="376237" cy="37623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tx1"/>
                </a:solidFill>
              </a:rPr>
              <a:t>1</a:t>
            </a:r>
          </a:p>
        </p:txBody>
      </p:sp>
      <p:sp>
        <p:nvSpPr>
          <p:cNvPr id="27653" name="Rectangle 6"/>
          <p:cNvSpPr>
            <a:spLocks/>
          </p:cNvSpPr>
          <p:nvPr/>
        </p:nvSpPr>
        <p:spPr bwMode="auto">
          <a:xfrm>
            <a:off x="755650" y="1103313"/>
            <a:ext cx="76327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latin typeface="Twinkl SemiBold" pitchFamily="2" charset="0"/>
              </a:rPr>
              <a:t>Popocatépetl, Mexico</a:t>
            </a:r>
          </a:p>
        </p:txBody>
      </p:sp>
      <p:grpSp>
        <p:nvGrpSpPr>
          <p:cNvPr id="38" name="1 GROUP"/>
          <p:cNvGrpSpPr>
            <a:grpSpLocks/>
          </p:cNvGrpSpPr>
          <p:nvPr/>
        </p:nvGrpSpPr>
        <p:grpSpPr bwMode="auto">
          <a:xfrm>
            <a:off x="623888" y="1633538"/>
            <a:ext cx="2870200" cy="1562100"/>
            <a:chOff x="5142085" y="2313009"/>
            <a:chExt cx="2871315" cy="1561752"/>
          </a:xfrm>
        </p:grpSpPr>
        <p:sp>
          <p:nvSpPr>
            <p:cNvPr id="27668" name="Rectangle 38"/>
            <p:cNvSpPr>
              <a:spLocks/>
            </p:cNvSpPr>
            <p:nvPr/>
          </p:nvSpPr>
          <p:spPr bwMode="auto">
            <a:xfrm>
              <a:off x="5142085" y="2825655"/>
              <a:ext cx="2871315" cy="1049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Until it erupted in 1994, Popocatépetl was dormant for 50 years.</a:t>
              </a:r>
            </a:p>
          </p:txBody>
        </p:sp>
        <p:sp>
          <p:nvSpPr>
            <p:cNvPr id="40" name="BTN Crust x"/>
            <p:cNvSpPr/>
            <p:nvPr/>
          </p:nvSpPr>
          <p:spPr>
            <a:xfrm>
              <a:off x="6193418" y="2313009"/>
              <a:ext cx="376383" cy="376153"/>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FF0000"/>
                  </a:solidFill>
                </a:rPr>
                <a:t>×</a:t>
              </a:r>
            </a:p>
          </p:txBody>
        </p:sp>
      </p:grpSp>
      <p:sp>
        <p:nvSpPr>
          <p:cNvPr id="27655" name="Rectangle 41"/>
          <p:cNvSpPr>
            <a:spLocks/>
          </p:cNvSpPr>
          <p:nvPr/>
        </p:nvSpPr>
        <p:spPr bwMode="auto">
          <a:xfrm>
            <a:off x="755650" y="5813425"/>
            <a:ext cx="76327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b="1">
                <a:solidFill>
                  <a:srgbClr val="000000"/>
                </a:solidFill>
              </a:rPr>
              <a:t>Click on the numbers to reveal the facts.</a:t>
            </a:r>
          </a:p>
        </p:txBody>
      </p:sp>
      <p:grpSp>
        <p:nvGrpSpPr>
          <p:cNvPr id="43" name="2 GROUP"/>
          <p:cNvGrpSpPr>
            <a:grpSpLocks/>
          </p:cNvGrpSpPr>
          <p:nvPr/>
        </p:nvGrpSpPr>
        <p:grpSpPr bwMode="auto">
          <a:xfrm>
            <a:off x="4759325" y="1719263"/>
            <a:ext cx="3760788" cy="1292225"/>
            <a:chOff x="4627688" y="2317950"/>
            <a:chExt cx="3760663" cy="1292839"/>
          </a:xfrm>
        </p:grpSpPr>
        <p:sp>
          <p:nvSpPr>
            <p:cNvPr id="27666" name="Rectangle 43"/>
            <p:cNvSpPr>
              <a:spLocks/>
            </p:cNvSpPr>
            <p:nvPr/>
          </p:nvSpPr>
          <p:spPr bwMode="auto">
            <a:xfrm>
              <a:off x="4627688" y="2838682"/>
              <a:ext cx="3760663" cy="77210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It is nicknamed 'El Popo'. It has erupted several times since 1994.</a:t>
              </a:r>
            </a:p>
          </p:txBody>
        </p:sp>
        <p:sp>
          <p:nvSpPr>
            <p:cNvPr id="45" name="BTN Crust x"/>
            <p:cNvSpPr/>
            <p:nvPr/>
          </p:nvSpPr>
          <p:spPr>
            <a:xfrm>
              <a:off x="6194499" y="2317950"/>
              <a:ext cx="376224" cy="376416"/>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FF0000"/>
                  </a:solidFill>
                </a:rPr>
                <a:t>×</a:t>
              </a:r>
            </a:p>
          </p:txBody>
        </p:sp>
      </p:grpSp>
      <p:sp>
        <p:nvSpPr>
          <p:cNvPr id="47" name="3 FACT"/>
          <p:cNvSpPr/>
          <p:nvPr/>
        </p:nvSpPr>
        <p:spPr>
          <a:xfrm>
            <a:off x="6513513" y="3529013"/>
            <a:ext cx="376237" cy="37623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tx1"/>
                </a:solidFill>
              </a:rPr>
              <a:t>4</a:t>
            </a:r>
          </a:p>
        </p:txBody>
      </p:sp>
      <p:grpSp>
        <p:nvGrpSpPr>
          <p:cNvPr id="52" name="3 GROUP"/>
          <p:cNvGrpSpPr>
            <a:grpSpLocks/>
          </p:cNvGrpSpPr>
          <p:nvPr/>
        </p:nvGrpSpPr>
        <p:grpSpPr bwMode="auto">
          <a:xfrm>
            <a:off x="5211763" y="3532188"/>
            <a:ext cx="3308350" cy="1820862"/>
            <a:chOff x="5079069" y="2413650"/>
            <a:chExt cx="3309282" cy="1820042"/>
          </a:xfrm>
        </p:grpSpPr>
        <p:sp>
          <p:nvSpPr>
            <p:cNvPr id="27664" name="Rectangle 52"/>
            <p:cNvSpPr>
              <a:spLocks/>
            </p:cNvSpPr>
            <p:nvPr/>
          </p:nvSpPr>
          <p:spPr bwMode="auto">
            <a:xfrm>
              <a:off x="5079069" y="2908025"/>
              <a:ext cx="3309282" cy="132566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It is considered one of the world’s most dangerous volcanoes. It last erupted in January 2020.</a:t>
              </a:r>
            </a:p>
          </p:txBody>
        </p:sp>
        <p:sp>
          <p:nvSpPr>
            <p:cNvPr id="54" name="BTN Crust x"/>
            <p:cNvSpPr/>
            <p:nvPr/>
          </p:nvSpPr>
          <p:spPr>
            <a:xfrm>
              <a:off x="6384362" y="2413650"/>
              <a:ext cx="376343" cy="376068"/>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FF0000"/>
                  </a:solidFill>
                </a:rPr>
                <a:t>×</a:t>
              </a:r>
            </a:p>
          </p:txBody>
        </p:sp>
      </p:grpSp>
      <p:sp>
        <p:nvSpPr>
          <p:cNvPr id="62" name="4 FACT"/>
          <p:cNvSpPr/>
          <p:nvPr/>
        </p:nvSpPr>
        <p:spPr>
          <a:xfrm>
            <a:off x="1981200" y="3743325"/>
            <a:ext cx="376238" cy="376238"/>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tx1"/>
                </a:solidFill>
              </a:rPr>
              <a:t>3</a:t>
            </a:r>
          </a:p>
        </p:txBody>
      </p:sp>
      <p:grpSp>
        <p:nvGrpSpPr>
          <p:cNvPr id="59" name="4 GROUP"/>
          <p:cNvGrpSpPr>
            <a:grpSpLocks/>
          </p:cNvGrpSpPr>
          <p:nvPr/>
        </p:nvGrpSpPr>
        <p:grpSpPr bwMode="auto">
          <a:xfrm>
            <a:off x="806450" y="3740150"/>
            <a:ext cx="3127375" cy="1843088"/>
            <a:chOff x="5207982" y="2423366"/>
            <a:chExt cx="3126835" cy="1842870"/>
          </a:xfrm>
        </p:grpSpPr>
        <p:sp>
          <p:nvSpPr>
            <p:cNvPr id="27662" name="Rectangle 59"/>
            <p:cNvSpPr>
              <a:spLocks/>
            </p:cNvSpPr>
            <p:nvPr/>
          </p:nvSpPr>
          <p:spPr bwMode="auto">
            <a:xfrm>
              <a:off x="5207982" y="2940246"/>
              <a:ext cx="3126835" cy="132599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Flights over Mexico have been cancelled several times due to ash and steam being produced by the volcano.</a:t>
              </a:r>
            </a:p>
          </p:txBody>
        </p:sp>
        <p:sp>
          <p:nvSpPr>
            <p:cNvPr id="61" name="BTN Crust x"/>
            <p:cNvSpPr/>
            <p:nvPr/>
          </p:nvSpPr>
          <p:spPr>
            <a:xfrm>
              <a:off x="6380942" y="2423366"/>
              <a:ext cx="376172" cy="376193"/>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rgbClr val="FF0000"/>
                  </a:solidFill>
                </a:rPr>
                <a:t>×</a:t>
              </a:r>
            </a:p>
          </p:txBody>
        </p:sp>
      </p:grpSp>
      <p:sp>
        <p:nvSpPr>
          <p:cNvPr id="27661" name="TextBox 27"/>
          <p:cNvSpPr txBox="1">
            <a:spLocks noChangeArrowheads="1"/>
          </p:cNvSpPr>
          <p:nvPr/>
        </p:nvSpPr>
        <p:spPr bwMode="auto">
          <a:xfrm>
            <a:off x="755650" y="725488"/>
            <a:ext cx="76327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2800" b="1">
                <a:solidFill>
                  <a:schemeClr val="tx1"/>
                </a:solidFill>
              </a:rPr>
              <a:t>Volcanoes of the World</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7" restart="whenNotActive" fill="hold" evtFilter="cancelBubble" nodeType="interactiveSeq">
                <p:stCondLst>
                  <p:cond evt="onClick" delay="0">
                    <p:tgtEl>
                      <p:spTgt spid="38"/>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2" restart="whenNotActive" fill="hold" evtFilter="cancelBubble" nodeType="interactiveSeq">
                <p:stCondLst>
                  <p:cond evt="onClick" delay="0">
                    <p:tgtEl>
                      <p:spTgt spid="46"/>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seq concurrent="1" nextAc="seek">
              <p:cTn id="17" restart="whenNotActive" fill="hold" evtFilter="cancelBubble" nodeType="interactiveSeq">
                <p:stCondLst>
                  <p:cond evt="onClick" delay="0">
                    <p:tgtEl>
                      <p:spTgt spid="43"/>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xit" presetSubtype="0" fill="hold" nodeType="clickEffect">
                                  <p:stCondLst>
                                    <p:cond delay="0"/>
                                  </p:stCondLst>
                                  <p:childTnLst>
                                    <p:set>
                                      <p:cBhvr>
                                        <p:cTn id="21"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2" restart="whenNotActive" fill="hold" evtFilter="cancelBubble" nodeType="interactiveSeq">
                <p:stCondLst>
                  <p:cond evt="onClick" delay="0">
                    <p:tgtEl>
                      <p:spTgt spid="47"/>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seq concurrent="1" nextAc="seek">
              <p:cTn id="27" restart="whenNotActive" fill="hold" evtFilter="cancelBubble" nodeType="interactiveSeq">
                <p:stCondLst>
                  <p:cond evt="onClick" delay="0">
                    <p:tgtEl>
                      <p:spTgt spid="52"/>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exit" presetSubtype="0" fill="hold" nodeType="clickEffect">
                                  <p:stCondLst>
                                    <p:cond delay="0"/>
                                  </p:stCondLst>
                                  <p:childTnLst>
                                    <p:set>
                                      <p:cBhvr>
                                        <p:cTn id="3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2" restart="whenNotActive" fill="hold" evtFilter="cancelBubble" nodeType="interactiveSeq">
                <p:stCondLst>
                  <p:cond evt="onClick" delay="0">
                    <p:tgtEl>
                      <p:spTgt spid="62"/>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62"/>
                  </p:tgtEl>
                </p:cond>
              </p:nextCondLst>
            </p:seq>
            <p:seq concurrent="1" nextAc="seek">
              <p:cTn id="37" restart="whenNotActive" fill="hold" evtFilter="cancelBubble" nodeType="interactiveSeq">
                <p:stCondLst>
                  <p:cond evt="onClick" delay="0">
                    <p:tgtEl>
                      <p:spTgt spid="59"/>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nodeType="clickEffect">
                                  <p:stCondLst>
                                    <p:cond delay="0"/>
                                  </p:stCondLst>
                                  <p:childTnLst>
                                    <p:set>
                                      <p:cBhvr>
                                        <p:cTn id="41"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27"/>
          <p:cNvSpPr txBox="1">
            <a:spLocks noChangeArrowheads="1"/>
          </p:cNvSpPr>
          <p:nvPr/>
        </p:nvSpPr>
        <p:spPr bwMode="auto">
          <a:xfrm>
            <a:off x="755650" y="725488"/>
            <a:ext cx="76327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2800" b="1">
                <a:solidFill>
                  <a:schemeClr val="tx1"/>
                </a:solidFill>
              </a:rPr>
              <a:t>Are There Volcanoes on Other Planets?</a:t>
            </a:r>
          </a:p>
        </p:txBody>
      </p:sp>
      <p:sp>
        <p:nvSpPr>
          <p:cNvPr id="28675" name="Rectangle 21"/>
          <p:cNvSpPr>
            <a:spLocks/>
          </p:cNvSpPr>
          <p:nvPr/>
        </p:nvSpPr>
        <p:spPr bwMode="auto">
          <a:xfrm>
            <a:off x="755650" y="1049338"/>
            <a:ext cx="7632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Earth is not the only planet to have volcanoes, although most of the volcanoes on other planets are now extinct.</a:t>
            </a:r>
          </a:p>
        </p:txBody>
      </p:sp>
      <p:grpSp>
        <p:nvGrpSpPr>
          <p:cNvPr id="9" name="Group 8"/>
          <p:cNvGrpSpPr>
            <a:grpSpLocks/>
          </p:cNvGrpSpPr>
          <p:nvPr/>
        </p:nvGrpSpPr>
        <p:grpSpPr bwMode="auto">
          <a:xfrm>
            <a:off x="755650" y="1884363"/>
            <a:ext cx="1774825" cy="4208462"/>
            <a:chOff x="755648" y="1884215"/>
            <a:chExt cx="1774607" cy="4208610"/>
          </a:xfrm>
        </p:grpSpPr>
        <p:sp>
          <p:nvSpPr>
            <p:cNvPr id="3" name="Rectangle 2"/>
            <p:cNvSpPr/>
            <p:nvPr/>
          </p:nvSpPr>
          <p:spPr>
            <a:xfrm>
              <a:off x="755648" y="1884215"/>
              <a:ext cx="1774607" cy="42086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1700" b="1" dirty="0">
                  <a:solidFill>
                    <a:schemeClr val="tx1"/>
                  </a:solidFill>
                </a:rPr>
                <a:t>Mercury</a:t>
              </a:r>
              <a:r>
                <a:rPr lang="en-GB" sz="1700" dirty="0">
                  <a:solidFill>
                    <a:schemeClr val="tx1"/>
                  </a:solidFill>
                </a:rPr>
                <a:t> used to have volcanoes but when the planet's interior cooled down, the volcanoes died.</a:t>
              </a:r>
            </a:p>
          </p:txBody>
        </p:sp>
        <p:pic>
          <p:nvPicPr>
            <p:cNvPr id="28687" name="Picture 3"/>
            <p:cNvPicPr>
              <a:picLocks noChangeAspect="1"/>
            </p:cNvPicPr>
            <p:nvPr/>
          </p:nvPicPr>
          <p:blipFill>
            <a:blip r:embed="rId2">
              <a:extLst>
                <a:ext uri="{28A0092B-C50C-407E-A947-70E740481C1C}">
                  <a14:useLocalDpi xmlns:a14="http://schemas.microsoft.com/office/drawing/2010/main" val="0"/>
                </a:ext>
              </a:extLst>
            </a:blip>
            <a:srcRect l="16920" r="16920" b="30321"/>
            <a:stretch>
              <a:fillRect/>
            </a:stretch>
          </p:blipFill>
          <p:spPr bwMode="auto">
            <a:xfrm>
              <a:off x="755650" y="3988520"/>
              <a:ext cx="1774605" cy="210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p:cNvGrpSpPr>
            <a:grpSpLocks/>
          </p:cNvGrpSpPr>
          <p:nvPr/>
        </p:nvGrpSpPr>
        <p:grpSpPr bwMode="auto">
          <a:xfrm>
            <a:off x="2708275" y="1884363"/>
            <a:ext cx="1774825" cy="4208462"/>
            <a:chOff x="2708346" y="1884215"/>
            <a:chExt cx="1774608" cy="4208611"/>
          </a:xfrm>
        </p:grpSpPr>
        <p:sp>
          <p:nvSpPr>
            <p:cNvPr id="30" name="Rectangle 29"/>
            <p:cNvSpPr/>
            <p:nvPr/>
          </p:nvSpPr>
          <p:spPr>
            <a:xfrm>
              <a:off x="2708346" y="1884215"/>
              <a:ext cx="1774608" cy="42086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1700" b="1" dirty="0">
                  <a:solidFill>
                    <a:schemeClr val="tx1"/>
                  </a:solidFill>
                </a:rPr>
                <a:t>Mars</a:t>
              </a:r>
              <a:r>
                <a:rPr lang="en-GB" sz="1700" dirty="0">
                  <a:solidFill>
                    <a:schemeClr val="tx1"/>
                  </a:solidFill>
                </a:rPr>
                <a:t> has the largest known volcano called Olympus Mons. It is no longer active and will probably never erupt again.</a:t>
              </a:r>
            </a:p>
          </p:txBody>
        </p:sp>
        <p:pic>
          <p:nvPicPr>
            <p:cNvPr id="28685" name="Picture 4"/>
            <p:cNvPicPr>
              <a:picLocks noChangeAspect="1"/>
            </p:cNvPicPr>
            <p:nvPr/>
          </p:nvPicPr>
          <p:blipFill>
            <a:blip r:embed="rId3">
              <a:extLst>
                <a:ext uri="{28A0092B-C50C-407E-A947-70E740481C1C}">
                  <a14:useLocalDpi xmlns:a14="http://schemas.microsoft.com/office/drawing/2010/main" val="0"/>
                </a:ext>
              </a:extLst>
            </a:blip>
            <a:srcRect l="14891" r="14890" b="30316"/>
            <a:stretch>
              <a:fillRect/>
            </a:stretch>
          </p:blipFill>
          <p:spPr bwMode="auto">
            <a:xfrm>
              <a:off x="2708346" y="4334006"/>
              <a:ext cx="1774608" cy="1758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p:cNvGrpSpPr>
            <a:grpSpLocks/>
          </p:cNvGrpSpPr>
          <p:nvPr/>
        </p:nvGrpSpPr>
        <p:grpSpPr bwMode="auto">
          <a:xfrm>
            <a:off x="4660900" y="1884363"/>
            <a:ext cx="1774825" cy="4208462"/>
            <a:chOff x="4661043" y="1884215"/>
            <a:chExt cx="1774608" cy="4208610"/>
          </a:xfrm>
        </p:grpSpPr>
        <p:sp>
          <p:nvSpPr>
            <p:cNvPr id="31" name="Rectangle 30"/>
            <p:cNvSpPr/>
            <p:nvPr/>
          </p:nvSpPr>
          <p:spPr>
            <a:xfrm>
              <a:off x="4661043" y="1884215"/>
              <a:ext cx="1774608" cy="42086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1700" b="1" dirty="0">
                  <a:solidFill>
                    <a:schemeClr val="tx1"/>
                  </a:solidFill>
                </a:rPr>
                <a:t>Io</a:t>
              </a:r>
              <a:r>
                <a:rPr lang="en-GB" sz="1700" dirty="0">
                  <a:solidFill>
                    <a:schemeClr val="tx1"/>
                  </a:solidFill>
                </a:rPr>
                <a:t> is </a:t>
              </a:r>
              <a:r>
                <a:rPr lang="en-GB" sz="1700">
                  <a:solidFill>
                    <a:schemeClr val="tx1"/>
                  </a:solidFill>
                </a:rPr>
                <a:t>one of </a:t>
              </a:r>
              <a:r>
                <a:rPr lang="en-GB" sz="1700" dirty="0">
                  <a:solidFill>
                    <a:schemeClr val="tx1"/>
                  </a:solidFill>
                </a:rPr>
                <a:t>Jupiter's moons and has</a:t>
              </a:r>
              <a:br>
                <a:rPr lang="en-GB" sz="1700" dirty="0">
                  <a:solidFill>
                    <a:schemeClr val="tx1"/>
                  </a:solidFill>
                </a:rPr>
              </a:br>
              <a:r>
                <a:rPr lang="en-GB" sz="1700" dirty="0">
                  <a:solidFill>
                    <a:schemeClr val="tx1"/>
                  </a:solidFill>
                </a:rPr>
                <a:t>several active volcanoes.</a:t>
              </a:r>
            </a:p>
          </p:txBody>
        </p:sp>
        <p:pic>
          <p:nvPicPr>
            <p:cNvPr id="28683" name="Picture 5"/>
            <p:cNvPicPr>
              <a:picLocks noChangeAspect="1"/>
            </p:cNvPicPr>
            <p:nvPr/>
          </p:nvPicPr>
          <p:blipFill>
            <a:blip r:embed="rId4" cstate="print">
              <a:extLst>
                <a:ext uri="{28A0092B-C50C-407E-A947-70E740481C1C}">
                  <a14:useLocalDpi xmlns:a14="http://schemas.microsoft.com/office/drawing/2010/main" val="0"/>
                </a:ext>
              </a:extLst>
            </a:blip>
            <a:srcRect l="14610" r="14610" b="29366"/>
            <a:stretch>
              <a:fillRect/>
            </a:stretch>
          </p:blipFill>
          <p:spPr bwMode="auto">
            <a:xfrm>
              <a:off x="4661043" y="4324069"/>
              <a:ext cx="1774608" cy="176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1"/>
          <p:cNvGrpSpPr>
            <a:grpSpLocks/>
          </p:cNvGrpSpPr>
          <p:nvPr/>
        </p:nvGrpSpPr>
        <p:grpSpPr bwMode="auto">
          <a:xfrm>
            <a:off x="6613525" y="1884363"/>
            <a:ext cx="1774825" cy="4208462"/>
            <a:chOff x="6613742" y="1884215"/>
            <a:chExt cx="1774607" cy="4208610"/>
          </a:xfrm>
        </p:grpSpPr>
        <p:sp>
          <p:nvSpPr>
            <p:cNvPr id="32" name="Rectangle 31"/>
            <p:cNvSpPr/>
            <p:nvPr/>
          </p:nvSpPr>
          <p:spPr>
            <a:xfrm>
              <a:off x="6613742" y="1884215"/>
              <a:ext cx="1774607" cy="42086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1700" b="1" dirty="0">
                  <a:solidFill>
                    <a:schemeClr val="tx1"/>
                  </a:solidFill>
                </a:rPr>
                <a:t>Triton</a:t>
              </a:r>
              <a:r>
                <a:rPr lang="en-GB" sz="1700" dirty="0">
                  <a:solidFill>
                    <a:schemeClr val="tx1"/>
                  </a:solidFill>
                </a:rPr>
                <a:t> is Neptune's largest moon.  Instead of lava, the volcanoes on Triton actually release ice.</a:t>
              </a:r>
            </a:p>
          </p:txBody>
        </p:sp>
        <p:pic>
          <p:nvPicPr>
            <p:cNvPr id="28681" name="Picture 7"/>
            <p:cNvPicPr>
              <a:picLocks noChangeAspect="1"/>
            </p:cNvPicPr>
            <p:nvPr/>
          </p:nvPicPr>
          <p:blipFill>
            <a:blip r:embed="rId5" cstate="print">
              <a:extLst>
                <a:ext uri="{28A0092B-C50C-407E-A947-70E740481C1C}">
                  <a14:useLocalDpi xmlns:a14="http://schemas.microsoft.com/office/drawing/2010/main" val="0"/>
                </a:ext>
              </a:extLst>
            </a:blip>
            <a:srcRect l="14891" r="14890" b="30316"/>
            <a:stretch>
              <a:fillRect/>
            </a:stretch>
          </p:blipFill>
          <p:spPr bwMode="auto">
            <a:xfrm>
              <a:off x="6613742" y="4334006"/>
              <a:ext cx="1774607" cy="175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27"/>
          <p:cNvSpPr txBox="1">
            <a:spLocks noChangeArrowheads="1"/>
          </p:cNvSpPr>
          <p:nvPr/>
        </p:nvSpPr>
        <p:spPr bwMode="auto">
          <a:xfrm>
            <a:off x="755650" y="725488"/>
            <a:ext cx="76327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2800" b="1">
                <a:solidFill>
                  <a:schemeClr val="tx1"/>
                </a:solidFill>
              </a:rPr>
              <a:t>Glossary</a:t>
            </a:r>
          </a:p>
        </p:txBody>
      </p:sp>
      <p:sp>
        <p:nvSpPr>
          <p:cNvPr id="16" name="Rectangle 15"/>
          <p:cNvSpPr>
            <a:spLocks/>
          </p:cNvSpPr>
          <p:nvPr/>
        </p:nvSpPr>
        <p:spPr>
          <a:xfrm>
            <a:off x="755650" y="1287463"/>
            <a:ext cx="7632700" cy="704850"/>
          </a:xfrm>
          <a:prstGeom prst="rect">
            <a:avLst/>
          </a:prstGeom>
          <a:solidFill>
            <a:schemeClr val="accent3"/>
          </a:solidFill>
        </p:spPr>
        <p:txBody>
          <a:bodyPr lIns="108000" tIns="108000" rIns="108000" bIns="108000" anchor="ctr"/>
          <a:lstStyle/>
          <a:p>
            <a:pPr eaLnBrk="1" fontAlgn="auto" hangingPunct="1">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GB" altLang="en-US" b="1" dirty="0"/>
              <a:t>Forged: </a:t>
            </a:r>
            <a:r>
              <a:rPr lang="en-GB" altLang="en-US" dirty="0"/>
              <a:t>to have made or shaped a metal object using a fire or furnace.</a:t>
            </a:r>
          </a:p>
        </p:txBody>
      </p:sp>
      <p:sp>
        <p:nvSpPr>
          <p:cNvPr id="18" name="Rectangle 17"/>
          <p:cNvSpPr>
            <a:spLocks/>
          </p:cNvSpPr>
          <p:nvPr/>
        </p:nvSpPr>
        <p:spPr bwMode="auto">
          <a:xfrm>
            <a:off x="755650" y="2108200"/>
            <a:ext cx="7632700" cy="7048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b="1">
                <a:solidFill>
                  <a:schemeClr val="tx1"/>
                </a:solidFill>
              </a:rPr>
              <a:t>Molten</a:t>
            </a:r>
            <a:r>
              <a:rPr lang="en-GB" altLang="en-US">
                <a:solidFill>
                  <a:schemeClr val="tx1"/>
                </a:solidFill>
              </a:rPr>
              <a:t>: something made in to a liquid by heat.</a:t>
            </a:r>
          </a:p>
        </p:txBody>
      </p:sp>
      <p:sp>
        <p:nvSpPr>
          <p:cNvPr id="19" name="Rectangle 18"/>
          <p:cNvSpPr>
            <a:spLocks/>
          </p:cNvSpPr>
          <p:nvPr/>
        </p:nvSpPr>
        <p:spPr>
          <a:xfrm>
            <a:off x="755650" y="2928938"/>
            <a:ext cx="7632700" cy="703262"/>
          </a:xfrm>
          <a:prstGeom prst="rect">
            <a:avLst/>
          </a:prstGeom>
          <a:solidFill>
            <a:schemeClr val="accent3"/>
          </a:solidFill>
        </p:spPr>
        <p:txBody>
          <a:bodyPr lIns="108000" tIns="108000" rIns="108000" bIns="108000" anchor="ctr"/>
          <a:lstStyle/>
          <a:p>
            <a:pPr eaLnBrk="1" fontAlgn="auto" hangingPunct="1">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GB" altLang="en-US" b="1" dirty="0"/>
              <a:t>Magma</a:t>
            </a:r>
            <a:r>
              <a:rPr lang="en-GB" altLang="en-US" dirty="0"/>
              <a:t>: hot fluid or semi-fluid below the earth's crust.</a:t>
            </a:r>
          </a:p>
        </p:txBody>
      </p:sp>
      <p:sp>
        <p:nvSpPr>
          <p:cNvPr id="20" name="Rectangle 19"/>
          <p:cNvSpPr>
            <a:spLocks/>
          </p:cNvSpPr>
          <p:nvPr/>
        </p:nvSpPr>
        <p:spPr bwMode="auto">
          <a:xfrm>
            <a:off x="755650" y="3748088"/>
            <a:ext cx="7632700" cy="7048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b="1">
                <a:solidFill>
                  <a:schemeClr val="tx1"/>
                </a:solidFill>
              </a:rPr>
              <a:t>Friction</a:t>
            </a:r>
            <a:r>
              <a:rPr lang="en-GB" altLang="en-US">
                <a:solidFill>
                  <a:schemeClr val="tx1"/>
                </a:solidFill>
              </a:rPr>
              <a:t>: the resistance created when one surface rubs against another.</a:t>
            </a:r>
          </a:p>
        </p:txBody>
      </p:sp>
      <p:sp>
        <p:nvSpPr>
          <p:cNvPr id="21" name="Rectangle 20"/>
          <p:cNvSpPr>
            <a:spLocks/>
          </p:cNvSpPr>
          <p:nvPr/>
        </p:nvSpPr>
        <p:spPr>
          <a:xfrm>
            <a:off x="755650" y="4568825"/>
            <a:ext cx="7632700" cy="703263"/>
          </a:xfrm>
          <a:prstGeom prst="rect">
            <a:avLst/>
          </a:prstGeom>
          <a:solidFill>
            <a:schemeClr val="accent3"/>
          </a:solidFill>
        </p:spPr>
        <p:txBody>
          <a:bodyPr lIns="108000" tIns="108000" rIns="108000" bIns="108000" anchor="ctr"/>
          <a:lstStyle/>
          <a:p>
            <a:pPr eaLnBrk="1" fontAlgn="auto" hangingPunct="1">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GB" altLang="en-US" b="1" dirty="0"/>
              <a:t>Heat conductor</a:t>
            </a:r>
            <a:r>
              <a:rPr lang="en-GB" altLang="en-US" dirty="0"/>
              <a:t>: something which can transfer heat from one object to another.</a:t>
            </a:r>
          </a:p>
        </p:txBody>
      </p:sp>
      <p:sp>
        <p:nvSpPr>
          <p:cNvPr id="23" name="Rectangle 22"/>
          <p:cNvSpPr>
            <a:spLocks/>
          </p:cNvSpPr>
          <p:nvPr/>
        </p:nvSpPr>
        <p:spPr bwMode="auto">
          <a:xfrm>
            <a:off x="755650" y="5387975"/>
            <a:ext cx="7632700" cy="7048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b="1">
                <a:solidFill>
                  <a:schemeClr val="tx1"/>
                </a:solidFill>
              </a:rPr>
              <a:t>Archaeologist: </a:t>
            </a:r>
            <a:r>
              <a:rPr lang="en-GB" altLang="en-US">
                <a:solidFill>
                  <a:schemeClr val="tx1"/>
                </a:solidFill>
              </a:rPr>
              <a:t>someone who studies history using evidence from fossils and artefacts.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1"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p:cNvSpPr>
          <p:nvPr/>
        </p:nvSpPr>
        <p:spPr bwMode="auto">
          <a:xfrm>
            <a:off x="755650" y="1179513"/>
            <a:ext cx="7632700"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chemeClr val="tx1"/>
                </a:solidFill>
              </a:rPr>
              <a:t>Have you ever thought about why volcanoes are actually called 'volcanoes'? Can you think of a reason why?</a:t>
            </a:r>
          </a:p>
        </p:txBody>
      </p:sp>
      <p:sp>
        <p:nvSpPr>
          <p:cNvPr id="10243" name="TextBox 1"/>
          <p:cNvSpPr txBox="1">
            <a:spLocks noChangeArrowheads="1"/>
          </p:cNvSpPr>
          <p:nvPr/>
        </p:nvSpPr>
        <p:spPr bwMode="auto">
          <a:xfrm>
            <a:off x="755650" y="549275"/>
            <a:ext cx="76327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2800" b="1">
                <a:solidFill>
                  <a:schemeClr val="tx1"/>
                </a:solidFill>
              </a:rPr>
              <a:t>Where Does the Word ‘Volcano’ Come From?</a:t>
            </a:r>
          </a:p>
        </p:txBody>
      </p:sp>
      <p:grpSp>
        <p:nvGrpSpPr>
          <p:cNvPr id="3" name="Group 2"/>
          <p:cNvGrpSpPr>
            <a:grpSpLocks/>
          </p:cNvGrpSpPr>
          <p:nvPr/>
        </p:nvGrpSpPr>
        <p:grpSpPr bwMode="auto">
          <a:xfrm>
            <a:off x="755650" y="2100263"/>
            <a:ext cx="3692525" cy="3992562"/>
            <a:chOff x="755648" y="2100650"/>
            <a:chExt cx="3692783" cy="3992176"/>
          </a:xfrm>
        </p:grpSpPr>
        <p:sp>
          <p:nvSpPr>
            <p:cNvPr id="10248" name="Rectangle 6"/>
            <p:cNvSpPr>
              <a:spLocks/>
            </p:cNvSpPr>
            <p:nvPr/>
          </p:nvSpPr>
          <p:spPr bwMode="auto">
            <a:xfrm>
              <a:off x="755648" y="2100650"/>
              <a:ext cx="3692783" cy="399217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chemeClr val="tx1"/>
                  </a:solidFill>
                </a:rPr>
                <a:t>The word 'volcano' comes from the island ‘Vulcano’, which is a volcanic island in Italy.</a:t>
              </a:r>
            </a:p>
          </p:txBody>
        </p:sp>
        <p:pic>
          <p:nvPicPr>
            <p:cNvPr id="1026" name="Picture 2" descr="https://upload.wikimedia.org/wikipedia/commons/thumb/d/d5/View_from_Vulcano%2C_Aeolian_Islands%2C_Sicily%2C_Italy.jpg/1920px-View_from_Vulcano%2C_Aeolian_Islands%2C_Sicily%2C_Italy.jpg"/>
            <p:cNvPicPr>
              <a:picLocks noChangeAspect="1" noChangeArrowheads="1"/>
            </p:cNvPicPr>
            <p:nvPr/>
          </p:nvPicPr>
          <p:blipFill rotWithShape="1">
            <a:blip r:embed="rId2"/>
            <a:srcRect l="5354" r="5354"/>
            <a:stretch/>
          </p:blipFill>
          <p:spPr bwMode="auto">
            <a:xfrm>
              <a:off x="954100" y="4248329"/>
              <a:ext cx="3295880" cy="1339720"/>
            </a:xfrm>
            <a:prstGeom prst="rect">
              <a:avLst/>
            </a:prstGeom>
            <a:noFill/>
            <a:ln w="38100">
              <a:solidFill>
                <a:schemeClr val="accent3"/>
              </a:solidFill>
            </a:ln>
            <a:extLst>
              <a:ext uri="{909E8E84-426E-40DD-AFC4-6F175D3DCCD1}">
                <a14:hiddenFill xmlns:a14="http://schemas.microsoft.com/office/drawing/2010/main">
                  <a:solidFill>
                    <a:srgbClr val="FFFFFF"/>
                  </a:solidFill>
                </a14:hiddenFill>
              </a:ext>
            </a:extLst>
          </p:spPr>
        </p:pic>
        <p:sp>
          <p:nvSpPr>
            <p:cNvPr id="10250" name="Rectangle 13"/>
            <p:cNvSpPr>
              <a:spLocks/>
            </p:cNvSpPr>
            <p:nvPr/>
          </p:nvSpPr>
          <p:spPr bwMode="auto">
            <a:xfrm>
              <a:off x="755649" y="5587687"/>
              <a:ext cx="3692782" cy="495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chemeClr val="tx1"/>
                  </a:solidFill>
                  <a:latin typeface="Twinkl SemiBold" pitchFamily="2" charset="0"/>
                </a:rPr>
                <a:t>Vulcano, Italy.</a:t>
              </a:r>
            </a:p>
          </p:txBody>
        </p:sp>
      </p:grpSp>
      <p:grpSp>
        <p:nvGrpSpPr>
          <p:cNvPr id="4" name="Group 3"/>
          <p:cNvGrpSpPr>
            <a:grpSpLocks/>
          </p:cNvGrpSpPr>
          <p:nvPr/>
        </p:nvGrpSpPr>
        <p:grpSpPr bwMode="auto">
          <a:xfrm>
            <a:off x="4695825" y="2100263"/>
            <a:ext cx="3787775" cy="3992562"/>
            <a:chOff x="4695567" y="2100650"/>
            <a:chExt cx="3788686" cy="3992176"/>
          </a:xfrm>
        </p:grpSpPr>
        <p:sp>
          <p:nvSpPr>
            <p:cNvPr id="12" name="Rectangle 11"/>
            <p:cNvSpPr>
              <a:spLocks/>
            </p:cNvSpPr>
            <p:nvPr/>
          </p:nvSpPr>
          <p:spPr>
            <a:xfrm>
              <a:off x="4695567" y="2100650"/>
              <a:ext cx="3693413" cy="3992176"/>
            </a:xfrm>
            <a:prstGeom prst="rect">
              <a:avLst/>
            </a:prstGeom>
            <a:solidFill>
              <a:schemeClr val="accent3"/>
            </a:solidFill>
          </p:spPr>
          <p:txBody>
            <a:bodyPr lIns="108000" tIns="108000" rIns="1908000" bIns="108000"/>
            <a:lstStyle/>
            <a:p>
              <a:pPr eaLnBrk="1" fontAlgn="auto" hangingPunct="1">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GB" altLang="en-US" dirty="0"/>
                <a:t>The island actually gets its name from the Roman god of fire – Vulcan.</a:t>
              </a:r>
            </a:p>
          </p:txBody>
        </p:sp>
        <p:pic>
          <p:nvPicPr>
            <p:cNvPr id="10247" name="Picture 9"/>
            <p:cNvPicPr>
              <a:picLocks noChangeAspect="1"/>
            </p:cNvPicPr>
            <p:nvPr/>
          </p:nvPicPr>
          <p:blipFill>
            <a:blip r:embed="rId3" cstate="print">
              <a:extLst>
                <a:ext uri="{28A0092B-C50C-407E-A947-70E740481C1C}">
                  <a14:useLocalDpi xmlns:a14="http://schemas.microsoft.com/office/drawing/2010/main" val="0"/>
                </a:ext>
              </a:extLst>
            </a:blip>
            <a:srcRect l="11687" t="5766" r="16116" b="5843"/>
            <a:stretch>
              <a:fillRect/>
            </a:stretch>
          </p:blipFill>
          <p:spPr bwMode="auto">
            <a:xfrm>
              <a:off x="6245176" y="2158300"/>
              <a:ext cx="2239077" cy="38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p:cNvSpPr>
          <p:nvPr/>
        </p:nvSpPr>
        <p:spPr>
          <a:xfrm>
            <a:off x="755650" y="2241550"/>
            <a:ext cx="7632700" cy="3851275"/>
          </a:xfrm>
          <a:prstGeom prst="rect">
            <a:avLst/>
          </a:prstGeom>
          <a:solidFill>
            <a:schemeClr val="accent3"/>
          </a:solidFill>
        </p:spPr>
        <p:txBody>
          <a:bodyPr lIns="108000" tIns="108000" rIns="108000" bIns="108000"/>
          <a:lstStyle/>
          <a:p>
            <a:pPr eaLnBrk="1" fontAlgn="auto" hangingPunct="1">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GB" altLang="en-US" dirty="0"/>
          </a:p>
        </p:txBody>
      </p:sp>
      <p:sp>
        <p:nvSpPr>
          <p:cNvPr id="11267" name="Rectangle 5"/>
          <p:cNvSpPr>
            <a:spLocks/>
          </p:cNvSpPr>
          <p:nvPr/>
        </p:nvSpPr>
        <p:spPr bwMode="auto">
          <a:xfrm>
            <a:off x="755650" y="1057275"/>
            <a:ext cx="76327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chemeClr val="tx1"/>
                </a:solidFill>
              </a:rPr>
              <a:t>Roman mythology says that Vulcan lived in a volcano. As well as being the god of fire, he made many weapons and </a:t>
            </a:r>
            <a:r>
              <a:rPr lang="en-GB" altLang="en-US" b="1">
                <a:solidFill>
                  <a:schemeClr val="tx1"/>
                </a:solidFill>
              </a:rPr>
              <a:t>forged</a:t>
            </a:r>
            <a:r>
              <a:rPr lang="en-GB" altLang="en-US">
                <a:solidFill>
                  <a:schemeClr val="tx1"/>
                </a:solidFill>
              </a:rPr>
              <a:t> them using metal and fire. He was a very skilled blacksmith. </a:t>
            </a:r>
          </a:p>
        </p:txBody>
      </p:sp>
      <p:sp>
        <p:nvSpPr>
          <p:cNvPr id="11268" name="TextBox 1"/>
          <p:cNvSpPr txBox="1">
            <a:spLocks noChangeArrowheads="1"/>
          </p:cNvSpPr>
          <p:nvPr/>
        </p:nvSpPr>
        <p:spPr bwMode="auto">
          <a:xfrm>
            <a:off x="755650" y="725488"/>
            <a:ext cx="76327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2800" b="1">
                <a:solidFill>
                  <a:schemeClr val="tx1"/>
                </a:solidFill>
              </a:rPr>
              <a:t>The Roman God of Fire</a:t>
            </a:r>
          </a:p>
        </p:txBody>
      </p:sp>
      <p:grpSp>
        <p:nvGrpSpPr>
          <p:cNvPr id="5" name="Group 4"/>
          <p:cNvGrpSpPr>
            <a:grpSpLocks/>
          </p:cNvGrpSpPr>
          <p:nvPr/>
        </p:nvGrpSpPr>
        <p:grpSpPr bwMode="auto">
          <a:xfrm>
            <a:off x="873125" y="2241550"/>
            <a:ext cx="7337425" cy="4616450"/>
            <a:chOff x="873215" y="2241584"/>
            <a:chExt cx="7336631" cy="4616417"/>
          </a:xfrm>
        </p:grpSpPr>
        <p:sp>
          <p:nvSpPr>
            <p:cNvPr id="11273" name="Rectangle 9"/>
            <p:cNvSpPr>
              <a:spLocks/>
            </p:cNvSpPr>
            <p:nvPr/>
          </p:nvSpPr>
          <p:spPr bwMode="auto">
            <a:xfrm>
              <a:off x="4988337" y="2241584"/>
              <a:ext cx="3221509" cy="160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Romans believed that if Vulcan was made angry, the volcano would erupt. So they tried their best to please him and not anger him.</a:t>
              </a:r>
            </a:p>
          </p:txBody>
        </p:sp>
        <p:pic>
          <p:nvPicPr>
            <p:cNvPr id="11274" name="Picture 2"/>
            <p:cNvPicPr>
              <a:picLocks noChangeAspect="1"/>
            </p:cNvPicPr>
            <p:nvPr/>
          </p:nvPicPr>
          <p:blipFill>
            <a:blip r:embed="rId2">
              <a:extLst>
                <a:ext uri="{28A0092B-C50C-407E-A947-70E740481C1C}">
                  <a14:useLocalDpi xmlns:a14="http://schemas.microsoft.com/office/drawing/2010/main" val="0"/>
                </a:ext>
              </a:extLst>
            </a:blip>
            <a:srcRect l="11687" t="5766" r="16116" b="40327"/>
            <a:stretch>
              <a:fillRect/>
            </a:stretch>
          </p:blipFill>
          <p:spPr bwMode="auto">
            <a:xfrm>
              <a:off x="873215" y="2289895"/>
              <a:ext cx="4326143" cy="456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17"/>
          <p:cNvSpPr>
            <a:spLocks/>
          </p:cNvSpPr>
          <p:nvPr/>
        </p:nvSpPr>
        <p:spPr bwMode="auto">
          <a:xfrm>
            <a:off x="4987925" y="4970463"/>
            <a:ext cx="3222625"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rgbClr val="000000"/>
                </a:solidFill>
              </a:rPr>
              <a:t>Click on the word in </a:t>
            </a:r>
            <a:r>
              <a:rPr lang="en-GB" altLang="en-US" b="1">
                <a:solidFill>
                  <a:srgbClr val="000000"/>
                </a:solidFill>
              </a:rPr>
              <a:t>bold</a:t>
            </a:r>
            <a:r>
              <a:rPr lang="en-GB" altLang="en-US">
                <a:solidFill>
                  <a:srgbClr val="000000"/>
                </a:solidFill>
              </a:rPr>
              <a:t> to find out what it means!</a:t>
            </a:r>
          </a:p>
        </p:txBody>
      </p:sp>
      <p:sp>
        <p:nvSpPr>
          <p:cNvPr id="4" name="Forged"/>
          <p:cNvSpPr/>
          <p:nvPr/>
        </p:nvSpPr>
        <p:spPr>
          <a:xfrm>
            <a:off x="5510213" y="1427163"/>
            <a:ext cx="801687" cy="314325"/>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 name="Rectangle 14"/>
          <p:cNvSpPr>
            <a:spLocks/>
          </p:cNvSpPr>
          <p:nvPr/>
        </p:nvSpPr>
        <p:spPr>
          <a:xfrm>
            <a:off x="4987925" y="4694238"/>
            <a:ext cx="3222625" cy="1049337"/>
          </a:xfrm>
          <a:prstGeom prst="rect">
            <a:avLst/>
          </a:prstGeom>
          <a:solidFill>
            <a:schemeClr val="accent3">
              <a:lumMod val="40000"/>
              <a:lumOff val="60000"/>
            </a:schemeClr>
          </a:solidFill>
          <a:ln w="38100">
            <a:solidFill>
              <a:srgbClr val="C00000"/>
            </a:solidFill>
          </a:ln>
        </p:spPr>
        <p:txBody>
          <a:bodyPr lIns="108000" tIns="108000" rIns="108000" bIns="108000" anchor="ctr">
            <a:spAutoFit/>
          </a:bodyPr>
          <a:lstStyle/>
          <a:p>
            <a:pPr algn="ctr" eaLnBrk="1" fontAlgn="auto" hangingPunct="1">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GB" altLang="en-US" b="1" dirty="0"/>
              <a:t>Forged: </a:t>
            </a:r>
            <a:r>
              <a:rPr lang="en-GB" altLang="en-US" dirty="0"/>
              <a:t>to have made or shaped a metal object using a fire or furnace.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nextCondLst>
                <p:cond evt="onClick" delay="0">
                  <p:tgtEl>
                    <p:spTgt spid="4"/>
                  </p:tgtEl>
                </p:cond>
              </p:nextCondLst>
            </p:seq>
          </p:childTnLst>
        </p:cTn>
      </p:par>
    </p:tnLst>
    <p:bldLst>
      <p:bldP spid="18" grpId="0"/>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3838" y="1738313"/>
            <a:ext cx="6159500"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1"/>
          <p:cNvSpPr txBox="1">
            <a:spLocks noChangeArrowheads="1"/>
          </p:cNvSpPr>
          <p:nvPr/>
        </p:nvSpPr>
        <p:spPr bwMode="auto">
          <a:xfrm>
            <a:off x="755650" y="725488"/>
            <a:ext cx="76327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2800" b="1">
                <a:solidFill>
                  <a:schemeClr val="tx1"/>
                </a:solidFill>
              </a:rPr>
              <a:t>What Is Our Earth Made Of?</a:t>
            </a:r>
          </a:p>
        </p:txBody>
      </p:sp>
      <p:sp>
        <p:nvSpPr>
          <p:cNvPr id="4" name="Forged"/>
          <p:cNvSpPr/>
          <p:nvPr/>
        </p:nvSpPr>
        <p:spPr>
          <a:xfrm>
            <a:off x="5510213" y="1427163"/>
            <a:ext cx="801687" cy="314325"/>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3" name="Rectangle 15"/>
          <p:cNvSpPr>
            <a:spLocks/>
          </p:cNvSpPr>
          <p:nvPr/>
        </p:nvSpPr>
        <p:spPr bwMode="auto">
          <a:xfrm>
            <a:off x="755650" y="1177925"/>
            <a:ext cx="76327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chemeClr val="tx1"/>
                </a:solidFill>
              </a:rPr>
              <a:t>Click on the circles to reveal the information. </a:t>
            </a:r>
          </a:p>
        </p:txBody>
      </p:sp>
      <p:sp>
        <p:nvSpPr>
          <p:cNvPr id="8" name="BTN Crust +"/>
          <p:cNvSpPr/>
          <p:nvPr/>
        </p:nvSpPr>
        <p:spPr>
          <a:xfrm>
            <a:off x="5510213" y="2376488"/>
            <a:ext cx="376237" cy="37623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chemeClr val="tx1"/>
                </a:solidFill>
              </a:rPr>
              <a:t>+</a:t>
            </a:r>
          </a:p>
        </p:txBody>
      </p:sp>
      <p:grpSp>
        <p:nvGrpSpPr>
          <p:cNvPr id="12" name="Group Crust"/>
          <p:cNvGrpSpPr>
            <a:grpSpLocks/>
          </p:cNvGrpSpPr>
          <p:nvPr/>
        </p:nvGrpSpPr>
        <p:grpSpPr bwMode="auto">
          <a:xfrm>
            <a:off x="5510213" y="2376488"/>
            <a:ext cx="3302000" cy="3311525"/>
            <a:chOff x="5510779" y="2372480"/>
            <a:chExt cx="3302143" cy="3312123"/>
          </a:xfrm>
        </p:grpSpPr>
        <p:sp>
          <p:nvSpPr>
            <p:cNvPr id="12308" name="Rectangle 13"/>
            <p:cNvSpPr>
              <a:spLocks/>
            </p:cNvSpPr>
            <p:nvPr/>
          </p:nvSpPr>
          <p:spPr bwMode="auto">
            <a:xfrm>
              <a:off x="5698860" y="2973503"/>
              <a:ext cx="3114062" cy="27111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b="1">
                  <a:solidFill>
                    <a:srgbClr val="000000"/>
                  </a:solidFill>
                </a:rPr>
                <a:t>The Crust</a:t>
              </a:r>
            </a:p>
            <a:p>
              <a:pPr eaLnBrk="1" hangingPunct="1">
                <a:lnSpc>
                  <a:spcPct val="100000"/>
                </a:lnSpc>
                <a:spcBef>
                  <a:spcPct val="0"/>
                </a:spcBef>
                <a:buFontTx/>
                <a:buNone/>
              </a:pPr>
              <a:r>
                <a:rPr lang="en-GB" altLang="en-US">
                  <a:solidFill>
                    <a:srgbClr val="000000"/>
                  </a:solidFill>
                </a:rPr>
                <a:t>This is the outer layer of the earth. It varies in thickness from 0 – 60km thick. It is not even and is made up of pieces which overlap to cover the entire planet. These pieces are called ‘tectonic plates’.</a:t>
              </a:r>
            </a:p>
          </p:txBody>
        </p:sp>
        <p:sp>
          <p:nvSpPr>
            <p:cNvPr id="17" name="BTN Crust x"/>
            <p:cNvSpPr/>
            <p:nvPr/>
          </p:nvSpPr>
          <p:spPr>
            <a:xfrm>
              <a:off x="5510779" y="2372480"/>
              <a:ext cx="376253" cy="376305"/>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chemeClr val="tx1"/>
                  </a:solidFill>
                </a:rPr>
                <a:t>×</a:t>
              </a:r>
            </a:p>
          </p:txBody>
        </p:sp>
      </p:grpSp>
      <p:sp>
        <p:nvSpPr>
          <p:cNvPr id="19" name="BTN Mantle +"/>
          <p:cNvSpPr/>
          <p:nvPr/>
        </p:nvSpPr>
        <p:spPr>
          <a:xfrm>
            <a:off x="4395788" y="2252663"/>
            <a:ext cx="376237" cy="37623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chemeClr val="tx1"/>
                </a:solidFill>
              </a:rPr>
              <a:t>+</a:t>
            </a:r>
          </a:p>
        </p:txBody>
      </p:sp>
      <p:sp>
        <p:nvSpPr>
          <p:cNvPr id="28" name="BTN Outercore +"/>
          <p:cNvSpPr/>
          <p:nvPr/>
        </p:nvSpPr>
        <p:spPr>
          <a:xfrm>
            <a:off x="4397375" y="2844800"/>
            <a:ext cx="376238" cy="376238"/>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chemeClr val="tx1"/>
                </a:solidFill>
              </a:rPr>
              <a:t>+</a:t>
            </a:r>
          </a:p>
        </p:txBody>
      </p:sp>
      <p:sp>
        <p:nvSpPr>
          <p:cNvPr id="33" name="BTN Inner Core +"/>
          <p:cNvSpPr/>
          <p:nvPr/>
        </p:nvSpPr>
        <p:spPr>
          <a:xfrm>
            <a:off x="4456113" y="3387725"/>
            <a:ext cx="376237" cy="376238"/>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chemeClr val="tx1"/>
                </a:solidFill>
              </a:rPr>
              <a:t>+</a:t>
            </a:r>
          </a:p>
        </p:txBody>
      </p:sp>
      <p:grpSp>
        <p:nvGrpSpPr>
          <p:cNvPr id="36" name="Group Inner Core"/>
          <p:cNvGrpSpPr>
            <a:grpSpLocks/>
          </p:cNvGrpSpPr>
          <p:nvPr/>
        </p:nvGrpSpPr>
        <p:grpSpPr bwMode="auto">
          <a:xfrm>
            <a:off x="1811338" y="3386138"/>
            <a:ext cx="3816350" cy="3111500"/>
            <a:chOff x="1748418" y="3339489"/>
            <a:chExt cx="3816350" cy="3110868"/>
          </a:xfrm>
        </p:grpSpPr>
        <p:sp>
          <p:nvSpPr>
            <p:cNvPr id="34" name="BTN Inner Core x"/>
            <p:cNvSpPr/>
            <p:nvPr/>
          </p:nvSpPr>
          <p:spPr>
            <a:xfrm>
              <a:off x="4396368" y="3339489"/>
              <a:ext cx="376237" cy="376161"/>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chemeClr val="tx1"/>
                  </a:solidFill>
                </a:rPr>
                <a:t>×</a:t>
              </a:r>
            </a:p>
          </p:txBody>
        </p:sp>
        <p:sp>
          <p:nvSpPr>
            <p:cNvPr id="35" name="Rectangle 34"/>
            <p:cNvSpPr>
              <a:spLocks/>
            </p:cNvSpPr>
            <p:nvPr/>
          </p:nvSpPr>
          <p:spPr>
            <a:xfrm>
              <a:off x="1748418" y="4847308"/>
              <a:ext cx="3816350" cy="1603049"/>
            </a:xfrm>
            <a:prstGeom prst="rect">
              <a:avLst/>
            </a:prstGeom>
            <a:solidFill>
              <a:schemeClr val="accent3"/>
            </a:solidFill>
          </p:spPr>
          <p:txBody>
            <a:bodyPr lIns="108000" tIns="108000" rIns="108000" bIns="108000" anchor="ctr">
              <a:spAutoFit/>
            </a:bodyPr>
            <a:lstStyle/>
            <a:p>
              <a:pPr eaLnBrk="1" fontAlgn="auto" hangingPunct="1">
                <a:spcBef>
                  <a:spcPts val="0"/>
                </a:spcBef>
                <a:spcAft>
                  <a:spcPts val="0"/>
                </a:spcAft>
                <a:defRPr/>
              </a:pPr>
              <a:r>
                <a:rPr lang="en-GB" altLang="en-US" b="1" dirty="0">
                  <a:solidFill>
                    <a:srgbClr val="000000"/>
                  </a:solidFill>
                </a:rPr>
                <a:t>The Inner Core</a:t>
              </a:r>
            </a:p>
            <a:p>
              <a:pPr eaLnBrk="1" fontAlgn="auto" hangingPunct="1">
                <a:spcBef>
                  <a:spcPts val="0"/>
                </a:spcBef>
                <a:spcAft>
                  <a:spcPts val="0"/>
                </a:spcAft>
                <a:defRPr/>
              </a:pPr>
              <a:r>
                <a:rPr lang="en-GB" altLang="en-US" dirty="0">
                  <a:solidFill>
                    <a:srgbClr val="000000"/>
                  </a:solidFill>
                </a:rPr>
                <a:t>This is a solid layer and is made of iron and nickel.  It is the hottest part of the earth and can reach temperatures of up to 5500ºC!</a:t>
              </a:r>
            </a:p>
          </p:txBody>
        </p:sp>
      </p:grpSp>
      <p:grpSp>
        <p:nvGrpSpPr>
          <p:cNvPr id="32" name="Group Outer Core"/>
          <p:cNvGrpSpPr>
            <a:grpSpLocks/>
          </p:cNvGrpSpPr>
          <p:nvPr/>
        </p:nvGrpSpPr>
        <p:grpSpPr bwMode="auto">
          <a:xfrm>
            <a:off x="4395788" y="1241425"/>
            <a:ext cx="4359275" cy="1979613"/>
            <a:chOff x="4396292" y="1241687"/>
            <a:chExt cx="4360068" cy="1979367"/>
          </a:xfrm>
        </p:grpSpPr>
        <p:sp>
          <p:nvSpPr>
            <p:cNvPr id="12304" name="Rectangle 29"/>
            <p:cNvSpPr>
              <a:spLocks/>
            </p:cNvSpPr>
            <p:nvPr/>
          </p:nvSpPr>
          <p:spPr bwMode="auto">
            <a:xfrm>
              <a:off x="4940010" y="1241687"/>
              <a:ext cx="3816350" cy="16031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b="1">
                  <a:solidFill>
                    <a:srgbClr val="000000"/>
                  </a:solidFill>
                </a:rPr>
                <a:t>The Outer Core</a:t>
              </a:r>
            </a:p>
            <a:p>
              <a:pPr eaLnBrk="1" hangingPunct="1">
                <a:lnSpc>
                  <a:spcPct val="100000"/>
                </a:lnSpc>
                <a:spcBef>
                  <a:spcPct val="0"/>
                </a:spcBef>
                <a:buFontTx/>
                <a:buNone/>
              </a:pPr>
              <a:r>
                <a:rPr lang="en-GB" altLang="en-US">
                  <a:solidFill>
                    <a:srgbClr val="000000"/>
                  </a:solidFill>
                </a:rPr>
                <a:t>The outer core is a liquid layer made out of molten iron and nickel. This liquid metal creates the earth's magnetic field.</a:t>
              </a:r>
            </a:p>
          </p:txBody>
        </p:sp>
        <p:sp>
          <p:nvSpPr>
            <p:cNvPr id="31" name="BTN Outercore x"/>
            <p:cNvSpPr/>
            <p:nvPr/>
          </p:nvSpPr>
          <p:spPr>
            <a:xfrm>
              <a:off x="4396292" y="2844863"/>
              <a:ext cx="376305" cy="376191"/>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chemeClr val="tx1"/>
                  </a:solidFill>
                </a:rPr>
                <a:t>×</a:t>
              </a:r>
            </a:p>
          </p:txBody>
        </p:sp>
      </p:grpSp>
      <p:grpSp>
        <p:nvGrpSpPr>
          <p:cNvPr id="23" name="Group Mantle"/>
          <p:cNvGrpSpPr>
            <a:grpSpLocks/>
          </p:cNvGrpSpPr>
          <p:nvPr/>
        </p:nvGrpSpPr>
        <p:grpSpPr bwMode="auto">
          <a:xfrm>
            <a:off x="755650" y="2252663"/>
            <a:ext cx="4016375" cy="3032125"/>
            <a:chOff x="755649" y="2252622"/>
            <a:chExt cx="4016608" cy="3032141"/>
          </a:xfrm>
        </p:grpSpPr>
        <p:sp>
          <p:nvSpPr>
            <p:cNvPr id="21" name="Rectangle 20"/>
            <p:cNvSpPr>
              <a:spLocks/>
            </p:cNvSpPr>
            <p:nvPr/>
          </p:nvSpPr>
          <p:spPr>
            <a:xfrm>
              <a:off x="755649" y="3127339"/>
              <a:ext cx="3816571" cy="2157424"/>
            </a:xfrm>
            <a:prstGeom prst="rect">
              <a:avLst/>
            </a:prstGeom>
            <a:solidFill>
              <a:schemeClr val="accent3"/>
            </a:solidFill>
          </p:spPr>
          <p:txBody>
            <a:bodyPr lIns="108000" tIns="108000" rIns="108000" bIns="108000" anchor="ctr">
              <a:spAutoFit/>
            </a:bodyPr>
            <a:lstStyle/>
            <a:p>
              <a:pPr eaLnBrk="1" fontAlgn="auto" hangingPunct="1">
                <a:spcBef>
                  <a:spcPts val="0"/>
                </a:spcBef>
                <a:spcAft>
                  <a:spcPts val="0"/>
                </a:spcAft>
                <a:defRPr/>
              </a:pPr>
              <a:r>
                <a:rPr lang="en-GB" altLang="en-US" b="1" dirty="0">
                  <a:solidFill>
                    <a:srgbClr val="000000"/>
                  </a:solidFill>
                </a:rPr>
                <a:t>The Mantle</a:t>
              </a:r>
            </a:p>
            <a:p>
              <a:pPr eaLnBrk="1" fontAlgn="auto" hangingPunct="1">
                <a:spcBef>
                  <a:spcPts val="0"/>
                </a:spcBef>
                <a:spcAft>
                  <a:spcPts val="0"/>
                </a:spcAft>
                <a:defRPr/>
              </a:pPr>
              <a:r>
                <a:rPr lang="en-GB" altLang="en-US" dirty="0">
                  <a:solidFill>
                    <a:srgbClr val="000000"/>
                  </a:solidFill>
                </a:rPr>
                <a:t>The mantle is approximately 2897km thick and is made of a solid, rocky substance called molten rock or magma. This is what escapes when a volcano erupts.</a:t>
              </a:r>
            </a:p>
          </p:txBody>
        </p:sp>
        <p:sp>
          <p:nvSpPr>
            <p:cNvPr id="22" name="BTN Mantle x"/>
            <p:cNvSpPr/>
            <p:nvPr/>
          </p:nvSpPr>
          <p:spPr>
            <a:xfrm>
              <a:off x="4395998" y="2252622"/>
              <a:ext cx="376259" cy="376239"/>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chemeClr val="tx1"/>
                  </a:solidFill>
                </a:rPr>
                <a:t>×</a:t>
              </a: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9"/>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xit" presetSubtype="0" fill="hold" nodeType="clickEffect">
                                  <p:stCondLst>
                                    <p:cond delay="0"/>
                                  </p:stCondLst>
                                  <p:childTnLst>
                                    <p:set>
                                      <p:cBhvr>
                                        <p:cTn id="21"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2" restart="whenNotActive" fill="hold" evtFilter="cancelBubble" nodeType="interactiveSeq">
                <p:stCondLst>
                  <p:cond evt="onClick" delay="0">
                    <p:tgtEl>
                      <p:spTgt spid="28"/>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27" restart="whenNotActive" fill="hold" evtFilter="cancelBubble" nodeType="interactiveSeq">
                <p:stCondLst>
                  <p:cond evt="onClick" delay="0">
                    <p:tgtEl>
                      <p:spTgt spid="32"/>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exit" presetSubtype="0" fill="hold" nodeType="clickEffect">
                                  <p:stCondLst>
                                    <p:cond delay="0"/>
                                  </p:stCondLst>
                                  <p:childTnLst>
                                    <p:set>
                                      <p:cBhvr>
                                        <p:cTn id="31"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3"/>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nodeType="clickEffect">
                                  <p:stCondLst>
                                    <p:cond delay="0"/>
                                  </p:stCondLst>
                                  <p:childTnLst>
                                    <p:set>
                                      <p:cBhvr>
                                        <p:cTn id="4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755650" y="725488"/>
            <a:ext cx="76327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2800" b="1">
                <a:solidFill>
                  <a:schemeClr val="tx1"/>
                </a:solidFill>
              </a:rPr>
              <a:t>Where Are Most Volcanoes Located?</a:t>
            </a:r>
          </a:p>
        </p:txBody>
      </p:sp>
      <p:pic>
        <p:nvPicPr>
          <p:cNvPr id="1331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4125" y="1400175"/>
            <a:ext cx="663575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p:cNvSpPr>
          <p:nvPr/>
        </p:nvSpPr>
        <p:spPr>
          <a:xfrm>
            <a:off x="755650" y="1400175"/>
            <a:ext cx="2078038" cy="2989263"/>
          </a:xfrm>
          <a:prstGeom prst="rect">
            <a:avLst/>
          </a:prstGeom>
          <a:solidFill>
            <a:schemeClr val="accent3"/>
          </a:solidFill>
        </p:spPr>
        <p:txBody>
          <a:bodyPr lIns="108000" tIns="108000" rIns="108000" bIns="108000" anchor="ctr">
            <a:spAutoFit/>
          </a:bodyPr>
          <a:lstStyle/>
          <a:p>
            <a:pPr eaLnBrk="1" fontAlgn="auto" hangingPunct="1">
              <a:spcBef>
                <a:spcPts val="0"/>
              </a:spcBef>
              <a:spcAft>
                <a:spcPts val="0"/>
              </a:spcAft>
              <a:defRPr/>
            </a:pPr>
            <a:r>
              <a:rPr lang="en-GB" altLang="en-US" dirty="0">
                <a:solidFill>
                  <a:srgbClr val="000000"/>
                </a:solidFill>
              </a:rPr>
              <a:t>The ‘Ring of Fire’ is an area of the Pacific Ocean that is shaped like a horseshoe. It is home to 90% of the world's earthquakes and 75% of the world's volcanoes.</a:t>
            </a:r>
          </a:p>
        </p:txBody>
      </p:sp>
      <p:sp>
        <p:nvSpPr>
          <p:cNvPr id="5" name="Rectangle 4"/>
          <p:cNvSpPr>
            <a:spLocks/>
          </p:cNvSpPr>
          <p:nvPr/>
        </p:nvSpPr>
        <p:spPr bwMode="auto">
          <a:xfrm>
            <a:off x="6153150" y="3105150"/>
            <a:ext cx="2235200" cy="29876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a:solidFill>
                  <a:srgbClr val="000000"/>
                </a:solidFill>
              </a:rPr>
              <a:t>It contains a string of 452 volcanoes, which stretches from the southern tip of South America, up along the coast of North America, down through Japan, and into New Zealand.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755650" y="725488"/>
            <a:ext cx="76327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2800" b="1">
                <a:solidFill>
                  <a:schemeClr val="tx1"/>
                </a:solidFill>
              </a:rPr>
              <a:t>How Are Volcanoes Formed?</a:t>
            </a:r>
          </a:p>
        </p:txBody>
      </p:sp>
      <p:sp>
        <p:nvSpPr>
          <p:cNvPr id="14339" name="Rectangle 5"/>
          <p:cNvSpPr>
            <a:spLocks/>
          </p:cNvSpPr>
          <p:nvPr/>
        </p:nvSpPr>
        <p:spPr bwMode="auto">
          <a:xfrm>
            <a:off x="666750" y="1112838"/>
            <a:ext cx="78105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chemeClr val="tx1"/>
                </a:solidFill>
              </a:rPr>
              <a:t>Deep in the earth, it is extremely hot. It is so hot, in fact, that rocks actually melt and form magma, which makes up the mantle of the earth. </a:t>
            </a:r>
          </a:p>
        </p:txBody>
      </p:sp>
      <p:pic>
        <p:nvPicPr>
          <p:cNvPr id="14340" name="Picture 7"/>
          <p:cNvPicPr>
            <a:picLocks noChangeAspect="1"/>
          </p:cNvPicPr>
          <p:nvPr/>
        </p:nvPicPr>
        <p:blipFill>
          <a:blip r:embed="rId2">
            <a:extLst>
              <a:ext uri="{28A0092B-C50C-407E-A947-70E740481C1C}">
                <a14:useLocalDpi xmlns:a14="http://schemas.microsoft.com/office/drawing/2010/main" val="0"/>
              </a:ext>
            </a:extLst>
          </a:blip>
          <a:srcRect l="20393" t="381" r="20393" b="7532"/>
          <a:stretch>
            <a:fillRect/>
          </a:stretch>
        </p:blipFill>
        <p:spPr bwMode="auto">
          <a:xfrm>
            <a:off x="755650" y="1982788"/>
            <a:ext cx="3738563"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a:grpSpLocks/>
          </p:cNvGrpSpPr>
          <p:nvPr/>
        </p:nvGrpSpPr>
        <p:grpSpPr bwMode="auto">
          <a:xfrm>
            <a:off x="4494213" y="1979613"/>
            <a:ext cx="3894137" cy="2393950"/>
            <a:chOff x="4494630" y="1979470"/>
            <a:chExt cx="3857208" cy="2394824"/>
          </a:xfrm>
        </p:grpSpPr>
        <p:sp>
          <p:nvSpPr>
            <p:cNvPr id="14343" name="Rectangle 8"/>
            <p:cNvSpPr>
              <a:spLocks/>
            </p:cNvSpPr>
            <p:nvPr/>
          </p:nvSpPr>
          <p:spPr bwMode="auto">
            <a:xfrm>
              <a:off x="4494630" y="1982179"/>
              <a:ext cx="3857207" cy="239211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a:solidFill>
                    <a:srgbClr val="000000"/>
                  </a:solidFill>
                </a:rPr>
                <a:t>The upper mantle mixes and moves, which creates pressure underneath the crust. This pressure can sometimes cause the mantle</a:t>
              </a:r>
              <a:br>
                <a:rPr lang="en-GB" altLang="en-US">
                  <a:solidFill>
                    <a:srgbClr val="000000"/>
                  </a:solidFill>
                </a:rPr>
              </a:br>
              <a:r>
                <a:rPr lang="en-GB" altLang="en-US">
                  <a:solidFill>
                    <a:srgbClr val="000000"/>
                  </a:solidFill>
                </a:rPr>
                <a:t>to leak out onto the</a:t>
              </a:r>
              <a:br>
                <a:rPr lang="en-GB" altLang="en-US">
                  <a:solidFill>
                    <a:srgbClr val="000000"/>
                  </a:solidFill>
                </a:rPr>
              </a:br>
              <a:r>
                <a:rPr lang="en-GB" altLang="en-US">
                  <a:solidFill>
                    <a:srgbClr val="000000"/>
                  </a:solidFill>
                </a:rPr>
                <a:t>surface of the earth</a:t>
              </a:r>
              <a:br>
                <a:rPr lang="en-GB" altLang="en-US">
                  <a:solidFill>
                    <a:srgbClr val="000000"/>
                  </a:solidFill>
                </a:rPr>
              </a:br>
              <a:r>
                <a:rPr lang="en-GB" altLang="en-US" b="1">
                  <a:solidFill>
                    <a:srgbClr val="000000"/>
                  </a:solidFill>
                </a:rPr>
                <a:t>– this is a</a:t>
              </a:r>
              <a:br>
                <a:rPr lang="en-GB" altLang="en-US" b="1">
                  <a:solidFill>
                    <a:srgbClr val="000000"/>
                  </a:solidFill>
                </a:rPr>
              </a:br>
              <a:r>
                <a:rPr lang="en-GB" altLang="en-US" b="1">
                  <a:solidFill>
                    <a:srgbClr val="000000"/>
                  </a:solidFill>
                </a:rPr>
                <a:t>volcano!</a:t>
              </a:r>
            </a:p>
          </p:txBody>
        </p:sp>
        <p:pic>
          <p:nvPicPr>
            <p:cNvPr id="14344" name="Picture 10"/>
            <p:cNvPicPr>
              <a:picLocks noChangeAspect="1"/>
            </p:cNvPicPr>
            <p:nvPr/>
          </p:nvPicPr>
          <p:blipFill>
            <a:blip r:embed="rId3">
              <a:extLst>
                <a:ext uri="{28A0092B-C50C-407E-A947-70E740481C1C}">
                  <a14:useLocalDpi xmlns:a14="http://schemas.microsoft.com/office/drawing/2010/main" val="0"/>
                </a:ext>
              </a:extLst>
            </a:blip>
            <a:srcRect r="34425" b="17870"/>
            <a:stretch>
              <a:fillRect/>
            </a:stretch>
          </p:blipFill>
          <p:spPr bwMode="auto">
            <a:xfrm>
              <a:off x="5647807" y="1979470"/>
              <a:ext cx="2704031" cy="239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12"/>
          <p:cNvSpPr>
            <a:spLocks/>
          </p:cNvSpPr>
          <p:nvPr/>
        </p:nvSpPr>
        <p:spPr>
          <a:xfrm>
            <a:off x="4494213" y="4373563"/>
            <a:ext cx="3894137" cy="1719262"/>
          </a:xfrm>
          <a:prstGeom prst="rect">
            <a:avLst/>
          </a:prstGeom>
          <a:solidFill>
            <a:schemeClr val="accent3"/>
          </a:solidFill>
        </p:spPr>
        <p:txBody>
          <a:bodyPr lIns="108000" tIns="108000" rIns="108000" bIns="108000" anchor="ctr"/>
          <a:lstStyle/>
          <a:p>
            <a:pPr algn="ctr" eaLnBrk="1" fontAlgn="auto" hangingPunct="1">
              <a:lnSpc>
                <a:spcPct val="90000"/>
              </a:lnSpc>
              <a:spcBef>
                <a:spcPts val="1000"/>
              </a:spcBef>
              <a:spcAft>
                <a:spcPts val="0"/>
              </a:spcAft>
              <a:defRPr/>
            </a:pPr>
            <a:r>
              <a:rPr lang="en-GB" altLang="en-US" dirty="0">
                <a:solidFill>
                  <a:srgbClr val="1C1C1C"/>
                </a:solidFill>
              </a:rPr>
              <a:t>Over time, as this magma leaks out, the volcano will get bigger</a:t>
            </a:r>
            <a:br>
              <a:rPr lang="en-GB" altLang="en-US" dirty="0">
                <a:solidFill>
                  <a:srgbClr val="1C1C1C"/>
                </a:solidFill>
              </a:rPr>
            </a:br>
            <a:r>
              <a:rPr lang="en-GB" altLang="en-US" dirty="0">
                <a:solidFill>
                  <a:srgbClr val="1C1C1C"/>
                </a:solidFill>
              </a:rPr>
              <a:t>and bigger.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755650" y="725488"/>
            <a:ext cx="76327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2800" b="1">
                <a:solidFill>
                  <a:schemeClr val="tx1"/>
                </a:solidFill>
              </a:rPr>
              <a:t>The Three Stages of Volcanoes</a:t>
            </a:r>
          </a:p>
        </p:txBody>
      </p:sp>
      <p:sp>
        <p:nvSpPr>
          <p:cNvPr id="15363" name="Rectangle 5"/>
          <p:cNvSpPr>
            <a:spLocks/>
          </p:cNvSpPr>
          <p:nvPr/>
        </p:nvSpPr>
        <p:spPr bwMode="auto">
          <a:xfrm>
            <a:off x="755650" y="1112838"/>
            <a:ext cx="759618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chemeClr val="tx1"/>
                </a:solidFill>
              </a:rPr>
              <a:t>Scientists have placed volcanoes in to three different categories.</a:t>
            </a:r>
            <a:br>
              <a:rPr lang="en-GB" altLang="en-US">
                <a:solidFill>
                  <a:schemeClr val="tx1"/>
                </a:solidFill>
              </a:rPr>
            </a:br>
            <a:r>
              <a:rPr lang="en-GB" altLang="en-US">
                <a:solidFill>
                  <a:schemeClr val="tx1"/>
                </a:solidFill>
              </a:rPr>
              <a:t>What do you think each one is?</a:t>
            </a:r>
          </a:p>
        </p:txBody>
      </p:sp>
      <p:sp>
        <p:nvSpPr>
          <p:cNvPr id="4" name="Rectangle 3"/>
          <p:cNvSpPr>
            <a:spLocks/>
          </p:cNvSpPr>
          <p:nvPr/>
        </p:nvSpPr>
        <p:spPr>
          <a:xfrm>
            <a:off x="755650" y="1927225"/>
            <a:ext cx="7632700" cy="1158875"/>
          </a:xfrm>
          <a:prstGeom prst="rect">
            <a:avLst/>
          </a:prstGeom>
          <a:solidFill>
            <a:schemeClr val="accent3"/>
          </a:solidFill>
        </p:spPr>
        <p:txBody>
          <a:bodyPr lIns="108000" tIns="108000" rIns="108000" bIns="108000"/>
          <a:lstStyle/>
          <a:p>
            <a:pPr eaLnBrk="1" fontAlgn="auto" hangingPunct="1">
              <a:spcBef>
                <a:spcPts val="0"/>
              </a:spcBef>
              <a:spcAft>
                <a:spcPts val="0"/>
              </a:spcAft>
              <a:defRPr/>
            </a:pPr>
            <a:r>
              <a:rPr lang="en-GB" altLang="en-US" b="1" dirty="0">
                <a:solidFill>
                  <a:srgbClr val="000000"/>
                </a:solidFill>
              </a:rPr>
              <a:t>Active</a:t>
            </a:r>
          </a:p>
        </p:txBody>
      </p:sp>
      <p:sp>
        <p:nvSpPr>
          <p:cNvPr id="5" name="Rectangle 4"/>
          <p:cNvSpPr>
            <a:spLocks/>
          </p:cNvSpPr>
          <p:nvPr/>
        </p:nvSpPr>
        <p:spPr bwMode="auto">
          <a:xfrm>
            <a:off x="755650" y="3251200"/>
            <a:ext cx="7632700" cy="11588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b="1">
                <a:solidFill>
                  <a:srgbClr val="000000"/>
                </a:solidFill>
              </a:rPr>
              <a:t>Dormant</a:t>
            </a:r>
          </a:p>
        </p:txBody>
      </p:sp>
      <p:sp>
        <p:nvSpPr>
          <p:cNvPr id="7" name="Rectangle 6"/>
          <p:cNvSpPr>
            <a:spLocks/>
          </p:cNvSpPr>
          <p:nvPr/>
        </p:nvSpPr>
        <p:spPr>
          <a:xfrm>
            <a:off x="755650" y="4579938"/>
            <a:ext cx="7632700" cy="1392237"/>
          </a:xfrm>
          <a:prstGeom prst="rect">
            <a:avLst/>
          </a:prstGeom>
          <a:solidFill>
            <a:schemeClr val="accent3">
              <a:lumMod val="60000"/>
              <a:lumOff val="40000"/>
            </a:schemeClr>
          </a:solidFill>
        </p:spPr>
        <p:txBody>
          <a:bodyPr lIns="108000" tIns="108000" rIns="108000" bIns="108000"/>
          <a:lstStyle/>
          <a:p>
            <a:pPr eaLnBrk="1" fontAlgn="auto" hangingPunct="1">
              <a:spcBef>
                <a:spcPts val="0"/>
              </a:spcBef>
              <a:spcAft>
                <a:spcPts val="0"/>
              </a:spcAft>
              <a:defRPr/>
            </a:pPr>
            <a:r>
              <a:rPr lang="en-GB" altLang="en-US" b="1" dirty="0">
                <a:solidFill>
                  <a:srgbClr val="000000"/>
                </a:solidFill>
              </a:rPr>
              <a:t>Extinct</a:t>
            </a:r>
          </a:p>
        </p:txBody>
      </p:sp>
      <p:sp>
        <p:nvSpPr>
          <p:cNvPr id="16" name="Rectangle 15"/>
          <p:cNvSpPr>
            <a:spLocks/>
          </p:cNvSpPr>
          <p:nvPr/>
        </p:nvSpPr>
        <p:spPr bwMode="auto">
          <a:xfrm>
            <a:off x="755650" y="2279650"/>
            <a:ext cx="7596188"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a:solidFill>
                  <a:srgbClr val="000000"/>
                </a:solidFill>
              </a:rPr>
              <a:t>An active volcano is one that has erupted recently, and there is the possibility that it may erupt again.</a:t>
            </a:r>
          </a:p>
        </p:txBody>
      </p:sp>
      <p:sp>
        <p:nvSpPr>
          <p:cNvPr id="19" name="Rectangle 18"/>
          <p:cNvSpPr>
            <a:spLocks/>
          </p:cNvSpPr>
          <p:nvPr/>
        </p:nvSpPr>
        <p:spPr bwMode="auto">
          <a:xfrm>
            <a:off x="755650" y="3589338"/>
            <a:ext cx="759618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a:solidFill>
                  <a:schemeClr val="tx1"/>
                </a:solidFill>
              </a:rPr>
              <a:t>A dormant volcano is one that has not erupted for a long time, however, it may still erupt in the future.</a:t>
            </a:r>
          </a:p>
        </p:txBody>
      </p:sp>
      <p:sp>
        <p:nvSpPr>
          <p:cNvPr id="20" name="Rectangle 19"/>
          <p:cNvSpPr>
            <a:spLocks/>
          </p:cNvSpPr>
          <p:nvPr/>
        </p:nvSpPr>
        <p:spPr bwMode="auto">
          <a:xfrm>
            <a:off x="755650" y="4914900"/>
            <a:ext cx="7596188"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pPr>
            <a:r>
              <a:rPr lang="en-GB" altLang="en-US">
                <a:solidFill>
                  <a:schemeClr val="tx1"/>
                </a:solidFill>
              </a:rPr>
              <a:t>An extinct volcano is one which has erupted</a:t>
            </a:r>
          </a:p>
          <a:p>
            <a:pPr eaLnBrk="1" hangingPunct="1">
              <a:lnSpc>
                <a:spcPct val="100000"/>
              </a:lnSpc>
              <a:spcBef>
                <a:spcPct val="0"/>
              </a:spcBef>
              <a:buFontTx/>
              <a:buNone/>
            </a:pPr>
            <a:r>
              <a:rPr lang="en-GB" altLang="en-US">
                <a:solidFill>
                  <a:schemeClr val="tx1"/>
                </a:solidFill>
              </a:rPr>
              <a:t>thousands of years ago, but it will</a:t>
            </a:r>
          </a:p>
          <a:p>
            <a:pPr eaLnBrk="1" hangingPunct="1">
              <a:lnSpc>
                <a:spcPct val="100000"/>
              </a:lnSpc>
              <a:spcBef>
                <a:spcPct val="0"/>
              </a:spcBef>
              <a:buFontTx/>
              <a:buNone/>
            </a:pPr>
            <a:r>
              <a:rPr lang="en-GB" altLang="en-US">
                <a:solidFill>
                  <a:schemeClr val="tx1"/>
                </a:solidFill>
              </a:rPr>
              <a:t>probably never erupt again.</a:t>
            </a:r>
          </a:p>
        </p:txBody>
      </p:sp>
      <p:pic>
        <p:nvPicPr>
          <p:cNvPr id="15370" name="Picture 9"/>
          <p:cNvPicPr>
            <a:picLocks noChangeAspect="1"/>
          </p:cNvPicPr>
          <p:nvPr/>
        </p:nvPicPr>
        <p:blipFill>
          <a:blip r:embed="rId2">
            <a:extLst>
              <a:ext uri="{28A0092B-C50C-407E-A947-70E740481C1C}">
                <a14:useLocalDpi xmlns:a14="http://schemas.microsoft.com/office/drawing/2010/main" val="0"/>
              </a:ext>
            </a:extLst>
          </a:blip>
          <a:srcRect l="-8" t="-3886" r="26569" b="28876"/>
          <a:stretch>
            <a:fillRect/>
          </a:stretch>
        </p:blipFill>
        <p:spPr bwMode="auto">
          <a:xfrm>
            <a:off x="2613025" y="2141538"/>
            <a:ext cx="6530975" cy="471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6"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755650" y="725488"/>
            <a:ext cx="76327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sz="2800" b="1">
                <a:solidFill>
                  <a:schemeClr val="tx1"/>
                </a:solidFill>
              </a:rPr>
              <a:t>Why Do Volcanoes Erupt?</a:t>
            </a:r>
          </a:p>
        </p:txBody>
      </p:sp>
      <p:sp>
        <p:nvSpPr>
          <p:cNvPr id="16387" name="Rectangle 5"/>
          <p:cNvSpPr>
            <a:spLocks/>
          </p:cNvSpPr>
          <p:nvPr/>
        </p:nvSpPr>
        <p:spPr bwMode="auto">
          <a:xfrm>
            <a:off x="755650" y="1112838"/>
            <a:ext cx="759618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chemeClr val="tx1"/>
                </a:solidFill>
              </a:rPr>
              <a:t>We know that the earth's crust is made up of huge slabs called tectonic plates. These fit together like a jigsaw puzzle and they sometimes move.</a:t>
            </a:r>
          </a:p>
        </p:txBody>
      </p:sp>
      <p:pic>
        <p:nvPicPr>
          <p:cNvPr id="16388" name="Picture 2"/>
          <p:cNvPicPr>
            <a:picLocks noChangeAspect="1"/>
          </p:cNvPicPr>
          <p:nvPr/>
        </p:nvPicPr>
        <p:blipFill>
          <a:blip r:embed="rId2">
            <a:extLst>
              <a:ext uri="{28A0092B-C50C-407E-A947-70E740481C1C}">
                <a14:useLocalDpi xmlns:a14="http://schemas.microsoft.com/office/drawing/2010/main" val="0"/>
              </a:ext>
            </a:extLst>
          </a:blip>
          <a:srcRect l="13374" t="4781" r="3194" b="3188"/>
          <a:stretch>
            <a:fillRect/>
          </a:stretch>
        </p:blipFill>
        <p:spPr bwMode="auto">
          <a:xfrm>
            <a:off x="755650" y="2041525"/>
            <a:ext cx="48387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11"/>
          <p:cNvSpPr>
            <a:spLocks/>
          </p:cNvSpPr>
          <p:nvPr/>
        </p:nvSpPr>
        <p:spPr bwMode="auto">
          <a:xfrm>
            <a:off x="4914900" y="2041525"/>
            <a:ext cx="3473450" cy="40513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GB" altLang="en-US">
                <a:solidFill>
                  <a:schemeClr val="tx1"/>
                </a:solidFill>
              </a:rPr>
              <a:t>The movement causes </a:t>
            </a:r>
            <a:r>
              <a:rPr lang="en-GB" altLang="en-US" b="1">
                <a:solidFill>
                  <a:schemeClr val="tx1"/>
                </a:solidFill>
              </a:rPr>
              <a:t>friction</a:t>
            </a:r>
            <a:r>
              <a:rPr lang="en-GB" altLang="en-US">
                <a:solidFill>
                  <a:schemeClr val="tx1"/>
                </a:solidFill>
              </a:rPr>
              <a:t> which causes earthquakes and volcanic eruptions near the edges of the plates. The theory that explains this process is called ‘plate tectonics’ – this means the plates are moving in different directions and at different speeds.  Sometimes they collide or brush past each other and cause these earthquakes and volcanic eruptions.</a:t>
            </a:r>
            <a:endParaRPr lang="en-GB" altLang="en-US">
              <a:solidFill>
                <a:srgbClr val="000000"/>
              </a:solidFill>
            </a:endParaRPr>
          </a:p>
        </p:txBody>
      </p:sp>
      <p:sp>
        <p:nvSpPr>
          <p:cNvPr id="13" name="Rectangle 12"/>
          <p:cNvSpPr>
            <a:spLocks/>
          </p:cNvSpPr>
          <p:nvPr/>
        </p:nvSpPr>
        <p:spPr>
          <a:xfrm>
            <a:off x="1223963" y="5208588"/>
            <a:ext cx="3222625" cy="773112"/>
          </a:xfrm>
          <a:prstGeom prst="rect">
            <a:avLst/>
          </a:prstGeom>
          <a:solidFill>
            <a:schemeClr val="accent3"/>
          </a:solidFill>
        </p:spPr>
        <p:txBody>
          <a:bodyPr lIns="108000" tIns="108000" rIns="108000" bIns="108000" anchor="ctr">
            <a:spAutoFit/>
          </a:bodyPr>
          <a:lstStyle/>
          <a:p>
            <a:pPr algn="ctr" eaLnBrk="1" fontAlgn="auto" hangingPunct="1">
              <a:spcBef>
                <a:spcPts val="0"/>
              </a:spcBef>
              <a:spcAft>
                <a:spcPts val="0"/>
              </a:spcAft>
              <a:defRPr/>
            </a:pPr>
            <a:r>
              <a:rPr lang="en-GB" altLang="en-US" dirty="0">
                <a:solidFill>
                  <a:srgbClr val="000000"/>
                </a:solidFill>
              </a:rPr>
              <a:t>Click on the word in </a:t>
            </a:r>
            <a:r>
              <a:rPr lang="en-GB" altLang="en-US" b="1" dirty="0">
                <a:solidFill>
                  <a:srgbClr val="000000"/>
                </a:solidFill>
              </a:rPr>
              <a:t>bold</a:t>
            </a:r>
            <a:r>
              <a:rPr lang="en-GB" altLang="en-US" dirty="0">
                <a:solidFill>
                  <a:srgbClr val="000000"/>
                </a:solidFill>
              </a:rPr>
              <a:t> to find out what it means!</a:t>
            </a:r>
          </a:p>
        </p:txBody>
      </p:sp>
      <p:sp>
        <p:nvSpPr>
          <p:cNvPr id="14" name="Rectangle 13"/>
          <p:cNvSpPr>
            <a:spLocks/>
          </p:cNvSpPr>
          <p:nvPr/>
        </p:nvSpPr>
        <p:spPr>
          <a:xfrm>
            <a:off x="919163" y="4932363"/>
            <a:ext cx="3832225" cy="1049337"/>
          </a:xfrm>
          <a:prstGeom prst="rect">
            <a:avLst/>
          </a:prstGeom>
          <a:solidFill>
            <a:schemeClr val="accent3">
              <a:lumMod val="40000"/>
              <a:lumOff val="60000"/>
            </a:schemeClr>
          </a:solidFill>
          <a:ln w="38100">
            <a:solidFill>
              <a:srgbClr val="C00000"/>
            </a:solidFill>
          </a:ln>
        </p:spPr>
        <p:txBody>
          <a:bodyPr lIns="108000" tIns="108000" rIns="108000" bIns="108000" anchor="ctr">
            <a:spAutoFit/>
          </a:bodyPr>
          <a:lstStyle/>
          <a:p>
            <a:pPr algn="ctr" eaLnBrk="1" fontAlgn="auto" hangingPunct="1">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GB" altLang="en-US" b="1" dirty="0"/>
              <a:t>Friction: </a:t>
            </a:r>
            <a:r>
              <a:rPr lang="en-GB" altLang="en-US" dirty="0"/>
              <a:t>the resistance created when one surface rubs</a:t>
            </a:r>
            <a:br>
              <a:rPr lang="en-GB" altLang="en-US" dirty="0"/>
            </a:br>
            <a:r>
              <a:rPr lang="en-GB" altLang="en-US" dirty="0"/>
              <a:t>against another.</a:t>
            </a:r>
          </a:p>
        </p:txBody>
      </p:sp>
      <p:sp>
        <p:nvSpPr>
          <p:cNvPr id="15" name="Friction"/>
          <p:cNvSpPr/>
          <p:nvPr/>
        </p:nvSpPr>
        <p:spPr>
          <a:xfrm>
            <a:off x="7335838" y="2265363"/>
            <a:ext cx="893762" cy="328612"/>
          </a:xfrm>
          <a:prstGeom prst="rect">
            <a:avLst/>
          </a:prstGeom>
          <a:solidFill>
            <a:schemeClr val="accent2">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nextCondLst>
                <p:cond evt="onClick" delay="0">
                  <p:tgtEl>
                    <p:spTgt spid="15"/>
                  </p:tgtEl>
                </p:cond>
              </p:nextCondLst>
            </p:seq>
          </p:childTnLst>
        </p:cTn>
      </p:par>
    </p:tnLst>
    <p:bldLst>
      <p:bldP spid="13" grpId="0" animBg="1"/>
      <p:bldP spid="14"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CBCA707B-BBA2-4E7E-9DB6-705861FD9E17}" vid="{48CF7D95-9755-429D-A1B1-06B08BB4DD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1D1E98B3209D4493493866D5B8328A" ma:contentTypeVersion="10" ma:contentTypeDescription="Create a new document." ma:contentTypeScope="" ma:versionID="84413df6603bd2bab0d39027ed842671">
  <xsd:schema xmlns:xsd="http://www.w3.org/2001/XMLSchema" xmlns:xs="http://www.w3.org/2001/XMLSchema" xmlns:p="http://schemas.microsoft.com/office/2006/metadata/properties" xmlns:ns3="fad5256b-9034-4098-a484-2992d39a629e" targetNamespace="http://schemas.microsoft.com/office/2006/metadata/properties" ma:root="true" ma:fieldsID="4e4e56fef90c9281d97f58e053b1e765" ns3:_="">
    <xsd:import namespace="fad5256b-9034-4098-a484-2992d39a629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d5256b-9034-4098-a484-2992d39a62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0195DA6-39FC-46F4-A137-CEFB042511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d5256b-9034-4098-a484-2992d39a62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31C1D8-4EAE-4A6C-8D6A-25E5FD78F630}">
  <ds:schemaRefs>
    <ds:schemaRef ds:uri="http://schemas.microsoft.com/sharepoint/v3/contenttype/forms"/>
  </ds:schemaRefs>
</ds:datastoreItem>
</file>

<file path=customXml/itemProps3.xml><?xml version="1.0" encoding="utf-8"?>
<ds:datastoreItem xmlns:ds="http://schemas.openxmlformats.org/officeDocument/2006/customXml" ds:itemID="{E68BDE4C-C6D6-4FB4-AD69-F1BC186E171A}">
  <ds:schemaRefs>
    <ds:schemaRef ds:uri="http://schemas.microsoft.com/office/infopath/2007/PartnerControls"/>
    <ds:schemaRef ds:uri="http://purl.org/dc/elements/1.1/"/>
    <ds:schemaRef ds:uri="http://schemas.microsoft.com/office/2006/metadata/properties"/>
    <ds:schemaRef ds:uri="fad5256b-9034-4098-a484-2992d39a629e"/>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 Template</Template>
  <TotalTime>310</TotalTime>
  <Words>2038</Words>
  <Application>Microsoft Office PowerPoint</Application>
  <PresentationFormat>On-screen Show (4:3)</PresentationFormat>
  <Paragraphs>181</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Twinkl</vt:lpstr>
      <vt:lpstr>Sassoon Infant Rg</vt:lpstr>
      <vt:lpstr>Arial</vt:lpstr>
      <vt:lpstr>Twinkl SemiBold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dc:creator>
  <cp:lastModifiedBy>Vennard, Calum (EPS - Digital and Strategic Comms)</cp:lastModifiedBy>
  <cp:revision>82</cp:revision>
  <dcterms:created xsi:type="dcterms:W3CDTF">2017-03-16T08:06:31Z</dcterms:created>
  <dcterms:modified xsi:type="dcterms:W3CDTF">2020-08-26T08:46:43Z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0x010100031D1E98B3209D4493493866D5B8328A</vt:lpwstr>
  </property>
</Properties>
</file>