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5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dLbls>
            <c:dLbl>
              <c:idx val="0"/>
              <c:layout>
                <c:manualLayout>
                  <c:x val="-0.13537215660542434"/>
                  <c:y val="9.3273260628517693E-2"/>
                </c:manualLayout>
              </c:layout>
              <c:tx>
                <c:rich>
                  <a:bodyPr/>
                  <a:lstStyle/>
                  <a:p>
                    <a:r>
                      <a:rPr lang="en-US" sz="1400"/>
                      <a:t>Coal
19%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200"/>
                      <a:t>Oil
0.1%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14741371391076136"/>
                  <c:y val="-0.28897188653557382"/>
                </c:manualLayout>
              </c:layout>
              <c:tx>
                <c:rich>
                  <a:bodyPr/>
                  <a:lstStyle/>
                  <a:p>
                    <a:r>
                      <a:rPr lang="en-US" sz="1600"/>
                      <a:t>Natural Gas
46%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sz="1200"/>
                      <a:t>Hydro
0.8%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sz="1200"/>
                      <a:t>Other renewables
3.2%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sz="1200"/>
                      <a:t>Other (incl. Hydro pump storage)
8.3%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Sheet1!$B$3:$B$9</c:f>
              <c:strCache>
                <c:ptCount val="7"/>
                <c:pt idx="0">
                  <c:v>Coal</c:v>
                </c:pt>
                <c:pt idx="1">
                  <c:v>Oil</c:v>
                </c:pt>
                <c:pt idx="2">
                  <c:v>N.Gas</c:v>
                </c:pt>
                <c:pt idx="3">
                  <c:v>Nuclear</c:v>
                </c:pt>
                <c:pt idx="4">
                  <c:v>HEP</c:v>
                </c:pt>
                <c:pt idx="5">
                  <c:v>Other renewables</c:v>
                </c:pt>
                <c:pt idx="6">
                  <c:v>Other (incl. Hydro pump storage)</c:v>
                </c:pt>
              </c:strCache>
            </c:strRef>
          </c:cat>
          <c:val>
            <c:numRef>
              <c:f>Sheet1!$C$3:$C$9</c:f>
              <c:numCache>
                <c:formatCode>General</c:formatCode>
                <c:ptCount val="7"/>
                <c:pt idx="0">
                  <c:v>19.399999999999999</c:v>
                </c:pt>
                <c:pt idx="1">
                  <c:v>0.1</c:v>
                </c:pt>
                <c:pt idx="2">
                  <c:v>45.7</c:v>
                </c:pt>
                <c:pt idx="3">
                  <c:v>22.5</c:v>
                </c:pt>
                <c:pt idx="4">
                  <c:v>0.8</c:v>
                </c:pt>
                <c:pt idx="5">
                  <c:v>3.2</c:v>
                </c:pt>
                <c:pt idx="6">
                  <c:v>8.3000000000000007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spPr>
    <a:ln>
      <a:solidFill>
        <a:schemeClr val="tx1"/>
      </a:solidFill>
    </a:ln>
  </c:sp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7C768-9DAB-4539-9D9B-64877C2E92AC}" type="datetimeFigureOut">
              <a:rPr lang="en-GB" smtClean="0"/>
              <a:t>03/03/2015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8FD1E-3CE4-49A7-87B9-E5FA54FD8D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638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7C768-9DAB-4539-9D9B-64877C2E92AC}" type="datetimeFigureOut">
              <a:rPr lang="en-GB" smtClean="0"/>
              <a:t>03/03/2015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8FD1E-3CE4-49A7-87B9-E5FA54FD8D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1105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7C768-9DAB-4539-9D9B-64877C2E92AC}" type="datetimeFigureOut">
              <a:rPr lang="en-GB" smtClean="0"/>
              <a:t>03/03/2015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8FD1E-3CE4-49A7-87B9-E5FA54FD8D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2502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7C768-9DAB-4539-9D9B-64877C2E92AC}" type="datetimeFigureOut">
              <a:rPr lang="en-GB" smtClean="0"/>
              <a:t>03/03/2015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8FD1E-3CE4-49A7-87B9-E5FA54FD8D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24057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7C768-9DAB-4539-9D9B-64877C2E92AC}" type="datetimeFigureOut">
              <a:rPr lang="en-GB" smtClean="0"/>
              <a:t>03/03/2015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8FD1E-3CE4-49A7-87B9-E5FA54FD8D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94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7C768-9DAB-4539-9D9B-64877C2E92AC}" type="datetimeFigureOut">
              <a:rPr lang="en-GB" smtClean="0"/>
              <a:t>03/03/2015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8FD1E-3CE4-49A7-87B9-E5FA54FD8D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6688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7C768-9DAB-4539-9D9B-64877C2E92AC}" type="datetimeFigureOut">
              <a:rPr lang="en-GB" smtClean="0"/>
              <a:t>03/03/2015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8FD1E-3CE4-49A7-87B9-E5FA54FD8D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59343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7C768-9DAB-4539-9D9B-64877C2E92AC}" type="datetimeFigureOut">
              <a:rPr lang="en-GB" smtClean="0"/>
              <a:t>03/03/2015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8FD1E-3CE4-49A7-87B9-E5FA54FD8D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960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7C768-9DAB-4539-9D9B-64877C2E92AC}" type="datetimeFigureOut">
              <a:rPr lang="en-GB" smtClean="0"/>
              <a:t>03/03/2015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8FD1E-3CE4-49A7-87B9-E5FA54FD8D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514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7C768-9DAB-4539-9D9B-64877C2E92AC}" type="datetimeFigureOut">
              <a:rPr lang="en-GB" smtClean="0"/>
              <a:t>03/03/2015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8FD1E-3CE4-49A7-87B9-E5FA54FD8D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2969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27C768-9DAB-4539-9D9B-64877C2E92AC}" type="datetimeFigureOut">
              <a:rPr lang="en-GB" smtClean="0"/>
              <a:t>03/03/2015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8FD1E-3CE4-49A7-87B9-E5FA54FD8D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9900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27C768-9DAB-4539-9D9B-64877C2E92AC}" type="datetimeFigureOut">
              <a:rPr lang="en-GB" smtClean="0"/>
              <a:t>03/03/2015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8FD1E-3CE4-49A7-87B9-E5FA54FD8D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83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hyperlink" Target="http://www.rpi.edu/about/inside/issue/v6n3/sustainability.html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1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97"/>
          <a:stretch/>
        </p:blipFill>
        <p:spPr bwMode="auto">
          <a:xfrm>
            <a:off x="6084168" y="0"/>
            <a:ext cx="836295" cy="755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eader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6168" y="60489"/>
            <a:ext cx="1133475" cy="59753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cscjes.org.uk/images/logo_03.aspx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9488" y="57949"/>
            <a:ext cx="1146810" cy="5238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http://sustainability.rpi.edu/images/sustainability_studies.jpg">
            <a:hlinkClick r:id="rId5"/>
          </p:cNvPr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23" t="6402" r="9147" b="6066"/>
          <a:stretch/>
        </p:blipFill>
        <p:spPr bwMode="auto">
          <a:xfrm>
            <a:off x="2497133" y="2714352"/>
            <a:ext cx="4149733" cy="411036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0" y="692696"/>
            <a:ext cx="9144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Global Citizenship Challenge</a:t>
            </a:r>
            <a:endParaRPr lang="en-GB" sz="6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972743" y="3861048"/>
            <a:ext cx="15760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Lesson </a:t>
            </a:r>
            <a:r>
              <a:rPr lang="en-GB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endParaRPr lang="en-GB" sz="28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68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-27384"/>
            <a:ext cx="836295" cy="782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eader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6168" y="60489"/>
            <a:ext cx="1133475" cy="59753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cscjes.org.uk/images/logo_03.aspx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9488" y="57949"/>
            <a:ext cx="1146810" cy="52387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 Box 9"/>
          <p:cNvSpPr txBox="1"/>
          <p:nvPr/>
        </p:nvSpPr>
        <p:spPr>
          <a:xfrm>
            <a:off x="179512" y="692696"/>
            <a:ext cx="8784976" cy="604867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3200" b="1" u="sng" dirty="0" smtClean="0">
                <a:solidFill>
                  <a:srgbClr val="0070C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Lesson Objective – Nod y </a:t>
            </a:r>
            <a:r>
              <a:rPr lang="en-GB" sz="3200" b="1" u="sng" dirty="0" err="1" smtClean="0">
                <a:solidFill>
                  <a:srgbClr val="0070C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wers</a:t>
            </a:r>
            <a:endParaRPr lang="en-GB" sz="32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Arial" pitchFamily="34" charset="0"/>
              <a:buChar char="•"/>
            </a:pPr>
            <a:r>
              <a:rPr lang="en-GB" sz="3200" dirty="0"/>
              <a:t>To </a:t>
            </a:r>
            <a:r>
              <a:rPr lang="en-GB" sz="3200" dirty="0" smtClean="0"/>
              <a:t>gain an understanding of what renewable energy is and why it is an important way of meeting future energy needs in a sustainable way </a:t>
            </a:r>
            <a:endParaRPr lang="en-GB" sz="3200" dirty="0"/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GB" sz="3200" b="1" u="sng" dirty="0" smtClean="0">
              <a:solidFill>
                <a:srgbClr val="FF0000"/>
              </a:solidFill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3200" b="1" u="sng" dirty="0" smtClean="0">
                <a:solidFill>
                  <a:srgbClr val="FF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Skills Objective - </a:t>
            </a:r>
            <a:r>
              <a:rPr lang="en-GB" sz="3200" b="1" u="sng" dirty="0" err="1" smtClean="0">
                <a:solidFill>
                  <a:srgbClr val="FF0000"/>
                </a:solidFill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Sgiliau</a:t>
            </a:r>
            <a:endParaRPr lang="en-GB" sz="3200" dirty="0">
              <a:effectLst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lnSpc>
                <a:spcPct val="115000"/>
              </a:lnSpc>
              <a:spcAft>
                <a:spcPts val="1000"/>
              </a:spcAft>
              <a:buFont typeface="Arial" pitchFamily="34" charset="0"/>
              <a:buChar char="•"/>
            </a:pPr>
            <a:r>
              <a:rPr lang="en-GB" sz="3200" dirty="0" smtClean="0"/>
              <a:t>Critical thinking and developing working relationships</a:t>
            </a:r>
            <a:endParaRPr lang="en-GB" sz="1100" dirty="0">
              <a:effectLst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599819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-27384"/>
            <a:ext cx="836295" cy="782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eader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6168" y="60489"/>
            <a:ext cx="1133475" cy="59753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cscjes.org.uk/images/logo_03.aspx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9488" y="57949"/>
            <a:ext cx="1146810" cy="52387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 Box 77"/>
          <p:cNvSpPr txBox="1"/>
          <p:nvPr/>
        </p:nvSpPr>
        <p:spPr>
          <a:xfrm>
            <a:off x="272964" y="1124744"/>
            <a:ext cx="8475499" cy="158417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6350">
            <a:solidFill>
              <a:prstClr val="black"/>
            </a:solidFill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000" b="1" u="sng" dirty="0">
                <a:ln>
                  <a:noFill/>
                </a:ln>
                <a:solidFill>
                  <a:srgbClr val="00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latin typeface="Tahoma"/>
                <a:ea typeface="Calibri"/>
                <a:cs typeface="Times New Roman"/>
              </a:rPr>
              <a:t>Starter Activity</a:t>
            </a:r>
            <a:endParaRPr lang="en-GB" dirty="0">
              <a:effectLst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000" dirty="0" smtClean="0">
                <a:effectLst/>
                <a:latin typeface="Tahoma"/>
                <a:ea typeface="Calibri"/>
                <a:cs typeface="Times New Roman"/>
              </a:rPr>
              <a:t>In </a:t>
            </a:r>
            <a:r>
              <a:rPr lang="en-GB" sz="2000" dirty="0">
                <a:effectLst/>
                <a:latin typeface="Tahoma"/>
                <a:ea typeface="Calibri"/>
                <a:cs typeface="Times New Roman"/>
              </a:rPr>
              <a:t>pairs discuss what you think renewable energy actually is. </a:t>
            </a:r>
            <a:endParaRPr lang="en-GB" sz="2000" dirty="0" smtClean="0">
              <a:effectLst/>
              <a:latin typeface="Tahoma"/>
              <a:ea typeface="Calibri"/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2000" dirty="0" smtClean="0">
                <a:effectLst/>
                <a:latin typeface="Tahoma"/>
                <a:ea typeface="Calibri"/>
                <a:cs typeface="Times New Roman"/>
              </a:rPr>
              <a:t>Write </a:t>
            </a:r>
            <a:r>
              <a:rPr lang="en-GB" sz="2000" dirty="0">
                <a:effectLst/>
                <a:latin typeface="Tahoma"/>
                <a:ea typeface="Calibri"/>
                <a:cs typeface="Times New Roman"/>
              </a:rPr>
              <a:t>down a definition </a:t>
            </a:r>
            <a:r>
              <a:rPr lang="en-GB" sz="2000" dirty="0" smtClean="0">
                <a:effectLst/>
                <a:latin typeface="Tahoma"/>
                <a:ea typeface="Calibri"/>
                <a:cs typeface="Times New Roman"/>
              </a:rPr>
              <a:t>on page 21. </a:t>
            </a:r>
            <a:endParaRPr lang="en-GB" dirty="0">
              <a:effectLst/>
              <a:ea typeface="Calibri"/>
              <a:cs typeface="Times New Roma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72963" y="3573016"/>
            <a:ext cx="847549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</a:t>
            </a:r>
            <a:endParaRPr lang="en-GB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UK, we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use these different energy sources to produce electricity. Look at the different types of energy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 page 21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decide if this type of energy is renewable or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non-renewable.</a:t>
            </a:r>
          </a:p>
          <a:p>
            <a:pPr algn="ctr"/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Circle your correct answer.</a:t>
            </a:r>
            <a:endParaRPr lang="en-GB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3081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-27384"/>
            <a:ext cx="836295" cy="782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eader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6168" y="60489"/>
            <a:ext cx="1133475" cy="59753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cscjes.org.uk/images/logo_03.aspx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9488" y="57949"/>
            <a:ext cx="1146810" cy="52387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024090832"/>
              </p:ext>
            </p:extLst>
          </p:nvPr>
        </p:nvGraphicFramePr>
        <p:xfrm>
          <a:off x="1706245" y="762197"/>
          <a:ext cx="5731510" cy="45904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179512" y="5517232"/>
            <a:ext cx="88569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Using the </a:t>
            </a:r>
            <a:r>
              <a:rPr lang="en-GB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graph, describe </a:t>
            </a:r>
            <a:r>
              <a:rPr lang="en-GB" sz="20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 Wales generates its electricity. Give one reason how supplying its energy using non-renewable resources is not </a:t>
            </a:r>
            <a:r>
              <a:rPr lang="en-GB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sustainable on page 22.</a:t>
            </a:r>
            <a:endParaRPr lang="en-GB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820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-27384"/>
            <a:ext cx="836295" cy="782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eader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6168" y="60489"/>
            <a:ext cx="1133475" cy="59753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cscjes.org.uk/images/logo_03.aspx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9488" y="57949"/>
            <a:ext cx="1146810" cy="52387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192832" y="260648"/>
            <a:ext cx="87849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</a:t>
            </a:r>
            <a:endParaRPr lang="en-GB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endParaRPr lang="en-GB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information on the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page 24 outlines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different possible options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that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WAG could use to produce renewable energy. </a:t>
            </a:r>
            <a:endParaRPr lang="en-GB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Read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through the information and make a decision on which type of renewable energy Wales should invest in and why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endParaRPr lang="en-GB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ake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decision on which type of renewable energy Wales should invest in and why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Write your thoughts on page 24.</a:t>
            </a:r>
            <a:endParaRPr lang="en-GB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Litebulb"/>
          <p:cNvSpPr>
            <a:spLocks noEditPoints="1" noChangeArrowheads="1"/>
          </p:cNvSpPr>
          <p:nvPr/>
        </p:nvSpPr>
        <p:spPr bwMode="auto">
          <a:xfrm>
            <a:off x="3635896" y="4149080"/>
            <a:ext cx="1872208" cy="2386203"/>
          </a:xfrm>
          <a:custGeom>
            <a:avLst/>
            <a:gdLst>
              <a:gd name="T0" fmla="*/ 10800 w 21600"/>
              <a:gd name="T1" fmla="*/ 0 h 21600"/>
              <a:gd name="T2" fmla="*/ 21600 w 21600"/>
              <a:gd name="T3" fmla="*/ 7782 h 21600"/>
              <a:gd name="T4" fmla="*/ 0 w 21600"/>
              <a:gd name="T5" fmla="*/ 7782 h 21600"/>
              <a:gd name="T6" fmla="*/ 10800 w 21600"/>
              <a:gd name="T7" fmla="*/ 21600 h 21600"/>
              <a:gd name="T8" fmla="*/ 3556 w 21600"/>
              <a:gd name="T9" fmla="*/ 2188 h 21600"/>
              <a:gd name="T10" fmla="*/ 18277 w 21600"/>
              <a:gd name="T11" fmla="*/ 928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0825" y="21723"/>
                </a:moveTo>
                <a:lnTo>
                  <a:pt x="11215" y="21723"/>
                </a:lnTo>
                <a:lnTo>
                  <a:pt x="11552" y="21688"/>
                </a:lnTo>
                <a:lnTo>
                  <a:pt x="11916" y="21617"/>
                </a:lnTo>
                <a:lnTo>
                  <a:pt x="12253" y="21547"/>
                </a:lnTo>
                <a:lnTo>
                  <a:pt x="12617" y="21441"/>
                </a:lnTo>
                <a:lnTo>
                  <a:pt x="12902" y="21317"/>
                </a:lnTo>
                <a:lnTo>
                  <a:pt x="13162" y="21176"/>
                </a:lnTo>
                <a:lnTo>
                  <a:pt x="13396" y="21000"/>
                </a:lnTo>
                <a:lnTo>
                  <a:pt x="13655" y="20841"/>
                </a:lnTo>
                <a:lnTo>
                  <a:pt x="13863" y="20629"/>
                </a:lnTo>
                <a:lnTo>
                  <a:pt x="14045" y="20435"/>
                </a:lnTo>
                <a:lnTo>
                  <a:pt x="14200" y="20223"/>
                </a:lnTo>
                <a:lnTo>
                  <a:pt x="14356" y="19994"/>
                </a:lnTo>
                <a:lnTo>
                  <a:pt x="14460" y="19747"/>
                </a:lnTo>
                <a:lnTo>
                  <a:pt x="14512" y="19482"/>
                </a:lnTo>
                <a:lnTo>
                  <a:pt x="14512" y="19235"/>
                </a:lnTo>
                <a:lnTo>
                  <a:pt x="14512" y="19147"/>
                </a:lnTo>
                <a:lnTo>
                  <a:pt x="14512" y="18900"/>
                </a:lnTo>
                <a:lnTo>
                  <a:pt x="14512" y="18529"/>
                </a:lnTo>
                <a:lnTo>
                  <a:pt x="14512" y="18052"/>
                </a:lnTo>
                <a:lnTo>
                  <a:pt x="14512" y="17505"/>
                </a:lnTo>
                <a:lnTo>
                  <a:pt x="14512" y="16976"/>
                </a:lnTo>
                <a:lnTo>
                  <a:pt x="14512" y="16464"/>
                </a:lnTo>
                <a:lnTo>
                  <a:pt x="14512" y="15952"/>
                </a:lnTo>
                <a:lnTo>
                  <a:pt x="14512" y="15758"/>
                </a:lnTo>
                <a:lnTo>
                  <a:pt x="14616" y="15547"/>
                </a:lnTo>
                <a:lnTo>
                  <a:pt x="14694" y="15352"/>
                </a:lnTo>
                <a:lnTo>
                  <a:pt x="14798" y="15141"/>
                </a:lnTo>
                <a:lnTo>
                  <a:pt x="15161" y="14735"/>
                </a:lnTo>
                <a:lnTo>
                  <a:pt x="15602" y="14329"/>
                </a:lnTo>
                <a:lnTo>
                  <a:pt x="16745" y="13552"/>
                </a:lnTo>
                <a:lnTo>
                  <a:pt x="18043" y="12670"/>
                </a:lnTo>
                <a:lnTo>
                  <a:pt x="18744" y="12194"/>
                </a:lnTo>
                <a:lnTo>
                  <a:pt x="19341" y="11647"/>
                </a:lnTo>
                <a:lnTo>
                  <a:pt x="19938" y="11099"/>
                </a:lnTo>
                <a:lnTo>
                  <a:pt x="20483" y="10464"/>
                </a:lnTo>
                <a:lnTo>
                  <a:pt x="20743" y="10164"/>
                </a:lnTo>
                <a:lnTo>
                  <a:pt x="20950" y="9794"/>
                </a:lnTo>
                <a:lnTo>
                  <a:pt x="21132" y="9441"/>
                </a:lnTo>
                <a:lnTo>
                  <a:pt x="21288" y="9035"/>
                </a:lnTo>
                <a:lnTo>
                  <a:pt x="21444" y="8664"/>
                </a:lnTo>
                <a:lnTo>
                  <a:pt x="21548" y="8223"/>
                </a:lnTo>
                <a:lnTo>
                  <a:pt x="21600" y="7782"/>
                </a:lnTo>
                <a:lnTo>
                  <a:pt x="21600" y="7341"/>
                </a:lnTo>
                <a:lnTo>
                  <a:pt x="21600" y="6935"/>
                </a:lnTo>
                <a:lnTo>
                  <a:pt x="21548" y="6564"/>
                </a:lnTo>
                <a:lnTo>
                  <a:pt x="21496" y="6229"/>
                </a:lnTo>
                <a:lnTo>
                  <a:pt x="21392" y="5858"/>
                </a:lnTo>
                <a:lnTo>
                  <a:pt x="21288" y="5523"/>
                </a:lnTo>
                <a:lnTo>
                  <a:pt x="21132" y="5135"/>
                </a:lnTo>
                <a:lnTo>
                  <a:pt x="20950" y="4800"/>
                </a:lnTo>
                <a:lnTo>
                  <a:pt x="20743" y="4464"/>
                </a:lnTo>
                <a:lnTo>
                  <a:pt x="20535" y="4164"/>
                </a:lnTo>
                <a:lnTo>
                  <a:pt x="20301" y="3847"/>
                </a:lnTo>
                <a:lnTo>
                  <a:pt x="20042" y="3547"/>
                </a:lnTo>
                <a:lnTo>
                  <a:pt x="19782" y="3247"/>
                </a:lnTo>
                <a:lnTo>
                  <a:pt x="19133" y="2664"/>
                </a:lnTo>
                <a:lnTo>
                  <a:pt x="18458" y="2152"/>
                </a:lnTo>
                <a:lnTo>
                  <a:pt x="17705" y="1694"/>
                </a:lnTo>
                <a:lnTo>
                  <a:pt x="16849" y="1252"/>
                </a:lnTo>
                <a:lnTo>
                  <a:pt x="16407" y="1076"/>
                </a:lnTo>
                <a:lnTo>
                  <a:pt x="15940" y="900"/>
                </a:lnTo>
                <a:lnTo>
                  <a:pt x="15499" y="741"/>
                </a:lnTo>
                <a:lnTo>
                  <a:pt x="15057" y="600"/>
                </a:lnTo>
                <a:lnTo>
                  <a:pt x="14564" y="458"/>
                </a:lnTo>
                <a:lnTo>
                  <a:pt x="14045" y="335"/>
                </a:lnTo>
                <a:lnTo>
                  <a:pt x="13500" y="229"/>
                </a:lnTo>
                <a:lnTo>
                  <a:pt x="13006" y="158"/>
                </a:lnTo>
                <a:lnTo>
                  <a:pt x="12461" y="88"/>
                </a:lnTo>
                <a:lnTo>
                  <a:pt x="11968" y="52"/>
                </a:lnTo>
                <a:lnTo>
                  <a:pt x="11423" y="17"/>
                </a:lnTo>
                <a:lnTo>
                  <a:pt x="10825" y="17"/>
                </a:lnTo>
                <a:lnTo>
                  <a:pt x="10254" y="17"/>
                </a:lnTo>
                <a:lnTo>
                  <a:pt x="9709" y="52"/>
                </a:lnTo>
                <a:lnTo>
                  <a:pt x="9216" y="88"/>
                </a:lnTo>
                <a:lnTo>
                  <a:pt x="8671" y="158"/>
                </a:lnTo>
                <a:lnTo>
                  <a:pt x="8177" y="229"/>
                </a:lnTo>
                <a:lnTo>
                  <a:pt x="7632" y="335"/>
                </a:lnTo>
                <a:lnTo>
                  <a:pt x="7113" y="458"/>
                </a:lnTo>
                <a:lnTo>
                  <a:pt x="6620" y="600"/>
                </a:lnTo>
                <a:lnTo>
                  <a:pt x="6178" y="741"/>
                </a:lnTo>
                <a:lnTo>
                  <a:pt x="5737" y="900"/>
                </a:lnTo>
                <a:lnTo>
                  <a:pt x="5270" y="1076"/>
                </a:lnTo>
                <a:lnTo>
                  <a:pt x="4828" y="1252"/>
                </a:lnTo>
                <a:lnTo>
                  <a:pt x="3972" y="1694"/>
                </a:lnTo>
                <a:lnTo>
                  <a:pt x="3219" y="2152"/>
                </a:lnTo>
                <a:lnTo>
                  <a:pt x="2544" y="2664"/>
                </a:lnTo>
                <a:lnTo>
                  <a:pt x="1895" y="3247"/>
                </a:lnTo>
                <a:lnTo>
                  <a:pt x="1635" y="3547"/>
                </a:lnTo>
                <a:lnTo>
                  <a:pt x="1375" y="3847"/>
                </a:lnTo>
                <a:lnTo>
                  <a:pt x="1142" y="4164"/>
                </a:lnTo>
                <a:lnTo>
                  <a:pt x="934" y="4464"/>
                </a:lnTo>
                <a:lnTo>
                  <a:pt x="726" y="4800"/>
                </a:lnTo>
                <a:lnTo>
                  <a:pt x="545" y="5135"/>
                </a:lnTo>
                <a:lnTo>
                  <a:pt x="389" y="5523"/>
                </a:lnTo>
                <a:lnTo>
                  <a:pt x="285" y="5858"/>
                </a:lnTo>
                <a:lnTo>
                  <a:pt x="181" y="6229"/>
                </a:lnTo>
                <a:lnTo>
                  <a:pt x="129" y="6564"/>
                </a:lnTo>
                <a:lnTo>
                  <a:pt x="77" y="6935"/>
                </a:lnTo>
                <a:lnTo>
                  <a:pt x="77" y="7341"/>
                </a:lnTo>
                <a:lnTo>
                  <a:pt x="77" y="7782"/>
                </a:lnTo>
                <a:lnTo>
                  <a:pt x="129" y="8223"/>
                </a:lnTo>
                <a:lnTo>
                  <a:pt x="233" y="8664"/>
                </a:lnTo>
                <a:lnTo>
                  <a:pt x="389" y="9035"/>
                </a:lnTo>
                <a:lnTo>
                  <a:pt x="545" y="9441"/>
                </a:lnTo>
                <a:lnTo>
                  <a:pt x="726" y="9794"/>
                </a:lnTo>
                <a:lnTo>
                  <a:pt x="934" y="10164"/>
                </a:lnTo>
                <a:lnTo>
                  <a:pt x="1194" y="10464"/>
                </a:lnTo>
                <a:lnTo>
                  <a:pt x="1739" y="11099"/>
                </a:lnTo>
                <a:lnTo>
                  <a:pt x="2336" y="11647"/>
                </a:lnTo>
                <a:lnTo>
                  <a:pt x="2933" y="12194"/>
                </a:lnTo>
                <a:lnTo>
                  <a:pt x="3634" y="12670"/>
                </a:lnTo>
                <a:lnTo>
                  <a:pt x="4932" y="13552"/>
                </a:lnTo>
                <a:lnTo>
                  <a:pt x="6075" y="14329"/>
                </a:lnTo>
                <a:lnTo>
                  <a:pt x="6516" y="14735"/>
                </a:lnTo>
                <a:lnTo>
                  <a:pt x="6879" y="15141"/>
                </a:lnTo>
                <a:lnTo>
                  <a:pt x="6983" y="15352"/>
                </a:lnTo>
                <a:lnTo>
                  <a:pt x="7061" y="15547"/>
                </a:lnTo>
                <a:lnTo>
                  <a:pt x="7165" y="15758"/>
                </a:lnTo>
                <a:lnTo>
                  <a:pt x="7165" y="15952"/>
                </a:lnTo>
                <a:lnTo>
                  <a:pt x="7165" y="16464"/>
                </a:lnTo>
                <a:lnTo>
                  <a:pt x="7165" y="16976"/>
                </a:lnTo>
                <a:lnTo>
                  <a:pt x="7165" y="17505"/>
                </a:lnTo>
                <a:lnTo>
                  <a:pt x="7165" y="18052"/>
                </a:lnTo>
                <a:lnTo>
                  <a:pt x="7165" y="18529"/>
                </a:lnTo>
                <a:lnTo>
                  <a:pt x="7165" y="18900"/>
                </a:lnTo>
                <a:lnTo>
                  <a:pt x="7165" y="19147"/>
                </a:lnTo>
                <a:lnTo>
                  <a:pt x="7165" y="19235"/>
                </a:lnTo>
                <a:lnTo>
                  <a:pt x="7165" y="19482"/>
                </a:lnTo>
                <a:lnTo>
                  <a:pt x="7217" y="19747"/>
                </a:lnTo>
                <a:lnTo>
                  <a:pt x="7321" y="19994"/>
                </a:lnTo>
                <a:lnTo>
                  <a:pt x="7476" y="20223"/>
                </a:lnTo>
                <a:lnTo>
                  <a:pt x="7632" y="20435"/>
                </a:lnTo>
                <a:lnTo>
                  <a:pt x="7814" y="20629"/>
                </a:lnTo>
                <a:lnTo>
                  <a:pt x="8022" y="20841"/>
                </a:lnTo>
                <a:lnTo>
                  <a:pt x="8281" y="21000"/>
                </a:lnTo>
                <a:lnTo>
                  <a:pt x="8515" y="21176"/>
                </a:lnTo>
                <a:lnTo>
                  <a:pt x="8775" y="21317"/>
                </a:lnTo>
                <a:lnTo>
                  <a:pt x="9060" y="21441"/>
                </a:lnTo>
                <a:lnTo>
                  <a:pt x="9424" y="21547"/>
                </a:lnTo>
                <a:lnTo>
                  <a:pt x="9761" y="21617"/>
                </a:lnTo>
                <a:lnTo>
                  <a:pt x="10125" y="21688"/>
                </a:lnTo>
                <a:lnTo>
                  <a:pt x="10462" y="21723"/>
                </a:lnTo>
                <a:lnTo>
                  <a:pt x="10825" y="21723"/>
                </a:lnTo>
                <a:close/>
              </a:path>
              <a:path w="21600" h="21600" extrusionOk="0">
                <a:moveTo>
                  <a:pt x="9242" y="14417"/>
                </a:moveTo>
                <a:lnTo>
                  <a:pt x="8541" y="12035"/>
                </a:lnTo>
                <a:lnTo>
                  <a:pt x="7295" y="10129"/>
                </a:lnTo>
                <a:lnTo>
                  <a:pt x="6905" y="9652"/>
                </a:lnTo>
                <a:lnTo>
                  <a:pt x="8541" y="10182"/>
                </a:lnTo>
                <a:lnTo>
                  <a:pt x="9787" y="9547"/>
                </a:lnTo>
                <a:lnTo>
                  <a:pt x="11189" y="10129"/>
                </a:lnTo>
                <a:lnTo>
                  <a:pt x="12279" y="9547"/>
                </a:lnTo>
                <a:lnTo>
                  <a:pt x="13370" y="10076"/>
                </a:lnTo>
                <a:lnTo>
                  <a:pt x="14850" y="9652"/>
                </a:lnTo>
                <a:lnTo>
                  <a:pt x="12902" y="12247"/>
                </a:lnTo>
                <a:lnTo>
                  <a:pt x="12357" y="14417"/>
                </a:lnTo>
                <a:moveTo>
                  <a:pt x="7191" y="15952"/>
                </a:moveTo>
                <a:lnTo>
                  <a:pt x="14512" y="15952"/>
                </a:lnTo>
                <a:lnTo>
                  <a:pt x="14512" y="17064"/>
                </a:lnTo>
                <a:lnTo>
                  <a:pt x="7191" y="17047"/>
                </a:lnTo>
                <a:lnTo>
                  <a:pt x="7191" y="18123"/>
                </a:lnTo>
                <a:lnTo>
                  <a:pt x="14512" y="18158"/>
                </a:lnTo>
                <a:lnTo>
                  <a:pt x="14538" y="19182"/>
                </a:lnTo>
                <a:lnTo>
                  <a:pt x="7217" y="19182"/>
                </a:lnTo>
              </a:path>
            </a:pathLst>
          </a:custGeom>
          <a:solidFill>
            <a:srgbClr val="FFFFCC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0925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-27384"/>
            <a:ext cx="836295" cy="782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eader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6168" y="60489"/>
            <a:ext cx="1133475" cy="59753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 descr="http://www.cscjes.org.uk/images/logo_03.aspx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9488" y="57949"/>
            <a:ext cx="1146810" cy="52387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179512" y="1052736"/>
            <a:ext cx="87849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Now read the information on wind farms on pages 25 and 26 of your booklet.</a:t>
            </a:r>
          </a:p>
          <a:p>
            <a:endParaRPr lang="en-GB" sz="2400" b="1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24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Task:</a:t>
            </a:r>
          </a:p>
          <a:p>
            <a:endParaRPr lang="en-GB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Using your existing knowledge of PESTLE. Decide if the advantages and disadvantages of wind power (outlined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 page 26 of your booklet)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 Political, Economic, Social, Technological, Legislative or Environmental. </a:t>
            </a:r>
            <a:endParaRPr lang="en-GB" sz="24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Write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your answers in the </a:t>
            </a:r>
            <a:r>
              <a:rPr lang="en-GB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table provided </a:t>
            </a:r>
            <a:r>
              <a:rPr lang="en-GB" sz="24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</a:t>
            </a:r>
            <a:r>
              <a:rPr lang="en-GB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 prepared to </a:t>
            </a:r>
            <a:r>
              <a:rPr lang="en-GB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feedback to the class.</a:t>
            </a:r>
            <a:endParaRPr lang="en-GB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925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225</Words>
  <Application>Microsoft Office PowerPoint</Application>
  <PresentationFormat>On-screen Show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 Richard Gwyn</dc:creator>
  <cp:lastModifiedBy>andy leftly</cp:lastModifiedBy>
  <cp:revision>10</cp:revision>
  <dcterms:created xsi:type="dcterms:W3CDTF">2015-02-26T14:42:27Z</dcterms:created>
  <dcterms:modified xsi:type="dcterms:W3CDTF">2015-03-03T13:07:11Z</dcterms:modified>
</cp:coreProperties>
</file>