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71" r:id="rId3"/>
    <p:sldId id="256" r:id="rId4"/>
    <p:sldId id="257" r:id="rId5"/>
    <p:sldId id="258" r:id="rId6"/>
    <p:sldId id="259" r:id="rId7"/>
    <p:sldId id="260" r:id="rId8"/>
    <p:sldId id="261" r:id="rId9"/>
    <p:sldId id="262" r:id="rId10"/>
    <p:sldId id="263"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607" autoAdjust="0"/>
  </p:normalViewPr>
  <p:slideViewPr>
    <p:cSldViewPr snapToGrid="0">
      <p:cViewPr varScale="1">
        <p:scale>
          <a:sx n="71" d="100"/>
          <a:sy n="71"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05A1-8BBF-43FA-B8D8-721C15A8D1A5}" type="datetimeFigureOut">
              <a:rPr lang="en-GB" smtClean="0"/>
              <a:t>07/06/2016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48F60-BF75-4E01-98DB-8590C6F65363}" type="slidenum">
              <a:rPr lang="en-GB" smtClean="0"/>
              <a:t>‹#›</a:t>
            </a:fld>
            <a:endParaRPr lang="en-GB"/>
          </a:p>
        </p:txBody>
      </p:sp>
    </p:spTree>
    <p:extLst>
      <p:ext uri="{BB962C8B-B14F-4D97-AF65-F5344CB8AC3E}">
        <p14:creationId xmlns:p14="http://schemas.microsoft.com/office/powerpoint/2010/main" val="158959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2A36F-AB41-4DFA-BC15-45D9CE24C79B}"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197948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2A36F-AB41-4DFA-BC15-45D9CE24C79B}"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304268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2A36F-AB41-4DFA-BC15-45D9CE24C79B}"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197779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DF1A2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14" name="Group 13"/>
          <p:cNvGrpSpPr/>
          <p:nvPr userDrawn="1"/>
        </p:nvGrpSpPr>
        <p:grpSpPr>
          <a:xfrm>
            <a:off x="0" y="5779592"/>
            <a:ext cx="9144000" cy="1078408"/>
            <a:chOff x="-6782" y="5779592"/>
            <a:chExt cx="9144000" cy="1078408"/>
          </a:xfrm>
        </p:grpSpPr>
        <p:sp>
          <p:nvSpPr>
            <p:cNvPr id="11" name="Rectangle 10"/>
            <p:cNvSpPr/>
            <p:nvPr userDrawn="1"/>
          </p:nvSpPr>
          <p:spPr>
            <a:xfrm>
              <a:off x="-6782" y="5779592"/>
              <a:ext cx="9144000" cy="107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GB">
                <a:solidFill>
                  <a:prstClr val="white"/>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5977" y="6021027"/>
              <a:ext cx="1371226" cy="651538"/>
            </a:xfrm>
            <a:prstGeom prst="rect">
              <a:avLst/>
            </a:prstGeom>
          </p:spPr>
        </p:pic>
        <p:pic>
          <p:nvPicPr>
            <p:cNvPr id="13" name="Picture 12" descr="Logo2016_Lnd_Full_OnWht"/>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30722" y="6069314"/>
              <a:ext cx="1363737" cy="542200"/>
            </a:xfrm>
            <a:prstGeom prst="rect">
              <a:avLst/>
            </a:prstGeom>
            <a:noFill/>
          </p:spPr>
        </p:pic>
      </p:grpSp>
    </p:spTree>
    <p:extLst>
      <p:ext uri="{BB962C8B-B14F-4D97-AF65-F5344CB8AC3E}">
        <p14:creationId xmlns:p14="http://schemas.microsoft.com/office/powerpoint/2010/main" val="307125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28650" y="6356351"/>
            <a:ext cx="5486400" cy="365125"/>
          </a:xfrm>
        </p:spPr>
        <p:txBody>
          <a:bodyPr/>
          <a:lstStyle>
            <a:lvl1pPr algn="l">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786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4529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645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ctr" anchorCtr="0"/>
          <a:lstStyle>
            <a:lvl1pPr marL="0" indent="0">
              <a:buNone/>
              <a:defRPr sz="2400" b="1">
                <a:solidFill>
                  <a:srgbClr val="DF1A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ctr" anchorCtr="0"/>
          <a:lstStyle>
            <a:lvl1pPr marL="0" indent="0">
              <a:buNone/>
              <a:defRPr sz="2400" b="1">
                <a:solidFill>
                  <a:srgbClr val="DF1A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1358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948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79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918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2A36F-AB41-4DFA-BC15-45D9CE24C79B}"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2492864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800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67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F78275-ABD2-45C2-AB74-29854FDE2FA5}" type="datetimeFigureOut">
              <a:rPr lang="en-GB" smtClean="0">
                <a:solidFill>
                  <a:prstClr val="black">
                    <a:tint val="75000"/>
                  </a:prstClr>
                </a:solidFill>
              </a:rPr>
              <a:pPr/>
              <a:t>07/06/2016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CFDC0EA-95D5-451A-991C-AD52D9E5E8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655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A2A36F-AB41-4DFA-BC15-45D9CE24C79B}"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313036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2A36F-AB41-4DFA-BC15-45D9CE24C79B}" type="datetimeFigureOut">
              <a:rPr lang="en-GB" smtClean="0"/>
              <a:t>07/06/2016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316393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2A36F-AB41-4DFA-BC15-45D9CE24C79B}" type="datetimeFigureOut">
              <a:rPr lang="en-GB" smtClean="0"/>
              <a:t>07/06/2016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333624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2A36F-AB41-4DFA-BC15-45D9CE24C79B}" type="datetimeFigureOut">
              <a:rPr lang="en-GB" smtClean="0"/>
              <a:t>07/06/2016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263372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2A36F-AB41-4DFA-BC15-45D9CE24C79B}" type="datetimeFigureOut">
              <a:rPr lang="en-GB" smtClean="0"/>
              <a:t>07/06/2016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95345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A2A36F-AB41-4DFA-BC15-45D9CE24C79B}" type="datetimeFigureOut">
              <a:rPr lang="en-GB" smtClean="0"/>
              <a:t>07/06/2016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364632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A2A36F-AB41-4DFA-BC15-45D9CE24C79B}" type="datetimeFigureOut">
              <a:rPr lang="en-GB" smtClean="0"/>
              <a:t>07/06/2016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4B882-7D05-4E58-BFD3-074053283D2D}" type="slidenum">
              <a:rPr lang="en-GB" smtClean="0"/>
              <a:t>‹#›</a:t>
            </a:fld>
            <a:endParaRPr lang="en-GB"/>
          </a:p>
        </p:txBody>
      </p:sp>
    </p:spTree>
    <p:extLst>
      <p:ext uri="{BB962C8B-B14F-4D97-AF65-F5344CB8AC3E}">
        <p14:creationId xmlns:p14="http://schemas.microsoft.com/office/powerpoint/2010/main" val="342000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A36F-AB41-4DFA-BC15-45D9CE24C79B}" type="datetimeFigureOut">
              <a:rPr lang="en-GB" smtClean="0"/>
              <a:t>07/06/2016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4B882-7D05-4E58-BFD3-074053283D2D}" type="slidenum">
              <a:rPr lang="en-GB" smtClean="0"/>
              <a:t>‹#›</a:t>
            </a:fld>
            <a:endParaRPr lang="en-GB"/>
          </a:p>
        </p:txBody>
      </p:sp>
    </p:spTree>
    <p:extLst>
      <p:ext uri="{BB962C8B-B14F-4D97-AF65-F5344CB8AC3E}">
        <p14:creationId xmlns:p14="http://schemas.microsoft.com/office/powerpoint/2010/main" val="1665315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Foco" panose="020B0504050202020203" pitchFamily="34" charset="0"/>
              </a:defRPr>
            </a:lvl1pPr>
          </a:lstStyle>
          <a:p>
            <a:pPr defTabSz="914400"/>
            <a:fld id="{CDF78275-ABD2-45C2-AB74-29854FDE2FA5}" type="datetimeFigureOut">
              <a:rPr lang="en-GB" smtClean="0">
                <a:solidFill>
                  <a:prstClr val="black">
                    <a:tint val="75000"/>
                  </a:prstClr>
                </a:solidFill>
              </a:rPr>
              <a:pPr defTabSz="914400"/>
              <a:t>07/06/2016</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Foco" panose="020B0504050202020203" pitchFamily="34" charset="0"/>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Foco" panose="020B0504050202020203" pitchFamily="34" charset="0"/>
              </a:defRPr>
            </a:lvl1pPr>
          </a:lstStyle>
          <a:p>
            <a:pPr defTabSz="914400"/>
            <a:fld id="{0CFDC0EA-95D5-451A-991C-AD52D9E5E893}"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3247907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Foco" panose="020B0504050202020203" pitchFamily="34" charset="0"/>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rgbClr val="DF1A22"/>
          </a:solidFill>
          <a:latin typeface="Foco" panose="020B0504050202020203" pitchFamily="34" charset="0"/>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Foco" panose="020B0504050202020203" pitchFamily="34" charset="0"/>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rgbClr val="DF1A22"/>
          </a:solidFill>
          <a:latin typeface="Foco" panose="020B0504050202020203" pitchFamily="34" charset="0"/>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Foco" panose="020B05040502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t&amp;rct=j&amp;q=&amp;esrc=s&amp;frm=1&amp;source=images&amp;cd=&amp;cad=rja&amp;uact=8&amp;ved=0CAQQjRw&amp;url=http://www.clipartpal.com/clipart_pd/education/coloredpencil1.html&amp;ei=VpUfU-KaLsKRhQedroHYAQ&amp;usg=AFQjCNGEfDvGS9vfsttzLri_0c7CE1vRng&amp;sig2=vAbj6FC7FcnMRHa3H54s4w&amp;bvm=bv.62788935,d.ZG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000" dirty="0" smtClean="0"/>
              <a:t>Write a Biography on a Welsh Football Player</a:t>
            </a:r>
            <a:br>
              <a:rPr lang="en-GB" sz="4000" dirty="0" smtClean="0"/>
            </a:br>
            <a:r>
              <a:rPr lang="en-GB" sz="4000" dirty="0" smtClean="0"/>
              <a:t/>
            </a:r>
            <a:br>
              <a:rPr lang="en-GB" sz="4000" dirty="0" smtClean="0"/>
            </a:br>
            <a:r>
              <a:rPr lang="en-GB" sz="4000" dirty="0" smtClean="0"/>
              <a:t>Language, Literacy and Communication – Year 4</a:t>
            </a:r>
            <a:endParaRPr lang="en-GB" sz="4000" dirty="0"/>
          </a:p>
        </p:txBody>
      </p:sp>
      <p:sp>
        <p:nvSpPr>
          <p:cNvPr id="4" name="Subtitle 3"/>
          <p:cNvSpPr>
            <a:spLocks noGrp="1"/>
          </p:cNvSpPr>
          <p:nvPr>
            <p:ph type="subTitle" idx="1"/>
          </p:nvPr>
        </p:nvSpPr>
        <p:spPr>
          <a:xfrm>
            <a:off x="995081" y="3602038"/>
            <a:ext cx="7247965" cy="1655762"/>
          </a:xfrm>
        </p:spPr>
        <p:txBody>
          <a:bodyPr>
            <a:normAutofit/>
          </a:bodyPr>
          <a:lstStyle/>
          <a:p>
            <a:r>
              <a:rPr lang="en-GB" sz="2200" dirty="0"/>
              <a:t>Euro 2016: A Welsh </a:t>
            </a:r>
            <a:r>
              <a:rPr lang="en-GB" sz="2200" dirty="0" smtClean="0"/>
              <a:t>Curriculum </a:t>
            </a:r>
            <a:r>
              <a:rPr lang="en-GB" sz="2200" dirty="0"/>
              <a:t>R</a:t>
            </a:r>
            <a:r>
              <a:rPr lang="en-GB" sz="2200" dirty="0" smtClean="0"/>
              <a:t>esource </a:t>
            </a:r>
            <a:r>
              <a:rPr lang="en-GB" sz="2200" dirty="0"/>
              <a:t>for 7-11 year olds</a:t>
            </a:r>
          </a:p>
        </p:txBody>
      </p:sp>
    </p:spTree>
    <p:extLst>
      <p:ext uri="{BB962C8B-B14F-4D97-AF65-F5344CB8AC3E}">
        <p14:creationId xmlns:p14="http://schemas.microsoft.com/office/powerpoint/2010/main" val="1762438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9965" y="1518347"/>
            <a:ext cx="8027894" cy="3340805"/>
          </a:xfrm>
        </p:spPr>
        <p:txBody>
          <a:bodyPr>
            <a:noAutofit/>
          </a:bodyPr>
          <a:lstStyle/>
          <a:p>
            <a:r>
              <a:rPr lang="en-GB" sz="2200" dirty="0">
                <a:solidFill>
                  <a:schemeClr val="tx1">
                    <a:lumMod val="65000"/>
                    <a:lumOff val="35000"/>
                  </a:schemeClr>
                </a:solidFill>
                <a:latin typeface="Foco" panose="020B0504050202020203" pitchFamily="34" charset="0"/>
              </a:rPr>
              <a:t>Using your previous knowledge from your </a:t>
            </a:r>
            <a:r>
              <a:rPr lang="en-GB" sz="2200" dirty="0" smtClean="0">
                <a:solidFill>
                  <a:schemeClr val="tx1">
                    <a:lumMod val="65000"/>
                    <a:lumOff val="35000"/>
                  </a:schemeClr>
                </a:solidFill>
                <a:latin typeface="Foco" panose="020B0504050202020203" pitchFamily="34" charset="0"/>
              </a:rPr>
              <a:t>talk </a:t>
            </a:r>
            <a:r>
              <a:rPr lang="en-GB" sz="2200" dirty="0">
                <a:solidFill>
                  <a:schemeClr val="tx1">
                    <a:lumMod val="65000"/>
                    <a:lumOff val="35000"/>
                  </a:schemeClr>
                </a:solidFill>
                <a:latin typeface="Foco" panose="020B0504050202020203" pitchFamily="34" charset="0"/>
              </a:rPr>
              <a:t>or the fact sheets, choose the most important events in their life to write about. You can talk about their childhood if you wish.</a:t>
            </a:r>
          </a:p>
          <a:p>
            <a:pPr marL="0" indent="0">
              <a:buNone/>
            </a:pPr>
            <a:endParaRPr lang="en-GB" sz="2200" dirty="0">
              <a:solidFill>
                <a:schemeClr val="tx1">
                  <a:lumMod val="65000"/>
                  <a:lumOff val="35000"/>
                </a:schemeClr>
              </a:solidFill>
              <a:latin typeface="Foco" panose="020B0504050202020203" pitchFamily="34" charset="0"/>
            </a:endParaRPr>
          </a:p>
          <a:p>
            <a:r>
              <a:rPr lang="en-GB" sz="2200" dirty="0">
                <a:solidFill>
                  <a:schemeClr val="tx1">
                    <a:lumMod val="65000"/>
                    <a:lumOff val="35000"/>
                  </a:schemeClr>
                </a:solidFill>
                <a:latin typeface="Foco" panose="020B0504050202020203" pitchFamily="34" charset="0"/>
              </a:rPr>
              <a:t>Write down your chosen key events on your </a:t>
            </a:r>
            <a:r>
              <a:rPr lang="en-GB" sz="2200" u="sng" dirty="0">
                <a:solidFill>
                  <a:schemeClr val="tx1">
                    <a:lumMod val="65000"/>
                    <a:lumOff val="35000"/>
                  </a:schemeClr>
                </a:solidFill>
                <a:latin typeface="Foco" panose="020B0504050202020203" pitchFamily="34" charset="0"/>
              </a:rPr>
              <a:t>planning sheet</a:t>
            </a:r>
            <a:r>
              <a:rPr lang="en-GB" sz="2200" dirty="0">
                <a:solidFill>
                  <a:schemeClr val="tx1">
                    <a:lumMod val="65000"/>
                    <a:lumOff val="35000"/>
                  </a:schemeClr>
                </a:solidFill>
                <a:latin typeface="Foco" panose="020B0504050202020203" pitchFamily="34" charset="0"/>
              </a:rPr>
              <a:t>. </a:t>
            </a:r>
          </a:p>
          <a:p>
            <a:pPr marL="0" indent="0">
              <a:buNone/>
            </a:pPr>
            <a:endParaRPr lang="en-GB" dirty="0">
              <a:solidFill>
                <a:srgbClr val="FF0000"/>
              </a:solidFill>
              <a:latin typeface="Foco" panose="020B0504050202020203" pitchFamily="34" charset="0"/>
            </a:endParaRPr>
          </a:p>
          <a:p>
            <a:pPr marL="0" indent="0">
              <a:buNone/>
            </a:pPr>
            <a:r>
              <a:rPr lang="en-GB" sz="2200" b="1" i="1" dirty="0" smtClean="0">
                <a:solidFill>
                  <a:schemeClr val="tx1">
                    <a:lumMod val="65000"/>
                    <a:lumOff val="35000"/>
                  </a:schemeClr>
                </a:solidFill>
                <a:latin typeface="Foco" panose="020B0504050202020203" pitchFamily="34" charset="0"/>
              </a:rPr>
              <a:t>Remember </a:t>
            </a:r>
            <a:r>
              <a:rPr lang="en-GB" sz="2200" b="1" i="1" dirty="0">
                <a:solidFill>
                  <a:schemeClr val="tx1">
                    <a:lumMod val="65000"/>
                    <a:lumOff val="35000"/>
                  </a:schemeClr>
                </a:solidFill>
                <a:latin typeface="Foco" panose="020B0504050202020203" pitchFamily="34" charset="0"/>
              </a:rPr>
              <a:t>to write them in the order they happened!</a:t>
            </a:r>
          </a:p>
        </p:txBody>
      </p:sp>
      <p:sp>
        <p:nvSpPr>
          <p:cNvPr id="4" name="Title 1"/>
          <p:cNvSpPr txBox="1">
            <a:spLocks/>
          </p:cNvSpPr>
          <p:nvPr/>
        </p:nvSpPr>
        <p:spPr>
          <a:xfrm>
            <a:off x="389965" y="0"/>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Main body of biography </a:t>
            </a:r>
            <a:endParaRPr lang="en-GB" sz="3600" dirty="0"/>
          </a:p>
        </p:txBody>
      </p:sp>
    </p:spTree>
    <p:extLst>
      <p:ext uri="{BB962C8B-B14F-4D97-AF65-F5344CB8AC3E}">
        <p14:creationId xmlns:p14="http://schemas.microsoft.com/office/powerpoint/2010/main" val="233017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6076" y="1379985"/>
            <a:ext cx="8412394" cy="1815247"/>
          </a:xfrm>
        </p:spPr>
        <p:txBody>
          <a:bodyPr>
            <a:normAutofit/>
          </a:bodyPr>
          <a:lstStyle/>
          <a:p>
            <a:pPr marL="0" indent="0">
              <a:buNone/>
            </a:pPr>
            <a:r>
              <a:rPr lang="en-GB" sz="2200" dirty="0">
                <a:solidFill>
                  <a:schemeClr val="tx1">
                    <a:lumMod val="65000"/>
                    <a:lumOff val="35000"/>
                  </a:schemeClr>
                </a:solidFill>
                <a:latin typeface="Foco" panose="020B0504050202020203" pitchFamily="34" charset="0"/>
              </a:rPr>
              <a:t>With your partner, brainstorm the openers you could use to show the passing of time between each of your main events.             </a:t>
            </a:r>
          </a:p>
        </p:txBody>
      </p:sp>
      <p:pic>
        <p:nvPicPr>
          <p:cNvPr id="3076" name="Picture 4" descr="https://sites.create-cdn.net/siteimages/6/6/6/66686/16/0/4/1604471/400x2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320" y="2926292"/>
            <a:ext cx="5021360" cy="345218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46076" y="54423"/>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Time openers</a:t>
            </a:r>
            <a:endParaRPr lang="en-GB" sz="3600" dirty="0"/>
          </a:p>
        </p:txBody>
      </p:sp>
    </p:spTree>
    <p:extLst>
      <p:ext uri="{BB962C8B-B14F-4D97-AF65-F5344CB8AC3E}">
        <p14:creationId xmlns:p14="http://schemas.microsoft.com/office/powerpoint/2010/main" val="420796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3961" y="1457460"/>
            <a:ext cx="7569427" cy="4351338"/>
          </a:xfrm>
        </p:spPr>
        <p:txBody>
          <a:bodyPr>
            <a:noAutofit/>
          </a:bodyPr>
          <a:lstStyle/>
          <a:p>
            <a:r>
              <a:rPr lang="en-GB" sz="2200" dirty="0">
                <a:solidFill>
                  <a:schemeClr val="tx1">
                    <a:lumMod val="65000"/>
                    <a:lumOff val="35000"/>
                  </a:schemeClr>
                </a:solidFill>
                <a:latin typeface="Foco" panose="020B0504050202020203" pitchFamily="34" charset="0"/>
              </a:rPr>
              <a:t>Go back to your planning sheet to the box which says ‘openers</a:t>
            </a:r>
            <a:r>
              <a:rPr lang="en-GB" sz="2200" dirty="0" smtClean="0">
                <a:solidFill>
                  <a:schemeClr val="tx1">
                    <a:lumMod val="65000"/>
                    <a:lumOff val="35000"/>
                  </a:schemeClr>
                </a:solidFill>
                <a:latin typeface="Foco" panose="020B0504050202020203" pitchFamily="34" charset="0"/>
              </a:rPr>
              <a:t>’. </a:t>
            </a:r>
            <a:endParaRPr lang="en-GB" sz="2200" dirty="0">
              <a:solidFill>
                <a:schemeClr val="tx1">
                  <a:lumMod val="65000"/>
                  <a:lumOff val="35000"/>
                </a:schemeClr>
              </a:solidFill>
              <a:latin typeface="Foco" panose="020B0504050202020203" pitchFamily="34" charset="0"/>
            </a:endParaRPr>
          </a:p>
          <a:p>
            <a:endParaRPr lang="en-GB" sz="2200" dirty="0">
              <a:solidFill>
                <a:schemeClr val="tx1">
                  <a:lumMod val="65000"/>
                  <a:lumOff val="35000"/>
                </a:schemeClr>
              </a:solidFill>
              <a:latin typeface="Foco" panose="020B0504050202020203" pitchFamily="34" charset="0"/>
            </a:endParaRPr>
          </a:p>
          <a:p>
            <a:r>
              <a:rPr lang="en-GB" sz="2200" dirty="0">
                <a:solidFill>
                  <a:schemeClr val="tx1">
                    <a:lumMod val="65000"/>
                    <a:lumOff val="35000"/>
                  </a:schemeClr>
                </a:solidFill>
                <a:latin typeface="Foco" panose="020B0504050202020203" pitchFamily="34" charset="0"/>
              </a:rPr>
              <a:t>Write the openers you want to use in your </a:t>
            </a:r>
            <a:r>
              <a:rPr lang="en-GB" sz="2200" dirty="0" smtClean="0">
                <a:solidFill>
                  <a:schemeClr val="tx1">
                    <a:lumMod val="65000"/>
                    <a:lumOff val="35000"/>
                  </a:schemeClr>
                </a:solidFill>
                <a:latin typeface="Foco" panose="020B0504050202020203" pitchFamily="34" charset="0"/>
              </a:rPr>
              <a:t>biography.</a:t>
            </a:r>
            <a:endParaRPr lang="en-GB" sz="2200" dirty="0">
              <a:solidFill>
                <a:schemeClr val="tx1">
                  <a:lumMod val="65000"/>
                  <a:lumOff val="35000"/>
                </a:schemeClr>
              </a:solidFill>
              <a:latin typeface="Foco" panose="020B0504050202020203" pitchFamily="34" charset="0"/>
            </a:endParaRPr>
          </a:p>
          <a:p>
            <a:endParaRPr lang="en-GB" dirty="0">
              <a:latin typeface="Foco" panose="020B0504050202020203" pitchFamily="34" charset="0"/>
            </a:endParaRPr>
          </a:p>
        </p:txBody>
      </p:sp>
      <p:sp>
        <p:nvSpPr>
          <p:cNvPr id="4" name="Title 1"/>
          <p:cNvSpPr txBox="1">
            <a:spLocks/>
          </p:cNvSpPr>
          <p:nvPr/>
        </p:nvSpPr>
        <p:spPr>
          <a:xfrm>
            <a:off x="713961" y="131897"/>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Plan</a:t>
            </a:r>
            <a:endParaRPr lang="en-GB" sz="3600" dirty="0"/>
          </a:p>
        </p:txBody>
      </p:sp>
    </p:spTree>
    <p:extLst>
      <p:ext uri="{BB962C8B-B14F-4D97-AF65-F5344CB8AC3E}">
        <p14:creationId xmlns:p14="http://schemas.microsoft.com/office/powerpoint/2010/main" val="33075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8564" y="1521028"/>
            <a:ext cx="7756509" cy="4724400"/>
          </a:xfrm>
        </p:spPr>
        <p:txBody>
          <a:bodyPr>
            <a:noAutofit/>
          </a:bodyPr>
          <a:lstStyle/>
          <a:p>
            <a:r>
              <a:rPr lang="en-GB" sz="2200" dirty="0">
                <a:solidFill>
                  <a:schemeClr val="tx1">
                    <a:lumMod val="65000"/>
                    <a:lumOff val="35000"/>
                  </a:schemeClr>
                </a:solidFill>
                <a:latin typeface="Foco" panose="020B0504050202020203" pitchFamily="34" charset="0"/>
              </a:rPr>
              <a:t>Now that you have the key events and the openers you want to use, you can write the main body of your </a:t>
            </a:r>
            <a:r>
              <a:rPr lang="en-GB" sz="2200" dirty="0" smtClean="0">
                <a:solidFill>
                  <a:schemeClr val="tx1">
                    <a:lumMod val="65000"/>
                    <a:lumOff val="35000"/>
                  </a:schemeClr>
                </a:solidFill>
                <a:latin typeface="Foco" panose="020B0504050202020203" pitchFamily="34" charset="0"/>
              </a:rPr>
              <a:t>biography</a:t>
            </a:r>
            <a:r>
              <a:rPr lang="en-GB" sz="2200" dirty="0">
                <a:solidFill>
                  <a:schemeClr val="tx1">
                    <a:lumMod val="65000"/>
                    <a:lumOff val="35000"/>
                  </a:schemeClr>
                </a:solidFill>
                <a:latin typeface="Foco" panose="020B0504050202020203" pitchFamily="34" charset="0"/>
              </a:rPr>
              <a:t>. </a:t>
            </a:r>
          </a:p>
          <a:p>
            <a:r>
              <a:rPr lang="en-GB" sz="2200" dirty="0">
                <a:solidFill>
                  <a:schemeClr val="tx1">
                    <a:lumMod val="65000"/>
                    <a:lumOff val="35000"/>
                  </a:schemeClr>
                </a:solidFill>
                <a:latin typeface="Foco" panose="020B0504050202020203" pitchFamily="34" charset="0"/>
              </a:rPr>
              <a:t>As you write your biography, </a:t>
            </a:r>
            <a:r>
              <a:rPr lang="en-GB" sz="2200" dirty="0" smtClean="0">
                <a:solidFill>
                  <a:schemeClr val="tx1">
                    <a:lumMod val="65000"/>
                    <a:lumOff val="35000"/>
                  </a:schemeClr>
                </a:solidFill>
                <a:latin typeface="Foco" panose="020B0504050202020203" pitchFamily="34" charset="0"/>
              </a:rPr>
              <a:t>tick the </a:t>
            </a:r>
            <a:r>
              <a:rPr lang="en-GB" sz="2200" dirty="0">
                <a:solidFill>
                  <a:schemeClr val="tx1">
                    <a:lumMod val="65000"/>
                    <a:lumOff val="35000"/>
                  </a:schemeClr>
                </a:solidFill>
                <a:latin typeface="Foco" panose="020B0504050202020203" pitchFamily="34" charset="0"/>
              </a:rPr>
              <a:t>openers when you use them. </a:t>
            </a:r>
          </a:p>
          <a:p>
            <a:r>
              <a:rPr lang="en-GB" sz="2200" dirty="0">
                <a:solidFill>
                  <a:schemeClr val="tx1">
                    <a:lumMod val="65000"/>
                    <a:lumOff val="35000"/>
                  </a:schemeClr>
                </a:solidFill>
                <a:latin typeface="Foco" panose="020B0504050202020203" pitchFamily="34" charset="0"/>
              </a:rPr>
              <a:t>On your planning sheet, you can write down any WOW words and connectives you aim to use in your biography. </a:t>
            </a:r>
          </a:p>
          <a:p>
            <a:endParaRPr lang="en-GB" sz="300" dirty="0">
              <a:latin typeface="Foco" panose="020B0504050202020203" pitchFamily="34" charset="0"/>
            </a:endParaRPr>
          </a:p>
        </p:txBody>
      </p:sp>
      <p:sp>
        <p:nvSpPr>
          <p:cNvPr id="4" name="Title 1"/>
          <p:cNvSpPr txBox="1">
            <a:spLocks/>
          </p:cNvSpPr>
          <p:nvPr/>
        </p:nvSpPr>
        <p:spPr>
          <a:xfrm>
            <a:off x="618564" y="195465"/>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Main body</a:t>
            </a:r>
            <a:endParaRPr lang="en-GB" sz="3600" dirty="0"/>
          </a:p>
        </p:txBody>
      </p:sp>
    </p:spTree>
    <p:extLst>
      <p:ext uri="{BB962C8B-B14F-4D97-AF65-F5344CB8AC3E}">
        <p14:creationId xmlns:p14="http://schemas.microsoft.com/office/powerpoint/2010/main" val="28737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6518" y="1176269"/>
            <a:ext cx="8767482" cy="4351338"/>
          </a:xfrm>
        </p:spPr>
        <p:txBody>
          <a:bodyPr>
            <a:noAutofit/>
          </a:bodyPr>
          <a:lstStyle/>
          <a:p>
            <a:r>
              <a:rPr lang="en-GB" sz="2200" dirty="0">
                <a:solidFill>
                  <a:schemeClr val="tx1">
                    <a:lumMod val="65000"/>
                    <a:lumOff val="35000"/>
                  </a:schemeClr>
                </a:solidFill>
                <a:latin typeface="Foco" panose="020B0504050202020203" pitchFamily="34" charset="0"/>
              </a:rPr>
              <a:t>To conclude your biography, you should write about the impact they have on people </a:t>
            </a:r>
            <a:r>
              <a:rPr lang="en-GB" sz="2200" dirty="0" smtClean="0">
                <a:solidFill>
                  <a:schemeClr val="tx1">
                    <a:lumMod val="65000"/>
                    <a:lumOff val="35000"/>
                  </a:schemeClr>
                </a:solidFill>
                <a:latin typeface="Foco" panose="020B0504050202020203" pitchFamily="34" charset="0"/>
              </a:rPr>
              <a:t>today </a:t>
            </a:r>
            <a:r>
              <a:rPr lang="en-GB" sz="2200" dirty="0">
                <a:solidFill>
                  <a:schemeClr val="tx1">
                    <a:lumMod val="65000"/>
                    <a:lumOff val="35000"/>
                  </a:schemeClr>
                </a:solidFill>
                <a:latin typeface="Foco" panose="020B0504050202020203" pitchFamily="34" charset="0"/>
              </a:rPr>
              <a:t>(think about these questions below</a:t>
            </a:r>
            <a:r>
              <a:rPr lang="en-GB" sz="2200" dirty="0" smtClean="0">
                <a:solidFill>
                  <a:schemeClr val="tx1">
                    <a:lumMod val="65000"/>
                    <a:lumOff val="35000"/>
                  </a:schemeClr>
                </a:solidFill>
                <a:latin typeface="Foco" panose="020B0504050202020203" pitchFamily="34" charset="0"/>
              </a:rPr>
              <a:t>):</a:t>
            </a:r>
            <a:endParaRPr lang="en-GB" sz="2200" dirty="0">
              <a:solidFill>
                <a:schemeClr val="tx1">
                  <a:lumMod val="65000"/>
                  <a:lumOff val="35000"/>
                </a:schemeClr>
              </a:solidFill>
              <a:latin typeface="Foco" panose="020B0504050202020203" pitchFamily="34" charset="0"/>
            </a:endParaRPr>
          </a:p>
          <a:p>
            <a:pPr>
              <a:buNone/>
            </a:pPr>
            <a:endParaRPr lang="en-GB" sz="2200" dirty="0">
              <a:solidFill>
                <a:schemeClr val="tx1">
                  <a:lumMod val="65000"/>
                  <a:lumOff val="35000"/>
                </a:schemeClr>
              </a:solidFill>
              <a:latin typeface="Foco" panose="020B0504050202020203" pitchFamily="34" charset="0"/>
            </a:endParaRPr>
          </a:p>
          <a:p>
            <a:pPr lvl="1">
              <a:buNone/>
            </a:pPr>
            <a:r>
              <a:rPr lang="en-GB" sz="2200" dirty="0">
                <a:solidFill>
                  <a:schemeClr val="tx1">
                    <a:lumMod val="65000"/>
                    <a:lumOff val="35000"/>
                  </a:schemeClr>
                </a:solidFill>
                <a:latin typeface="Foco" panose="020B0504050202020203" pitchFamily="34" charset="0"/>
              </a:rPr>
              <a:t>   1. Have they taught us anything? </a:t>
            </a:r>
          </a:p>
          <a:p>
            <a:pPr lvl="1">
              <a:buNone/>
            </a:pPr>
            <a:r>
              <a:rPr lang="en-GB" sz="2200" dirty="0">
                <a:solidFill>
                  <a:schemeClr val="tx1">
                    <a:lumMod val="65000"/>
                    <a:lumOff val="35000"/>
                  </a:schemeClr>
                </a:solidFill>
                <a:latin typeface="Foco" panose="020B0504050202020203" pitchFamily="34" charset="0"/>
              </a:rPr>
              <a:t>   2. Why will they always be remembered?</a:t>
            </a:r>
          </a:p>
          <a:p>
            <a:pPr lvl="1">
              <a:buNone/>
            </a:pPr>
            <a:r>
              <a:rPr lang="en-GB" sz="2200" dirty="0">
                <a:solidFill>
                  <a:schemeClr val="tx1">
                    <a:lumMod val="65000"/>
                    <a:lumOff val="35000"/>
                  </a:schemeClr>
                </a:solidFill>
                <a:latin typeface="Foco" panose="020B0504050202020203" pitchFamily="34" charset="0"/>
              </a:rPr>
              <a:t>   3. Quote something someone said about them. </a:t>
            </a:r>
          </a:p>
          <a:p>
            <a:endParaRPr lang="en-GB" sz="2200" dirty="0">
              <a:solidFill>
                <a:schemeClr val="tx1">
                  <a:lumMod val="65000"/>
                  <a:lumOff val="35000"/>
                </a:schemeClr>
              </a:solidFill>
              <a:latin typeface="Foco" panose="020B0504050202020203" pitchFamily="34" charset="0"/>
            </a:endParaRPr>
          </a:p>
          <a:p>
            <a:r>
              <a:rPr lang="en-GB" sz="2200" dirty="0">
                <a:solidFill>
                  <a:schemeClr val="tx1">
                    <a:lumMod val="65000"/>
                    <a:lumOff val="35000"/>
                  </a:schemeClr>
                </a:solidFill>
                <a:latin typeface="Foco" panose="020B0504050202020203" pitchFamily="34" charset="0"/>
              </a:rPr>
              <a:t>Briefly answer the above questions on your planning sheet </a:t>
            </a:r>
            <a:r>
              <a:rPr lang="en-GB" sz="2200" u="sng" dirty="0">
                <a:solidFill>
                  <a:schemeClr val="tx1">
                    <a:lumMod val="65000"/>
                    <a:lumOff val="35000"/>
                  </a:schemeClr>
                </a:solidFill>
                <a:latin typeface="Foco" panose="020B0504050202020203" pitchFamily="34" charset="0"/>
              </a:rPr>
              <a:t>before</a:t>
            </a:r>
            <a:r>
              <a:rPr lang="en-GB" sz="2200" dirty="0">
                <a:solidFill>
                  <a:schemeClr val="tx1">
                    <a:lumMod val="65000"/>
                    <a:lumOff val="35000"/>
                  </a:schemeClr>
                </a:solidFill>
                <a:latin typeface="Foco" panose="020B0504050202020203" pitchFamily="34" charset="0"/>
              </a:rPr>
              <a:t> writing it into you main piece of writing.</a:t>
            </a:r>
          </a:p>
          <a:p>
            <a:endParaRPr lang="en-GB" sz="2200" dirty="0">
              <a:solidFill>
                <a:schemeClr val="tx1">
                  <a:lumMod val="65000"/>
                  <a:lumOff val="35000"/>
                </a:schemeClr>
              </a:solidFill>
              <a:latin typeface="Foco" panose="020B0504050202020203" pitchFamily="34" charset="0"/>
            </a:endParaRPr>
          </a:p>
          <a:p>
            <a:r>
              <a:rPr lang="en-GB" sz="2200" dirty="0">
                <a:solidFill>
                  <a:schemeClr val="tx1">
                    <a:lumMod val="65000"/>
                    <a:lumOff val="35000"/>
                  </a:schemeClr>
                </a:solidFill>
                <a:latin typeface="Foco" panose="020B0504050202020203" pitchFamily="34" charset="0"/>
              </a:rPr>
              <a:t>Use the example biography to help </a:t>
            </a:r>
            <a:r>
              <a:rPr lang="en-GB" sz="2200" dirty="0" smtClean="0">
                <a:solidFill>
                  <a:schemeClr val="tx1">
                    <a:lumMod val="65000"/>
                    <a:lumOff val="35000"/>
                  </a:schemeClr>
                </a:solidFill>
                <a:latin typeface="Foco" panose="020B0504050202020203" pitchFamily="34" charset="0"/>
              </a:rPr>
              <a:t>you.</a:t>
            </a:r>
            <a:endParaRPr lang="en-GB" sz="2200" dirty="0">
              <a:solidFill>
                <a:schemeClr val="tx1">
                  <a:lumMod val="65000"/>
                  <a:lumOff val="35000"/>
                </a:schemeClr>
              </a:solidFill>
              <a:latin typeface="Foco" panose="020B0504050202020203" pitchFamily="34" charset="0"/>
            </a:endParaRPr>
          </a:p>
        </p:txBody>
      </p:sp>
      <p:sp>
        <p:nvSpPr>
          <p:cNvPr id="4" name="Title 1"/>
          <p:cNvSpPr txBox="1">
            <a:spLocks/>
          </p:cNvSpPr>
          <p:nvPr/>
        </p:nvSpPr>
        <p:spPr>
          <a:xfrm>
            <a:off x="546076" y="54051"/>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Conclusion</a:t>
            </a:r>
            <a:endParaRPr lang="en-GB" sz="3600" dirty="0"/>
          </a:p>
        </p:txBody>
      </p:sp>
    </p:spTree>
    <p:extLst>
      <p:ext uri="{BB962C8B-B14F-4D97-AF65-F5344CB8AC3E}">
        <p14:creationId xmlns:p14="http://schemas.microsoft.com/office/powerpoint/2010/main" val="28580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reflectingenglish.files.wordpress.com/2014/04/istock_000018163085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422" y="2080936"/>
            <a:ext cx="5821155" cy="38589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33113" y="182563"/>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Re-read, edit, re-draft</a:t>
            </a:r>
            <a:endParaRPr lang="en-GB" sz="3600" dirty="0"/>
          </a:p>
        </p:txBody>
      </p:sp>
    </p:spTree>
    <p:extLst>
      <p:ext uri="{BB962C8B-B14F-4D97-AF65-F5344CB8AC3E}">
        <p14:creationId xmlns:p14="http://schemas.microsoft.com/office/powerpoint/2010/main" val="1056947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755" y="1796192"/>
            <a:ext cx="6709835" cy="4473223"/>
          </a:xfrm>
          <a:prstGeom prst="rect">
            <a:avLst/>
          </a:prstGeom>
          <a:noFill/>
          <a:ln w="76200">
            <a:noFill/>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84711" y="226545"/>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Write </a:t>
            </a:r>
            <a:r>
              <a:rPr lang="en-GB" sz="3600" dirty="0"/>
              <a:t>a </a:t>
            </a:r>
            <a:r>
              <a:rPr lang="en-GB" sz="3600" dirty="0" smtClean="0"/>
              <a:t>biography </a:t>
            </a:r>
            <a:r>
              <a:rPr lang="en-GB" sz="3600" dirty="0"/>
              <a:t>on a Welsh </a:t>
            </a:r>
            <a:r>
              <a:rPr lang="en-GB" sz="3600" dirty="0" smtClean="0"/>
              <a:t>football </a:t>
            </a:r>
            <a:r>
              <a:rPr lang="en-GB" sz="3600" dirty="0"/>
              <a:t>p</a:t>
            </a:r>
            <a:r>
              <a:rPr lang="en-GB" sz="3600" dirty="0" smtClean="0"/>
              <a:t>layer</a:t>
            </a:r>
            <a:endParaRPr lang="en-GB" sz="3600" dirty="0"/>
          </a:p>
        </p:txBody>
      </p:sp>
    </p:spTree>
    <p:extLst>
      <p:ext uri="{BB962C8B-B14F-4D97-AF65-F5344CB8AC3E}">
        <p14:creationId xmlns:p14="http://schemas.microsoft.com/office/powerpoint/2010/main" val="834067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4711" y="1552108"/>
            <a:ext cx="8296836" cy="3707253"/>
          </a:xfrm>
        </p:spPr>
        <p:txBody>
          <a:bodyPr>
            <a:noAutofit/>
          </a:bodyPr>
          <a:lstStyle/>
          <a:p>
            <a:r>
              <a:rPr lang="en-US" sz="2400" dirty="0">
                <a:solidFill>
                  <a:schemeClr val="tx1">
                    <a:lumMod val="65000"/>
                    <a:lumOff val="35000"/>
                  </a:schemeClr>
                </a:solidFill>
                <a:latin typeface="Foco" panose="020B0504050202020203" pitchFamily="34" charset="0"/>
                <a:cs typeface="Tahoma" pitchFamily="34" charset="0"/>
              </a:rPr>
              <a:t>Biographical writing is about someone else’s life. It is about a real person but written by someone else. </a:t>
            </a:r>
          </a:p>
          <a:p>
            <a:endParaRPr lang="en-US" sz="2400" dirty="0">
              <a:solidFill>
                <a:schemeClr val="tx1">
                  <a:lumMod val="65000"/>
                  <a:lumOff val="35000"/>
                </a:schemeClr>
              </a:solidFill>
              <a:latin typeface="Foco" panose="020B0504050202020203" pitchFamily="34" charset="0"/>
              <a:cs typeface="Tahoma" pitchFamily="34" charset="0"/>
            </a:endParaRPr>
          </a:p>
          <a:p>
            <a:r>
              <a:rPr lang="en-US" sz="2400" dirty="0">
                <a:solidFill>
                  <a:schemeClr val="tx1">
                    <a:lumMod val="65000"/>
                    <a:lumOff val="35000"/>
                  </a:schemeClr>
                </a:solidFill>
                <a:latin typeface="Foco" panose="020B0504050202020203" pitchFamily="34" charset="0"/>
                <a:cs typeface="Tahoma" pitchFamily="34" charset="0"/>
              </a:rPr>
              <a:t>A biography highlights the key events that have happened in their life, sometimes talking about their childhood. </a:t>
            </a:r>
          </a:p>
          <a:p>
            <a:endParaRPr lang="en-US" sz="2400" dirty="0">
              <a:solidFill>
                <a:schemeClr val="tx1">
                  <a:lumMod val="65000"/>
                  <a:lumOff val="35000"/>
                </a:schemeClr>
              </a:solidFill>
              <a:latin typeface="Foco" panose="020B0504050202020203" pitchFamily="34" charset="0"/>
              <a:cs typeface="Tahoma" pitchFamily="34" charset="0"/>
            </a:endParaRPr>
          </a:p>
          <a:p>
            <a:r>
              <a:rPr lang="en-US" sz="2400" dirty="0">
                <a:solidFill>
                  <a:schemeClr val="tx1">
                    <a:lumMod val="65000"/>
                    <a:lumOff val="35000"/>
                  </a:schemeClr>
                </a:solidFill>
                <a:latin typeface="Foco" panose="020B0504050202020203" pitchFamily="34" charset="0"/>
                <a:cs typeface="Tahoma" pitchFamily="34" charset="0"/>
              </a:rPr>
              <a:t>A biography can be written about someone who is dead or alive. </a:t>
            </a:r>
          </a:p>
        </p:txBody>
      </p:sp>
      <p:sp>
        <p:nvSpPr>
          <p:cNvPr id="5" name="Title 1"/>
          <p:cNvSpPr txBox="1">
            <a:spLocks/>
          </p:cNvSpPr>
          <p:nvPr/>
        </p:nvSpPr>
        <p:spPr>
          <a:xfrm>
            <a:off x="384711" y="226545"/>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What is a biography?</a:t>
            </a:r>
            <a:endParaRPr lang="en-GB" sz="3600" dirty="0"/>
          </a:p>
        </p:txBody>
      </p:sp>
    </p:spTree>
    <p:extLst>
      <p:ext uri="{BB962C8B-B14F-4D97-AF65-F5344CB8AC3E}">
        <p14:creationId xmlns:p14="http://schemas.microsoft.com/office/powerpoint/2010/main" val="2365936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cx.images-amazon.com/images/I/51WyWhG32z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24" y="1107453"/>
            <a:ext cx="1968738" cy="30008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16" descr="http://1.bp.blogspot.com/-JJJGEXVQoCI/UDrfZuRpnII/AAAAAAAAC1E/hURIxbLbTUQ/s1600/The+Beatles+The+Biography.jpg"/>
          <p:cNvPicPr>
            <a:picLocks noChangeAspect="1" noChangeArrowheads="1"/>
          </p:cNvPicPr>
          <p:nvPr/>
        </p:nvPicPr>
        <p:blipFill>
          <a:blip r:embed="rId3" cstate="print"/>
          <a:srcRect/>
          <a:stretch>
            <a:fillRect/>
          </a:stretch>
        </p:blipFill>
        <p:spPr bwMode="auto">
          <a:xfrm>
            <a:off x="3304680" y="1107453"/>
            <a:ext cx="1941147" cy="3000809"/>
          </a:xfrm>
          <a:prstGeom prst="rect">
            <a:avLst/>
          </a:prstGeom>
          <a:noFill/>
          <a:ln>
            <a:solidFill>
              <a:schemeClr val="tx1"/>
            </a:solidFill>
          </a:ln>
        </p:spPr>
      </p:pic>
      <p:pic>
        <p:nvPicPr>
          <p:cNvPr id="14" name="Picture 10" descr="First Man: The Life of Neil Armstrong"/>
          <p:cNvPicPr>
            <a:picLocks noChangeAspect="1" noChangeArrowheads="1"/>
          </p:cNvPicPr>
          <p:nvPr/>
        </p:nvPicPr>
        <p:blipFill>
          <a:blip r:embed="rId4" cstate="print"/>
          <a:srcRect/>
          <a:stretch>
            <a:fillRect/>
          </a:stretch>
        </p:blipFill>
        <p:spPr bwMode="auto">
          <a:xfrm>
            <a:off x="3803621" y="3697941"/>
            <a:ext cx="1856134" cy="2836885"/>
          </a:xfrm>
          <a:prstGeom prst="rect">
            <a:avLst/>
          </a:prstGeom>
          <a:noFill/>
          <a:ln>
            <a:solidFill>
              <a:schemeClr val="tx1"/>
            </a:solidFill>
          </a:ln>
        </p:spPr>
      </p:pic>
      <p:pic>
        <p:nvPicPr>
          <p:cNvPr id="2052" name="Picture 4" descr="http://ecx.images-amazon.com/images/I/513JLgjzvNL._AC_UL320_SR220,32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645" y="1107453"/>
            <a:ext cx="1970098" cy="28655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ecx.images-amazon.com/images/I/410WA6N02WL._SX332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8494" y="3697941"/>
            <a:ext cx="1931972" cy="27417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ttp://ecx.images-amazon.com/images/I/41GQtV48GoL._SX330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523" y="3838394"/>
            <a:ext cx="1889403" cy="2696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85361" y="-137044"/>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Some </a:t>
            </a:r>
            <a:r>
              <a:rPr lang="en-GB" sz="3600" dirty="0"/>
              <a:t>examples of biography book covers</a:t>
            </a:r>
          </a:p>
        </p:txBody>
      </p:sp>
    </p:spTree>
    <p:extLst>
      <p:ext uri="{BB962C8B-B14F-4D97-AF65-F5344CB8AC3E}">
        <p14:creationId xmlns:p14="http://schemas.microsoft.com/office/powerpoint/2010/main" val="465706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988" y="1716159"/>
            <a:ext cx="8135472" cy="2800767"/>
          </a:xfrm>
          <a:prstGeom prst="rect">
            <a:avLst/>
          </a:prstGeom>
        </p:spPr>
        <p:txBody>
          <a:bodyPr wrap="square">
            <a:spAutoFit/>
          </a:bodyPr>
          <a:lstStyle/>
          <a:p>
            <a:r>
              <a:rPr lang="en-GB" sz="2200" b="1" dirty="0">
                <a:solidFill>
                  <a:schemeClr val="tx1">
                    <a:lumMod val="65000"/>
                    <a:lumOff val="35000"/>
                  </a:schemeClr>
                </a:solidFill>
                <a:latin typeface="Foco" panose="020B0504050202020203" pitchFamily="34" charset="0"/>
              </a:rPr>
              <a:t>Task 1</a:t>
            </a:r>
          </a:p>
          <a:p>
            <a:r>
              <a:rPr lang="en-GB" sz="2200" dirty="0">
                <a:solidFill>
                  <a:schemeClr val="tx1">
                    <a:lumMod val="65000"/>
                    <a:lumOff val="35000"/>
                  </a:schemeClr>
                </a:solidFill>
                <a:latin typeface="Foco" panose="020B0504050202020203" pitchFamily="34" charset="0"/>
              </a:rPr>
              <a:t>Research a Welsh player who </a:t>
            </a:r>
            <a:r>
              <a:rPr lang="en-GB" sz="2200" dirty="0" smtClean="0">
                <a:solidFill>
                  <a:schemeClr val="tx1">
                    <a:lumMod val="65000"/>
                    <a:lumOff val="35000"/>
                  </a:schemeClr>
                </a:solidFill>
                <a:latin typeface="Foco" panose="020B0504050202020203" pitchFamily="34" charset="0"/>
              </a:rPr>
              <a:t>is playing </a:t>
            </a:r>
            <a:r>
              <a:rPr lang="en-GB" sz="2200" dirty="0">
                <a:solidFill>
                  <a:schemeClr val="tx1">
                    <a:lumMod val="65000"/>
                    <a:lumOff val="35000"/>
                  </a:schemeClr>
                </a:solidFill>
                <a:latin typeface="Foco" panose="020B0504050202020203" pitchFamily="34" charset="0"/>
              </a:rPr>
              <a:t>in the Euro 16 squad </a:t>
            </a:r>
            <a:r>
              <a:rPr lang="en-GB" sz="2200" dirty="0" smtClean="0">
                <a:solidFill>
                  <a:schemeClr val="tx1">
                    <a:lumMod val="65000"/>
                    <a:lumOff val="35000"/>
                  </a:schemeClr>
                </a:solidFill>
                <a:latin typeface="Foco" panose="020B0504050202020203" pitchFamily="34" charset="0"/>
              </a:rPr>
              <a:t>and present </a:t>
            </a:r>
            <a:r>
              <a:rPr lang="en-GB" sz="2200" dirty="0">
                <a:solidFill>
                  <a:schemeClr val="tx1">
                    <a:lumMod val="65000"/>
                    <a:lumOff val="35000"/>
                  </a:schemeClr>
                </a:solidFill>
                <a:latin typeface="Foco" panose="020B0504050202020203" pitchFamily="34" charset="0"/>
              </a:rPr>
              <a:t>this information in a solo talk. </a:t>
            </a:r>
          </a:p>
          <a:p>
            <a:endParaRPr lang="en-GB" sz="2200" dirty="0">
              <a:solidFill>
                <a:schemeClr val="tx1">
                  <a:lumMod val="65000"/>
                  <a:lumOff val="35000"/>
                </a:schemeClr>
              </a:solidFill>
              <a:latin typeface="Foco" panose="020B0504050202020203" pitchFamily="34" charset="0"/>
            </a:endParaRPr>
          </a:p>
          <a:p>
            <a:r>
              <a:rPr lang="en-GB" sz="2200" b="1" dirty="0">
                <a:solidFill>
                  <a:schemeClr val="tx1">
                    <a:lumMod val="65000"/>
                    <a:lumOff val="35000"/>
                  </a:schemeClr>
                </a:solidFill>
                <a:latin typeface="Foco" panose="020B0504050202020203" pitchFamily="34" charset="0"/>
              </a:rPr>
              <a:t>Task 2</a:t>
            </a:r>
          </a:p>
          <a:p>
            <a:r>
              <a:rPr lang="en-GB" sz="2200" dirty="0">
                <a:solidFill>
                  <a:schemeClr val="tx1">
                    <a:lumMod val="65000"/>
                    <a:lumOff val="35000"/>
                  </a:schemeClr>
                </a:solidFill>
                <a:latin typeface="Foco" panose="020B0504050202020203" pitchFamily="34" charset="0"/>
              </a:rPr>
              <a:t>Now that you are an expert on this person and know lots of information about them, you are going to write your very own biography using all of the knowledge you have!</a:t>
            </a:r>
          </a:p>
        </p:txBody>
      </p:sp>
      <p:sp>
        <p:nvSpPr>
          <p:cNvPr id="7" name="Title 1"/>
          <p:cNvSpPr txBox="1">
            <a:spLocks/>
          </p:cNvSpPr>
          <p:nvPr/>
        </p:nvSpPr>
        <p:spPr>
          <a:xfrm>
            <a:off x="485361" y="-137044"/>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a:t>Putting </a:t>
            </a:r>
            <a:r>
              <a:rPr lang="en-GB" sz="3600" dirty="0" smtClean="0"/>
              <a:t>your knowledge into practice!</a:t>
            </a:r>
            <a:endParaRPr lang="en-GB" sz="3600" dirty="0"/>
          </a:p>
        </p:txBody>
      </p:sp>
    </p:spTree>
    <p:extLst>
      <p:ext uri="{BB962C8B-B14F-4D97-AF65-F5344CB8AC3E}">
        <p14:creationId xmlns:p14="http://schemas.microsoft.com/office/powerpoint/2010/main" val="70886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52" y="1438834"/>
            <a:ext cx="7992807" cy="5419165"/>
          </a:xfrm>
        </p:spPr>
        <p:txBody>
          <a:bodyPr>
            <a:normAutofit/>
          </a:bodyPr>
          <a:lstStyle/>
          <a:p>
            <a:r>
              <a:rPr lang="en-GB" sz="2200" dirty="0">
                <a:solidFill>
                  <a:srgbClr val="7030A0"/>
                </a:solidFill>
                <a:latin typeface="Foco" panose="020B0504050202020203" pitchFamily="34" charset="0"/>
              </a:rPr>
              <a:t>Include a </a:t>
            </a:r>
            <a:r>
              <a:rPr lang="en-GB" sz="2200" dirty="0" smtClean="0">
                <a:solidFill>
                  <a:srgbClr val="7030A0"/>
                </a:solidFill>
                <a:latin typeface="Foco" panose="020B0504050202020203" pitchFamily="34" charset="0"/>
              </a:rPr>
              <a:t>Title? </a:t>
            </a:r>
            <a:r>
              <a:rPr lang="en-GB" sz="2200" dirty="0">
                <a:solidFill>
                  <a:srgbClr val="7030A0"/>
                </a:solidFill>
                <a:latin typeface="Foco" panose="020B0504050202020203" pitchFamily="34" charset="0"/>
              </a:rPr>
              <a:t>(name of biography)</a:t>
            </a:r>
          </a:p>
          <a:p>
            <a:r>
              <a:rPr lang="en-GB" sz="2200" dirty="0">
                <a:solidFill>
                  <a:srgbClr val="00B050"/>
                </a:solidFill>
                <a:latin typeface="Foco" panose="020B0504050202020203" pitchFamily="34" charset="0"/>
              </a:rPr>
              <a:t>Write in the </a:t>
            </a:r>
            <a:r>
              <a:rPr lang="en-GB" sz="2200" dirty="0" smtClean="0">
                <a:solidFill>
                  <a:srgbClr val="00B050"/>
                </a:solidFill>
                <a:latin typeface="Foco" panose="020B0504050202020203" pitchFamily="34" charset="0"/>
              </a:rPr>
              <a:t>Past </a:t>
            </a:r>
            <a:r>
              <a:rPr lang="en-GB" sz="2200" dirty="0">
                <a:solidFill>
                  <a:srgbClr val="00B050"/>
                </a:solidFill>
                <a:latin typeface="Foco" panose="020B0504050202020203" pitchFamily="34" charset="0"/>
              </a:rPr>
              <a:t>T</a:t>
            </a:r>
            <a:r>
              <a:rPr lang="en-GB" sz="2200" dirty="0" smtClean="0">
                <a:solidFill>
                  <a:srgbClr val="00B050"/>
                </a:solidFill>
                <a:latin typeface="Foco" panose="020B0504050202020203" pitchFamily="34" charset="0"/>
              </a:rPr>
              <a:t>ense?</a:t>
            </a:r>
            <a:endParaRPr lang="en-GB" sz="2200" dirty="0">
              <a:solidFill>
                <a:srgbClr val="00B050"/>
              </a:solidFill>
              <a:latin typeface="Foco" panose="020B0504050202020203" pitchFamily="34" charset="0"/>
            </a:endParaRPr>
          </a:p>
          <a:p>
            <a:r>
              <a:rPr lang="en-GB" sz="2200" dirty="0">
                <a:solidFill>
                  <a:schemeClr val="tx1">
                    <a:lumMod val="65000"/>
                    <a:lumOff val="35000"/>
                  </a:schemeClr>
                </a:solidFill>
                <a:latin typeface="Foco" panose="020B0504050202020203" pitchFamily="34" charset="0"/>
              </a:rPr>
              <a:t>Write in the T</a:t>
            </a:r>
            <a:r>
              <a:rPr lang="en-GB" sz="2200" dirty="0" smtClean="0">
                <a:solidFill>
                  <a:schemeClr val="tx1">
                    <a:lumMod val="65000"/>
                    <a:lumOff val="35000"/>
                  </a:schemeClr>
                </a:solidFill>
                <a:latin typeface="Foco" panose="020B0504050202020203" pitchFamily="34" charset="0"/>
              </a:rPr>
              <a:t>hird </a:t>
            </a:r>
            <a:r>
              <a:rPr lang="en-GB" sz="2200" dirty="0">
                <a:solidFill>
                  <a:schemeClr val="tx1">
                    <a:lumMod val="65000"/>
                    <a:lumOff val="35000"/>
                  </a:schemeClr>
                </a:solidFill>
                <a:latin typeface="Foco" panose="020B0504050202020203" pitchFamily="34" charset="0"/>
              </a:rPr>
              <a:t>P</a:t>
            </a:r>
            <a:r>
              <a:rPr lang="en-GB" sz="2200" dirty="0" smtClean="0">
                <a:solidFill>
                  <a:schemeClr val="tx1">
                    <a:lumMod val="65000"/>
                    <a:lumOff val="35000"/>
                  </a:schemeClr>
                </a:solidFill>
                <a:latin typeface="Foco" panose="020B0504050202020203" pitchFamily="34" charset="0"/>
              </a:rPr>
              <a:t>erson? </a:t>
            </a:r>
            <a:r>
              <a:rPr lang="en-GB" sz="2200" dirty="0">
                <a:solidFill>
                  <a:schemeClr val="tx1">
                    <a:lumMod val="65000"/>
                    <a:lumOff val="35000"/>
                  </a:schemeClr>
                </a:solidFill>
                <a:latin typeface="Foco" panose="020B0504050202020203" pitchFamily="34" charset="0"/>
              </a:rPr>
              <a:t>– </a:t>
            </a:r>
            <a:r>
              <a:rPr lang="en-GB" sz="2200" dirty="0" smtClean="0">
                <a:solidFill>
                  <a:schemeClr val="tx1">
                    <a:lumMod val="65000"/>
                    <a:lumOff val="35000"/>
                  </a:schemeClr>
                </a:solidFill>
                <a:latin typeface="Foco" panose="020B0504050202020203" pitchFamily="34" charset="0"/>
              </a:rPr>
              <a:t>He/she/they </a:t>
            </a:r>
            <a:endParaRPr lang="en-GB" sz="2200" dirty="0">
              <a:solidFill>
                <a:schemeClr val="tx1">
                  <a:lumMod val="65000"/>
                  <a:lumOff val="35000"/>
                </a:schemeClr>
              </a:solidFill>
              <a:latin typeface="Foco" panose="020B0504050202020203" pitchFamily="34" charset="0"/>
            </a:endParaRPr>
          </a:p>
          <a:p>
            <a:r>
              <a:rPr lang="en-GB" sz="2200" dirty="0">
                <a:solidFill>
                  <a:srgbClr val="0070C0"/>
                </a:solidFill>
                <a:latin typeface="Foco" panose="020B0504050202020203" pitchFamily="34" charset="0"/>
              </a:rPr>
              <a:t>Ensure you have a </a:t>
            </a:r>
            <a:r>
              <a:rPr lang="en-GB" sz="2200" dirty="0" smtClean="0">
                <a:solidFill>
                  <a:srgbClr val="0070C0"/>
                </a:solidFill>
                <a:latin typeface="Foco" panose="020B0504050202020203" pitchFamily="34" charset="0"/>
              </a:rPr>
              <a:t>Catchy </a:t>
            </a:r>
            <a:r>
              <a:rPr lang="en-GB" sz="2200" dirty="0">
                <a:solidFill>
                  <a:srgbClr val="0070C0"/>
                </a:solidFill>
                <a:latin typeface="Foco" panose="020B0504050202020203" pitchFamily="34" charset="0"/>
              </a:rPr>
              <a:t>I</a:t>
            </a:r>
            <a:r>
              <a:rPr lang="en-GB" sz="2200" dirty="0" smtClean="0">
                <a:solidFill>
                  <a:srgbClr val="0070C0"/>
                </a:solidFill>
                <a:latin typeface="Foco" panose="020B0504050202020203" pitchFamily="34" charset="0"/>
              </a:rPr>
              <a:t>ntroduction? </a:t>
            </a:r>
            <a:r>
              <a:rPr lang="en-GB" sz="2200" dirty="0">
                <a:solidFill>
                  <a:srgbClr val="0070C0"/>
                </a:solidFill>
                <a:latin typeface="Foco" panose="020B0504050202020203" pitchFamily="34" charset="0"/>
              </a:rPr>
              <a:t>– </a:t>
            </a:r>
            <a:r>
              <a:rPr lang="en-GB" sz="2200" dirty="0" smtClean="0">
                <a:solidFill>
                  <a:srgbClr val="0070C0"/>
                </a:solidFill>
                <a:latin typeface="Foco" panose="020B0504050202020203" pitchFamily="34" charset="0"/>
              </a:rPr>
              <a:t>Who/what/where/when/why</a:t>
            </a:r>
            <a:endParaRPr lang="en-GB" sz="2200" dirty="0">
              <a:solidFill>
                <a:srgbClr val="0070C0"/>
              </a:solidFill>
              <a:latin typeface="Foco" panose="020B0504050202020203" pitchFamily="34" charset="0"/>
            </a:endParaRPr>
          </a:p>
          <a:p>
            <a:r>
              <a:rPr lang="en-GB" sz="2200" dirty="0">
                <a:solidFill>
                  <a:srgbClr val="C00000"/>
                </a:solidFill>
                <a:latin typeface="Foco" panose="020B0504050202020203" pitchFamily="34" charset="0"/>
              </a:rPr>
              <a:t>Organise your writing into P</a:t>
            </a:r>
            <a:r>
              <a:rPr lang="en-GB" sz="2200" dirty="0" smtClean="0">
                <a:solidFill>
                  <a:srgbClr val="C00000"/>
                </a:solidFill>
                <a:latin typeface="Foco" panose="020B0504050202020203" pitchFamily="34" charset="0"/>
              </a:rPr>
              <a:t>aragraphs?</a:t>
            </a:r>
            <a:endParaRPr lang="en-GB" sz="2200" dirty="0">
              <a:solidFill>
                <a:srgbClr val="C00000"/>
              </a:solidFill>
              <a:latin typeface="Foco" panose="020B0504050202020203" pitchFamily="34" charset="0"/>
            </a:endParaRPr>
          </a:p>
          <a:p>
            <a:r>
              <a:rPr lang="en-GB" sz="2200" dirty="0">
                <a:solidFill>
                  <a:srgbClr val="FF3399"/>
                </a:solidFill>
                <a:latin typeface="Foco" panose="020B0504050202020203" pitchFamily="34" charset="0"/>
              </a:rPr>
              <a:t>Include </a:t>
            </a:r>
            <a:r>
              <a:rPr lang="en-GB" sz="2200" dirty="0" smtClean="0">
                <a:solidFill>
                  <a:srgbClr val="FF3399"/>
                </a:solidFill>
                <a:latin typeface="Foco" panose="020B0504050202020203" pitchFamily="34" charset="0"/>
              </a:rPr>
              <a:t>life </a:t>
            </a:r>
            <a:r>
              <a:rPr lang="en-GB" sz="2200" dirty="0">
                <a:solidFill>
                  <a:srgbClr val="FF3399"/>
                </a:solidFill>
                <a:latin typeface="Foco" panose="020B0504050202020203" pitchFamily="34" charset="0"/>
              </a:rPr>
              <a:t>events in chronological </a:t>
            </a:r>
            <a:r>
              <a:rPr lang="en-GB" sz="2200" dirty="0" smtClean="0">
                <a:solidFill>
                  <a:srgbClr val="FF3399"/>
                </a:solidFill>
                <a:latin typeface="Foco" panose="020B0504050202020203" pitchFamily="34" charset="0"/>
              </a:rPr>
              <a:t>order?</a:t>
            </a:r>
          </a:p>
          <a:p>
            <a:r>
              <a:rPr lang="en-GB" sz="2200" dirty="0" smtClean="0">
                <a:solidFill>
                  <a:srgbClr val="002060"/>
                </a:solidFill>
                <a:latin typeface="Foco" panose="020B0504050202020203" pitchFamily="34" charset="0"/>
              </a:rPr>
              <a:t>Remember </a:t>
            </a:r>
            <a:r>
              <a:rPr lang="en-GB" sz="2200" dirty="0">
                <a:solidFill>
                  <a:srgbClr val="002060"/>
                </a:solidFill>
                <a:latin typeface="Foco" panose="020B0504050202020203" pitchFamily="34" charset="0"/>
              </a:rPr>
              <a:t>t</a:t>
            </a:r>
            <a:r>
              <a:rPr lang="en-GB" sz="2200" dirty="0" smtClean="0">
                <a:solidFill>
                  <a:srgbClr val="002060"/>
                </a:solidFill>
                <a:latin typeface="Foco" panose="020B0504050202020203" pitchFamily="34" charset="0"/>
              </a:rPr>
              <a:t>ime </a:t>
            </a:r>
            <a:r>
              <a:rPr lang="en-GB" sz="2200" dirty="0">
                <a:solidFill>
                  <a:srgbClr val="002060"/>
                </a:solidFill>
                <a:latin typeface="Foco" panose="020B0504050202020203" pitchFamily="34" charset="0"/>
              </a:rPr>
              <a:t>o</a:t>
            </a:r>
            <a:r>
              <a:rPr lang="en-GB" sz="2200" dirty="0" smtClean="0">
                <a:solidFill>
                  <a:srgbClr val="002060"/>
                </a:solidFill>
                <a:latin typeface="Foco" panose="020B0504050202020203" pitchFamily="34" charset="0"/>
              </a:rPr>
              <a:t>peners </a:t>
            </a:r>
            <a:r>
              <a:rPr lang="en-GB" sz="2200" dirty="0">
                <a:solidFill>
                  <a:srgbClr val="002060"/>
                </a:solidFill>
                <a:latin typeface="Foco" panose="020B0504050202020203" pitchFamily="34" charset="0"/>
              </a:rPr>
              <a:t>and </a:t>
            </a:r>
            <a:r>
              <a:rPr lang="en-GB" sz="2200" dirty="0" smtClean="0">
                <a:solidFill>
                  <a:srgbClr val="002060"/>
                </a:solidFill>
                <a:latin typeface="Foco" panose="020B0504050202020203" pitchFamily="34" charset="0"/>
              </a:rPr>
              <a:t>connectives?</a:t>
            </a:r>
          </a:p>
          <a:p>
            <a:r>
              <a:rPr lang="en-GB" sz="2200" dirty="0" smtClean="0">
                <a:latin typeface="Foco" panose="020B0504050202020203" pitchFamily="34" charset="0"/>
              </a:rPr>
              <a:t>Include </a:t>
            </a:r>
            <a:r>
              <a:rPr lang="en-GB" sz="2200" dirty="0">
                <a:latin typeface="Foco" panose="020B0504050202020203" pitchFamily="34" charset="0"/>
              </a:rPr>
              <a:t>q</a:t>
            </a:r>
            <a:r>
              <a:rPr lang="en-GB" sz="2200" dirty="0" smtClean="0">
                <a:latin typeface="Foco" panose="020B0504050202020203" pitchFamily="34" charset="0"/>
              </a:rPr>
              <a:t>uotes </a:t>
            </a:r>
            <a:r>
              <a:rPr lang="en-GB" sz="2200" dirty="0">
                <a:latin typeface="Foco" panose="020B0504050202020203" pitchFamily="34" charset="0"/>
              </a:rPr>
              <a:t>from others about what they </a:t>
            </a:r>
            <a:r>
              <a:rPr lang="en-GB" sz="2200" dirty="0" smtClean="0">
                <a:latin typeface="Foco" panose="020B0504050202020203" pitchFamily="34" charset="0"/>
              </a:rPr>
              <a:t>think?</a:t>
            </a:r>
            <a:endParaRPr lang="en-GB" sz="2200" dirty="0">
              <a:latin typeface="Foco" panose="020B0504050202020203" pitchFamily="34" charset="0"/>
            </a:endParaRPr>
          </a:p>
          <a:p>
            <a:r>
              <a:rPr lang="en-GB" sz="2200" dirty="0">
                <a:solidFill>
                  <a:srgbClr val="FF0000"/>
                </a:solidFill>
                <a:latin typeface="Foco" panose="020B0504050202020203" pitchFamily="34" charset="0"/>
              </a:rPr>
              <a:t>Finish your piece of writing with </a:t>
            </a:r>
            <a:r>
              <a:rPr lang="en-GB" sz="2200">
                <a:solidFill>
                  <a:srgbClr val="FF0000"/>
                </a:solidFill>
                <a:latin typeface="Foco" panose="020B0504050202020203" pitchFamily="34" charset="0"/>
              </a:rPr>
              <a:t>a </a:t>
            </a:r>
            <a:r>
              <a:rPr lang="en-GB" sz="2200" smtClean="0">
                <a:solidFill>
                  <a:srgbClr val="FF0000"/>
                </a:solidFill>
                <a:latin typeface="Foco" panose="020B0504050202020203" pitchFamily="34" charset="0"/>
              </a:rPr>
              <a:t>conclusion</a:t>
            </a:r>
            <a:r>
              <a:rPr lang="en-GB" sz="2200" dirty="0" smtClean="0">
                <a:solidFill>
                  <a:srgbClr val="FF0000"/>
                </a:solidFill>
                <a:latin typeface="Foco" panose="020B0504050202020203" pitchFamily="34" charset="0"/>
              </a:rPr>
              <a:t>? - </a:t>
            </a:r>
            <a:r>
              <a:rPr lang="en-GB" sz="2200" dirty="0">
                <a:solidFill>
                  <a:srgbClr val="FF0000"/>
                </a:solidFill>
                <a:latin typeface="Foco" panose="020B0504050202020203" pitchFamily="34" charset="0"/>
              </a:rPr>
              <a:t>H</a:t>
            </a:r>
            <a:r>
              <a:rPr lang="en-GB" sz="2200" dirty="0" smtClean="0">
                <a:solidFill>
                  <a:srgbClr val="FF0000"/>
                </a:solidFill>
                <a:latin typeface="Foco" panose="020B0504050202020203" pitchFamily="34" charset="0"/>
              </a:rPr>
              <a:t>ow </a:t>
            </a:r>
            <a:r>
              <a:rPr lang="en-GB" sz="2200" dirty="0">
                <a:solidFill>
                  <a:srgbClr val="FF0000"/>
                </a:solidFill>
                <a:latin typeface="Foco" panose="020B0504050202020203" pitchFamily="34" charset="0"/>
              </a:rPr>
              <a:t>they will be remembered.</a:t>
            </a:r>
          </a:p>
          <a:p>
            <a:endParaRPr lang="en-GB" dirty="0"/>
          </a:p>
        </p:txBody>
      </p:sp>
      <p:sp>
        <p:nvSpPr>
          <p:cNvPr id="4" name="Title 1"/>
          <p:cNvSpPr txBox="1">
            <a:spLocks/>
          </p:cNvSpPr>
          <p:nvPr/>
        </p:nvSpPr>
        <p:spPr>
          <a:xfrm>
            <a:off x="425052" y="0"/>
            <a:ext cx="83558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400" dirty="0"/>
              <a:t>When </a:t>
            </a:r>
            <a:r>
              <a:rPr lang="en-GB" sz="3400" dirty="0" smtClean="0"/>
              <a:t>writing your biography </a:t>
            </a:r>
            <a:r>
              <a:rPr lang="en-GB" sz="3400" dirty="0"/>
              <a:t>– Can </a:t>
            </a:r>
            <a:r>
              <a:rPr lang="en-GB" sz="3400" dirty="0" smtClean="0"/>
              <a:t>you... </a:t>
            </a:r>
          </a:p>
        </p:txBody>
      </p:sp>
    </p:spTree>
    <p:extLst>
      <p:ext uri="{BB962C8B-B14F-4D97-AF65-F5344CB8AC3E}">
        <p14:creationId xmlns:p14="http://schemas.microsoft.com/office/powerpoint/2010/main" val="150273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1126" y="1513822"/>
            <a:ext cx="8702874" cy="4851400"/>
          </a:xfrm>
        </p:spPr>
        <p:txBody>
          <a:bodyPr>
            <a:noAutofit/>
          </a:bodyPr>
          <a:lstStyle/>
          <a:p>
            <a:r>
              <a:rPr lang="en-GB" sz="2200" dirty="0">
                <a:solidFill>
                  <a:schemeClr val="tx1">
                    <a:lumMod val="65000"/>
                    <a:lumOff val="35000"/>
                  </a:schemeClr>
                </a:solidFill>
                <a:latin typeface="Foco" panose="020B0504050202020203" pitchFamily="34" charset="0"/>
              </a:rPr>
              <a:t>Have a look at the example biography</a:t>
            </a:r>
          </a:p>
          <a:p>
            <a:r>
              <a:rPr lang="en-GB" sz="2200" dirty="0">
                <a:solidFill>
                  <a:schemeClr val="tx1">
                    <a:lumMod val="65000"/>
                    <a:lumOff val="35000"/>
                  </a:schemeClr>
                </a:solidFill>
                <a:latin typeface="Foco" panose="020B0504050202020203" pitchFamily="34" charset="0"/>
              </a:rPr>
              <a:t>Using the colour suggested on the last slide, underline the </a:t>
            </a:r>
            <a:r>
              <a:rPr lang="en-GB" sz="2200" dirty="0" smtClean="0">
                <a:solidFill>
                  <a:schemeClr val="tx1">
                    <a:lumMod val="65000"/>
                    <a:lumOff val="35000"/>
                  </a:schemeClr>
                </a:solidFill>
                <a:latin typeface="Foco" panose="020B0504050202020203" pitchFamily="34" charset="0"/>
              </a:rPr>
              <a:t>success criteria </a:t>
            </a:r>
            <a:r>
              <a:rPr lang="en-GB" sz="2200" dirty="0">
                <a:solidFill>
                  <a:schemeClr val="tx1">
                    <a:lumMod val="65000"/>
                    <a:lumOff val="35000"/>
                  </a:schemeClr>
                </a:solidFill>
                <a:latin typeface="Foco" panose="020B0504050202020203" pitchFamily="34" charset="0"/>
              </a:rPr>
              <a:t>if you can see it in your example.  </a:t>
            </a:r>
          </a:p>
          <a:p>
            <a:endParaRPr lang="en-GB" sz="3200" dirty="0">
              <a:latin typeface="Foco" panose="020B0504050202020203" pitchFamily="34" charset="0"/>
            </a:endParaRPr>
          </a:p>
          <a:p>
            <a:endParaRPr lang="en-GB" sz="3200" dirty="0">
              <a:latin typeface="Foco" panose="020B0504050202020203" pitchFamily="34" charset="0"/>
            </a:endParaRPr>
          </a:p>
        </p:txBody>
      </p:sp>
      <p:pic>
        <p:nvPicPr>
          <p:cNvPr id="36866" name="Picture 2" descr="https://encrypted-tbn2.gstatic.com/images?q=tbn:ANd9GcSy0MtFkMCZh_eoIPXQIyTVkZlRWk_R8KLiZsOzxT0uqtTyNEEi8Q">
            <a:hlinkClick r:id="rId2"/>
          </p:cNvPr>
          <p:cNvPicPr>
            <a:picLocks noChangeAspect="1" noChangeArrowheads="1"/>
          </p:cNvPicPr>
          <p:nvPr/>
        </p:nvPicPr>
        <p:blipFill>
          <a:blip r:embed="rId3" cstate="print"/>
          <a:srcRect/>
          <a:stretch>
            <a:fillRect/>
          </a:stretch>
        </p:blipFill>
        <p:spPr bwMode="auto">
          <a:xfrm>
            <a:off x="2721663" y="3049092"/>
            <a:ext cx="3593097" cy="2382381"/>
          </a:xfrm>
          <a:prstGeom prst="rect">
            <a:avLst/>
          </a:prstGeom>
          <a:noFill/>
        </p:spPr>
      </p:pic>
      <p:sp>
        <p:nvSpPr>
          <p:cNvPr id="5" name="Title 1"/>
          <p:cNvSpPr txBox="1">
            <a:spLocks/>
          </p:cNvSpPr>
          <p:nvPr/>
        </p:nvSpPr>
        <p:spPr>
          <a:xfrm>
            <a:off x="441126" y="0"/>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Biography example</a:t>
            </a:r>
            <a:endParaRPr lang="en-GB" sz="3600" dirty="0"/>
          </a:p>
        </p:txBody>
      </p:sp>
    </p:spTree>
    <p:extLst>
      <p:ext uri="{BB962C8B-B14F-4D97-AF65-F5344CB8AC3E}">
        <p14:creationId xmlns:p14="http://schemas.microsoft.com/office/powerpoint/2010/main" val="309502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0988" y="1607951"/>
            <a:ext cx="7933764" cy="5257800"/>
          </a:xfrm>
        </p:spPr>
        <p:txBody>
          <a:bodyPr>
            <a:normAutofit/>
          </a:bodyPr>
          <a:lstStyle/>
          <a:p>
            <a:pPr marL="0" indent="0">
              <a:buNone/>
            </a:pPr>
            <a:r>
              <a:rPr lang="en-GB" sz="2200" dirty="0">
                <a:solidFill>
                  <a:schemeClr val="tx1">
                    <a:lumMod val="65000"/>
                    <a:lumOff val="35000"/>
                  </a:schemeClr>
                </a:solidFill>
                <a:latin typeface="Foco" panose="020B0504050202020203" pitchFamily="34" charset="0"/>
              </a:rPr>
              <a:t>Your introduction is </a:t>
            </a:r>
            <a:r>
              <a:rPr lang="en-GB" sz="2200" u="sng" dirty="0">
                <a:solidFill>
                  <a:schemeClr val="tx1">
                    <a:lumMod val="65000"/>
                    <a:lumOff val="35000"/>
                  </a:schemeClr>
                </a:solidFill>
                <a:latin typeface="Foco" panose="020B0504050202020203" pitchFamily="34" charset="0"/>
              </a:rPr>
              <a:t>very</a:t>
            </a:r>
            <a:r>
              <a:rPr lang="en-GB" sz="2200" dirty="0">
                <a:solidFill>
                  <a:schemeClr val="tx1">
                    <a:lumMod val="65000"/>
                    <a:lumOff val="35000"/>
                  </a:schemeClr>
                </a:solidFill>
                <a:latin typeface="Foco" panose="020B0504050202020203" pitchFamily="34" charset="0"/>
              </a:rPr>
              <a:t> important if you want to catch the reader’s attention. You might want to use a question as an opener like the example you looked at, however you </a:t>
            </a:r>
            <a:r>
              <a:rPr lang="en-GB" sz="2200" u="sng" dirty="0">
                <a:solidFill>
                  <a:schemeClr val="tx1">
                    <a:lumMod val="65000"/>
                    <a:lumOff val="35000"/>
                  </a:schemeClr>
                </a:solidFill>
                <a:latin typeface="Foco" panose="020B0504050202020203" pitchFamily="34" charset="0"/>
              </a:rPr>
              <a:t>must</a:t>
            </a:r>
            <a:r>
              <a:rPr lang="en-GB" sz="2200" dirty="0">
                <a:solidFill>
                  <a:schemeClr val="tx1">
                    <a:lumMod val="65000"/>
                    <a:lumOff val="35000"/>
                  </a:schemeClr>
                </a:solidFill>
                <a:latin typeface="Foco" panose="020B0504050202020203" pitchFamily="34" charset="0"/>
              </a:rPr>
              <a:t> introduce your famous person using the 5 </a:t>
            </a:r>
            <a:r>
              <a:rPr lang="en-GB" sz="2200" dirty="0" err="1" smtClean="0">
                <a:solidFill>
                  <a:schemeClr val="tx1">
                    <a:lumMod val="65000"/>
                    <a:lumOff val="35000"/>
                  </a:schemeClr>
                </a:solidFill>
                <a:latin typeface="Foco" panose="020B0504050202020203" pitchFamily="34" charset="0"/>
              </a:rPr>
              <a:t>Ws</a:t>
            </a:r>
            <a:r>
              <a:rPr lang="en-GB" sz="2200" dirty="0">
                <a:solidFill>
                  <a:schemeClr val="tx1">
                    <a:lumMod val="65000"/>
                    <a:lumOff val="35000"/>
                  </a:schemeClr>
                </a:solidFill>
                <a:latin typeface="Foco" panose="020B0504050202020203" pitchFamily="34" charset="0"/>
              </a:rPr>
              <a:t>. </a:t>
            </a:r>
          </a:p>
          <a:p>
            <a:endParaRPr lang="en-GB" sz="2200" dirty="0">
              <a:solidFill>
                <a:schemeClr val="tx1">
                  <a:lumMod val="65000"/>
                  <a:lumOff val="35000"/>
                </a:schemeClr>
              </a:solidFill>
              <a:latin typeface="Foco" panose="020B0504050202020203" pitchFamily="34" charset="0"/>
            </a:endParaRPr>
          </a:p>
          <a:p>
            <a:pPr lvl="1"/>
            <a:r>
              <a:rPr lang="en-GB" sz="2200" dirty="0">
                <a:solidFill>
                  <a:schemeClr val="tx1">
                    <a:lumMod val="65000"/>
                    <a:lumOff val="35000"/>
                  </a:schemeClr>
                </a:solidFill>
                <a:latin typeface="Foco" panose="020B0504050202020203" pitchFamily="34" charset="0"/>
              </a:rPr>
              <a:t>Who is the person? – their name (real name also if their birth name is different) </a:t>
            </a:r>
          </a:p>
          <a:p>
            <a:pPr lvl="1"/>
            <a:r>
              <a:rPr lang="en-GB" sz="2200" dirty="0">
                <a:solidFill>
                  <a:schemeClr val="tx1">
                    <a:lumMod val="65000"/>
                    <a:lumOff val="35000"/>
                  </a:schemeClr>
                </a:solidFill>
                <a:latin typeface="Foco" panose="020B0504050202020203" pitchFamily="34" charset="0"/>
              </a:rPr>
              <a:t>What are they famous for?</a:t>
            </a:r>
          </a:p>
          <a:p>
            <a:pPr lvl="1"/>
            <a:r>
              <a:rPr lang="en-GB" sz="2200" dirty="0">
                <a:solidFill>
                  <a:schemeClr val="tx1">
                    <a:lumMod val="65000"/>
                    <a:lumOff val="35000"/>
                  </a:schemeClr>
                </a:solidFill>
                <a:latin typeface="Foco" panose="020B0504050202020203" pitchFamily="34" charset="0"/>
              </a:rPr>
              <a:t>When did it happen? </a:t>
            </a:r>
          </a:p>
          <a:p>
            <a:pPr lvl="1"/>
            <a:r>
              <a:rPr lang="en-GB" sz="2200" dirty="0">
                <a:solidFill>
                  <a:schemeClr val="tx1">
                    <a:lumMod val="65000"/>
                    <a:lumOff val="35000"/>
                  </a:schemeClr>
                </a:solidFill>
                <a:latin typeface="Foco" panose="020B0504050202020203" pitchFamily="34" charset="0"/>
              </a:rPr>
              <a:t>Where did it happen?</a:t>
            </a:r>
          </a:p>
          <a:p>
            <a:pPr lvl="1"/>
            <a:r>
              <a:rPr lang="en-GB" sz="2200" dirty="0">
                <a:solidFill>
                  <a:schemeClr val="tx1">
                    <a:lumMod val="65000"/>
                    <a:lumOff val="35000"/>
                  </a:schemeClr>
                </a:solidFill>
                <a:latin typeface="Foco" panose="020B0504050202020203" pitchFamily="34" charset="0"/>
              </a:rPr>
              <a:t>Why are they famous today? </a:t>
            </a:r>
          </a:p>
          <a:p>
            <a:endParaRPr lang="en-GB" sz="2000" dirty="0">
              <a:latin typeface="Foco" panose="020B0504050202020203" pitchFamily="34" charset="0"/>
            </a:endParaRPr>
          </a:p>
          <a:p>
            <a:endParaRPr lang="en-GB" sz="2000" dirty="0">
              <a:latin typeface="Foco" panose="020B0504050202020203" pitchFamily="34" charset="0"/>
            </a:endParaRPr>
          </a:p>
        </p:txBody>
      </p:sp>
      <p:sp>
        <p:nvSpPr>
          <p:cNvPr id="4" name="Title 1"/>
          <p:cNvSpPr txBox="1">
            <a:spLocks/>
          </p:cNvSpPr>
          <p:nvPr/>
        </p:nvSpPr>
        <p:spPr>
          <a:xfrm>
            <a:off x="510988" y="145344"/>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Introduction</a:t>
            </a:r>
            <a:endParaRPr lang="en-GB" sz="3600" dirty="0"/>
          </a:p>
        </p:txBody>
      </p:sp>
    </p:spTree>
    <p:extLst>
      <p:ext uri="{BB962C8B-B14F-4D97-AF65-F5344CB8AC3E}">
        <p14:creationId xmlns:p14="http://schemas.microsoft.com/office/powerpoint/2010/main" val="18807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6076" y="1600200"/>
            <a:ext cx="7965912" cy="4873752"/>
          </a:xfrm>
        </p:spPr>
        <p:txBody>
          <a:bodyPr>
            <a:normAutofit/>
          </a:bodyPr>
          <a:lstStyle/>
          <a:p>
            <a:r>
              <a:rPr lang="en-GB" sz="2200" dirty="0">
                <a:solidFill>
                  <a:schemeClr val="tx1">
                    <a:lumMod val="65000"/>
                    <a:lumOff val="35000"/>
                  </a:schemeClr>
                </a:solidFill>
                <a:latin typeface="Foco" panose="020B0504050202020203" pitchFamily="34" charset="0"/>
              </a:rPr>
              <a:t>Using your planning sheet, </a:t>
            </a:r>
            <a:r>
              <a:rPr lang="en-GB" sz="2200" u="sng" dirty="0">
                <a:solidFill>
                  <a:schemeClr val="tx1">
                    <a:lumMod val="65000"/>
                    <a:lumOff val="35000"/>
                  </a:schemeClr>
                </a:solidFill>
                <a:latin typeface="Foco" panose="020B0504050202020203" pitchFamily="34" charset="0"/>
              </a:rPr>
              <a:t>briefly</a:t>
            </a:r>
            <a:r>
              <a:rPr lang="en-GB" sz="2200" dirty="0">
                <a:solidFill>
                  <a:schemeClr val="tx1">
                    <a:lumMod val="65000"/>
                    <a:lumOff val="35000"/>
                  </a:schemeClr>
                </a:solidFill>
                <a:latin typeface="Foco" panose="020B0504050202020203" pitchFamily="34" charset="0"/>
              </a:rPr>
              <a:t> answer the 5 </a:t>
            </a:r>
            <a:r>
              <a:rPr lang="en-GB" sz="2200" dirty="0" err="1" smtClean="0">
                <a:solidFill>
                  <a:schemeClr val="tx1">
                    <a:lumMod val="65000"/>
                    <a:lumOff val="35000"/>
                  </a:schemeClr>
                </a:solidFill>
                <a:latin typeface="Foco" panose="020B0504050202020203" pitchFamily="34" charset="0"/>
              </a:rPr>
              <a:t>Ws</a:t>
            </a:r>
            <a:r>
              <a:rPr lang="en-GB" sz="2200" dirty="0" smtClean="0">
                <a:solidFill>
                  <a:schemeClr val="tx1">
                    <a:lumMod val="65000"/>
                    <a:lumOff val="35000"/>
                  </a:schemeClr>
                </a:solidFill>
                <a:latin typeface="Foco" panose="020B0504050202020203" pitchFamily="34" charset="0"/>
              </a:rPr>
              <a:t>.</a:t>
            </a:r>
            <a:endParaRPr lang="en-GB" sz="2200" dirty="0">
              <a:solidFill>
                <a:schemeClr val="tx1">
                  <a:lumMod val="65000"/>
                  <a:lumOff val="35000"/>
                </a:schemeClr>
              </a:solidFill>
              <a:latin typeface="Foco" panose="020B0504050202020203" pitchFamily="34" charset="0"/>
            </a:endParaRPr>
          </a:p>
          <a:p>
            <a:pPr marL="0" indent="0">
              <a:buNone/>
            </a:pPr>
            <a:endParaRPr lang="en-GB" sz="2200" dirty="0">
              <a:solidFill>
                <a:schemeClr val="tx1">
                  <a:lumMod val="65000"/>
                  <a:lumOff val="35000"/>
                </a:schemeClr>
              </a:solidFill>
              <a:latin typeface="Foco" panose="020B0504050202020203" pitchFamily="34" charset="0"/>
            </a:endParaRPr>
          </a:p>
          <a:p>
            <a:r>
              <a:rPr lang="en-GB" sz="2200" dirty="0">
                <a:solidFill>
                  <a:schemeClr val="tx1">
                    <a:lumMod val="65000"/>
                    <a:lumOff val="35000"/>
                  </a:schemeClr>
                </a:solidFill>
                <a:latin typeface="Foco" panose="020B0504050202020203" pitchFamily="34" charset="0"/>
              </a:rPr>
              <a:t>Swap with your partner. Have they answered the 5 </a:t>
            </a:r>
            <a:r>
              <a:rPr lang="en-GB" sz="2200" dirty="0" err="1" smtClean="0">
                <a:solidFill>
                  <a:schemeClr val="tx1">
                    <a:lumMod val="65000"/>
                    <a:lumOff val="35000"/>
                  </a:schemeClr>
                </a:solidFill>
                <a:latin typeface="Foco" panose="020B0504050202020203" pitchFamily="34" charset="0"/>
              </a:rPr>
              <a:t>Ws</a:t>
            </a:r>
            <a:r>
              <a:rPr lang="en-GB" sz="2200" dirty="0">
                <a:solidFill>
                  <a:schemeClr val="tx1">
                    <a:lumMod val="65000"/>
                    <a:lumOff val="35000"/>
                  </a:schemeClr>
                </a:solidFill>
                <a:latin typeface="Foco" panose="020B0504050202020203" pitchFamily="34" charset="0"/>
              </a:rPr>
              <a:t>?  Give their plan a </a:t>
            </a:r>
            <a:r>
              <a:rPr lang="en-GB" sz="2200" dirty="0" smtClean="0">
                <a:solidFill>
                  <a:schemeClr val="tx1">
                    <a:lumMod val="65000"/>
                    <a:lumOff val="35000"/>
                  </a:schemeClr>
                </a:solidFill>
                <a:latin typeface="Foco" panose="020B0504050202020203" pitchFamily="34" charset="0"/>
              </a:rPr>
              <a:t>tick if </a:t>
            </a:r>
            <a:r>
              <a:rPr lang="en-GB" sz="2200" dirty="0">
                <a:solidFill>
                  <a:schemeClr val="tx1">
                    <a:lumMod val="65000"/>
                    <a:lumOff val="35000"/>
                  </a:schemeClr>
                </a:solidFill>
                <a:latin typeface="Foco" panose="020B0504050202020203" pitchFamily="34" charset="0"/>
              </a:rPr>
              <a:t>they </a:t>
            </a:r>
            <a:r>
              <a:rPr lang="en-GB" sz="2200" dirty="0" smtClean="0">
                <a:solidFill>
                  <a:schemeClr val="tx1">
                    <a:lumMod val="65000"/>
                    <a:lumOff val="35000"/>
                  </a:schemeClr>
                </a:solidFill>
                <a:latin typeface="Foco" panose="020B0504050202020203" pitchFamily="34" charset="0"/>
              </a:rPr>
              <a:t>have.</a:t>
            </a:r>
            <a:endParaRPr lang="en-GB" sz="2200" dirty="0">
              <a:solidFill>
                <a:schemeClr val="tx1">
                  <a:lumMod val="65000"/>
                  <a:lumOff val="35000"/>
                </a:schemeClr>
              </a:solidFill>
              <a:latin typeface="Foco" panose="020B0504050202020203" pitchFamily="34" charset="0"/>
            </a:endParaRPr>
          </a:p>
          <a:p>
            <a:endParaRPr lang="en-GB" sz="2200" dirty="0">
              <a:solidFill>
                <a:schemeClr val="tx1">
                  <a:lumMod val="65000"/>
                  <a:lumOff val="35000"/>
                </a:schemeClr>
              </a:solidFill>
              <a:latin typeface="Foco" panose="020B0504050202020203" pitchFamily="34" charset="0"/>
            </a:endParaRPr>
          </a:p>
          <a:p>
            <a:r>
              <a:rPr lang="en-GB" sz="2200" dirty="0">
                <a:solidFill>
                  <a:schemeClr val="tx1">
                    <a:lumMod val="65000"/>
                    <a:lumOff val="35000"/>
                  </a:schemeClr>
                </a:solidFill>
                <a:latin typeface="Foco" panose="020B0504050202020203" pitchFamily="34" charset="0"/>
              </a:rPr>
              <a:t>Now that you are ready to go, use your 5 </a:t>
            </a:r>
            <a:r>
              <a:rPr lang="en-GB" sz="2200" dirty="0" err="1" smtClean="0">
                <a:solidFill>
                  <a:schemeClr val="tx1">
                    <a:lumMod val="65000"/>
                    <a:lumOff val="35000"/>
                  </a:schemeClr>
                </a:solidFill>
                <a:latin typeface="Foco" panose="020B0504050202020203" pitchFamily="34" charset="0"/>
              </a:rPr>
              <a:t>Ws</a:t>
            </a:r>
            <a:r>
              <a:rPr lang="en-GB" sz="2200" dirty="0" smtClean="0">
                <a:solidFill>
                  <a:schemeClr val="tx1">
                    <a:lumMod val="65000"/>
                    <a:lumOff val="35000"/>
                  </a:schemeClr>
                </a:solidFill>
                <a:latin typeface="Foco" panose="020B0504050202020203" pitchFamily="34" charset="0"/>
              </a:rPr>
              <a:t> </a:t>
            </a:r>
            <a:r>
              <a:rPr lang="en-GB" sz="2200" dirty="0">
                <a:solidFill>
                  <a:schemeClr val="tx1">
                    <a:lumMod val="65000"/>
                    <a:lumOff val="35000"/>
                  </a:schemeClr>
                </a:solidFill>
                <a:latin typeface="Foco" panose="020B0504050202020203" pitchFamily="34" charset="0"/>
              </a:rPr>
              <a:t>to write a catchy </a:t>
            </a:r>
            <a:r>
              <a:rPr lang="en-GB" sz="2200" dirty="0" smtClean="0">
                <a:solidFill>
                  <a:schemeClr val="tx1">
                    <a:lumMod val="65000"/>
                    <a:lumOff val="35000"/>
                  </a:schemeClr>
                </a:solidFill>
                <a:latin typeface="Foco" panose="020B0504050202020203" pitchFamily="34" charset="0"/>
              </a:rPr>
              <a:t>introduction.</a:t>
            </a:r>
            <a:endParaRPr lang="en-GB" sz="2200" dirty="0">
              <a:solidFill>
                <a:schemeClr val="tx1">
                  <a:lumMod val="65000"/>
                  <a:lumOff val="35000"/>
                </a:schemeClr>
              </a:solidFill>
              <a:latin typeface="Foco" panose="020B0504050202020203" pitchFamily="34" charset="0"/>
            </a:endParaRPr>
          </a:p>
          <a:p>
            <a:endParaRPr lang="en-GB" sz="1800" dirty="0">
              <a:latin typeface="Foco" panose="020B0504050202020203" pitchFamily="34" charset="0"/>
            </a:endParaRPr>
          </a:p>
        </p:txBody>
      </p:sp>
      <p:sp>
        <p:nvSpPr>
          <p:cNvPr id="4" name="Title 1"/>
          <p:cNvSpPr txBox="1">
            <a:spLocks/>
          </p:cNvSpPr>
          <p:nvPr/>
        </p:nvSpPr>
        <p:spPr>
          <a:xfrm>
            <a:off x="546076" y="0"/>
            <a:ext cx="85979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F1A22"/>
                </a:solidFill>
                <a:latin typeface="Foco" panose="020B0504050202020203" pitchFamily="34" charset="0"/>
                <a:ea typeface="+mj-ea"/>
                <a:cs typeface="+mj-cs"/>
              </a:defRPr>
            </a:lvl1pPr>
          </a:lstStyle>
          <a:p>
            <a:pPr>
              <a:defRPr/>
            </a:pPr>
            <a:r>
              <a:rPr lang="en-GB" sz="3600" dirty="0" smtClean="0"/>
              <a:t>Plan and write your introduction</a:t>
            </a:r>
            <a:endParaRPr lang="en-GB" sz="3600" dirty="0"/>
          </a:p>
        </p:txBody>
      </p:sp>
    </p:spTree>
    <p:extLst>
      <p:ext uri="{BB962C8B-B14F-4D97-AF65-F5344CB8AC3E}">
        <p14:creationId xmlns:p14="http://schemas.microsoft.com/office/powerpoint/2010/main" val="391601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668</Words>
  <Application>Microsoft Office PowerPoint</Application>
  <PresentationFormat>On-screen Show (4:3)</PresentationFormat>
  <Paragraphs>70</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Write a Biography on a Welsh Football Player  Language, Literacy and Communication – Year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a Biography on a Welsh football Player</dc:title>
  <dc:creator>Ceri and Jon</dc:creator>
  <cp:lastModifiedBy>Perry, Alex (EST - Entrepreneurship &amp; Business)</cp:lastModifiedBy>
  <cp:revision>20</cp:revision>
  <dcterms:created xsi:type="dcterms:W3CDTF">2016-03-14T15:50:49Z</dcterms:created>
  <dcterms:modified xsi:type="dcterms:W3CDTF">2016-06-07T12:42:52Z</dcterms:modified>
</cp:coreProperties>
</file>