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</p:sldIdLst>
  <p:sldSz cx="18288000" cy="10287000"/>
  <p:notesSz cx="6858000" cy="9144000"/>
  <p:embeddedFontLst>
    <p:embeddedFont>
      <p:font typeface="Aileron" panose="020B0604020202020204" charset="0"/>
      <p:regular r:id="rId8"/>
    </p:embeddedFont>
    <p:embeddedFont>
      <p:font typeface="Aileron Bold" panose="020B0604020202020204" charset="0"/>
      <p:regular r:id="rId9"/>
    </p:embeddedFont>
    <p:embeddedFont>
      <p:font typeface="Aileron Ultra-Bold" panose="020B0604020202020204" charset="0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3557" autoAdjust="0"/>
  </p:normalViewPr>
  <p:slideViewPr>
    <p:cSldViewPr>
      <p:cViewPr varScale="1">
        <p:scale>
          <a:sx n="38" d="100"/>
          <a:sy n="38" d="100"/>
        </p:scale>
        <p:origin x="948" y="5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font" Target="fonts/font3.fntdata"/><Relationship Id="rId4" Type="http://schemas.openxmlformats.org/officeDocument/2006/relationships/slide" Target="slides/slide2.xml"/><Relationship Id="rId9" Type="http://schemas.openxmlformats.org/officeDocument/2006/relationships/font" Target="fonts/font2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sv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10.png"/><Relationship Id="rId5" Type="http://schemas.openxmlformats.org/officeDocument/2006/relationships/image" Target="../media/image35.png"/><Relationship Id="rId10" Type="http://schemas.openxmlformats.org/officeDocument/2006/relationships/image" Target="../media/image40.sv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4.png"/><Relationship Id="rId7" Type="http://schemas.openxmlformats.org/officeDocument/2006/relationships/image" Target="../media/image42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.png"/><Relationship Id="rId10" Type="http://schemas.openxmlformats.org/officeDocument/2006/relationships/image" Target="../media/image17.svg"/><Relationship Id="rId4" Type="http://schemas.openxmlformats.org/officeDocument/2006/relationships/image" Target="../media/image15.sv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603476" y="1345485"/>
            <a:ext cx="6157367" cy="2924749"/>
          </a:xfrm>
          <a:custGeom>
            <a:avLst/>
            <a:gdLst/>
            <a:ahLst/>
            <a:cxnLst/>
            <a:rect l="l" t="t" r="r" b="b"/>
            <a:pathLst>
              <a:path w="6157367" h="2924749">
                <a:moveTo>
                  <a:pt x="0" y="0"/>
                </a:moveTo>
                <a:lnTo>
                  <a:pt x="6157367" y="0"/>
                </a:lnTo>
                <a:lnTo>
                  <a:pt x="6157367" y="2924749"/>
                </a:lnTo>
                <a:lnTo>
                  <a:pt x="0" y="292474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986150" y="4545199"/>
            <a:ext cx="4267523" cy="4295016"/>
          </a:xfrm>
          <a:custGeom>
            <a:avLst/>
            <a:gdLst/>
            <a:ahLst/>
            <a:cxnLst/>
            <a:rect l="l" t="t" r="r" b="b"/>
            <a:pathLst>
              <a:path w="4267523" h="4295016">
                <a:moveTo>
                  <a:pt x="0" y="0"/>
                </a:moveTo>
                <a:lnTo>
                  <a:pt x="4267523" y="0"/>
                </a:lnTo>
                <a:lnTo>
                  <a:pt x="4267523" y="4295016"/>
                </a:lnTo>
                <a:lnTo>
                  <a:pt x="0" y="429501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6294" r="-106294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09862" y="5597519"/>
            <a:ext cx="3451988" cy="3317370"/>
          </a:xfrm>
          <a:custGeom>
            <a:avLst/>
            <a:gdLst/>
            <a:ahLst/>
            <a:cxnLst/>
            <a:rect l="l" t="t" r="r" b="b"/>
            <a:pathLst>
              <a:path w="3451988" h="3317370">
                <a:moveTo>
                  <a:pt x="0" y="0"/>
                </a:moveTo>
                <a:lnTo>
                  <a:pt x="3451988" y="0"/>
                </a:lnTo>
                <a:lnTo>
                  <a:pt x="3451988" y="3317371"/>
                </a:lnTo>
                <a:lnTo>
                  <a:pt x="0" y="331737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42522" y="7646070"/>
            <a:ext cx="4975349" cy="1916004"/>
          </a:xfrm>
          <a:custGeom>
            <a:avLst/>
            <a:gdLst/>
            <a:ahLst/>
            <a:cxnLst/>
            <a:rect l="l" t="t" r="r" b="b"/>
            <a:pathLst>
              <a:path w="4975349" h="1916004">
                <a:moveTo>
                  <a:pt x="0" y="0"/>
                </a:moveTo>
                <a:lnTo>
                  <a:pt x="4975349" y="0"/>
                </a:lnTo>
                <a:lnTo>
                  <a:pt x="4975349" y="1916004"/>
                </a:lnTo>
                <a:lnTo>
                  <a:pt x="0" y="191600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78385" b="-81288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66742" y="2530661"/>
            <a:ext cx="3137487" cy="2247225"/>
          </a:xfrm>
          <a:custGeom>
            <a:avLst/>
            <a:gdLst/>
            <a:ahLst/>
            <a:cxnLst/>
            <a:rect l="l" t="t" r="r" b="b"/>
            <a:pathLst>
              <a:path w="3137487" h="2247225">
                <a:moveTo>
                  <a:pt x="0" y="0"/>
                </a:moveTo>
                <a:lnTo>
                  <a:pt x="3137487" y="0"/>
                </a:lnTo>
                <a:lnTo>
                  <a:pt x="3137487" y="2247225"/>
                </a:lnTo>
                <a:lnTo>
                  <a:pt x="0" y="224722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Freeform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659915" y="983913"/>
            <a:ext cx="3888954" cy="5895117"/>
          </a:xfrm>
          <a:custGeom>
            <a:avLst/>
            <a:gdLst/>
            <a:ahLst/>
            <a:cxnLst/>
            <a:rect l="l" t="t" r="r" b="b"/>
            <a:pathLst>
              <a:path w="3888954" h="5895117">
                <a:moveTo>
                  <a:pt x="0" y="0"/>
                </a:moveTo>
                <a:lnTo>
                  <a:pt x="3888954" y="0"/>
                </a:lnTo>
                <a:lnTo>
                  <a:pt x="3888954" y="5895117"/>
                </a:lnTo>
                <a:lnTo>
                  <a:pt x="0" y="589511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18873" r="-32712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Freeform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972588" y="6759116"/>
            <a:ext cx="2688790" cy="2685429"/>
          </a:xfrm>
          <a:custGeom>
            <a:avLst/>
            <a:gdLst/>
            <a:ahLst/>
            <a:cxnLst/>
            <a:rect l="l" t="t" r="r" b="b"/>
            <a:pathLst>
              <a:path w="2688790" h="2685429">
                <a:moveTo>
                  <a:pt x="0" y="0"/>
                </a:moveTo>
                <a:lnTo>
                  <a:pt x="2688790" y="0"/>
                </a:lnTo>
                <a:lnTo>
                  <a:pt x="2688790" y="2685428"/>
                </a:lnTo>
                <a:lnTo>
                  <a:pt x="0" y="268542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Freeform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904423" y="8124223"/>
            <a:ext cx="1053190" cy="1773699"/>
          </a:xfrm>
          <a:custGeom>
            <a:avLst/>
            <a:gdLst/>
            <a:ahLst/>
            <a:cxnLst/>
            <a:rect l="l" t="t" r="r" b="b"/>
            <a:pathLst>
              <a:path w="1053190" h="1773699">
                <a:moveTo>
                  <a:pt x="0" y="0"/>
                </a:moveTo>
                <a:lnTo>
                  <a:pt x="1053190" y="0"/>
                </a:lnTo>
                <a:lnTo>
                  <a:pt x="1053190" y="1773699"/>
                </a:lnTo>
                <a:lnTo>
                  <a:pt x="0" y="1773699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-135929" t="-11099" r="-135163" b="-12504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Freeform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-268502" y="5143500"/>
            <a:ext cx="8260705" cy="4842838"/>
          </a:xfrm>
          <a:custGeom>
            <a:avLst/>
            <a:gdLst/>
            <a:ahLst/>
            <a:cxnLst/>
            <a:rect l="l" t="t" r="r" b="b"/>
            <a:pathLst>
              <a:path w="8260705" h="4842838">
                <a:moveTo>
                  <a:pt x="8260705" y="0"/>
                </a:moveTo>
                <a:lnTo>
                  <a:pt x="0" y="0"/>
                </a:lnTo>
                <a:lnTo>
                  <a:pt x="0" y="4842838"/>
                </a:lnTo>
                <a:lnTo>
                  <a:pt x="8260705" y="4842838"/>
                </a:lnTo>
                <a:lnTo>
                  <a:pt x="8260705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Freeform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0702" y="587440"/>
            <a:ext cx="2346039" cy="3682794"/>
          </a:xfrm>
          <a:custGeom>
            <a:avLst/>
            <a:gdLst/>
            <a:ahLst/>
            <a:cxnLst/>
            <a:rect l="l" t="t" r="r" b="b"/>
            <a:pathLst>
              <a:path w="2346039" h="3682794">
                <a:moveTo>
                  <a:pt x="0" y="0"/>
                </a:moveTo>
                <a:lnTo>
                  <a:pt x="2346040" y="0"/>
                </a:lnTo>
                <a:lnTo>
                  <a:pt x="2346040" y="3682794"/>
                </a:lnTo>
                <a:lnTo>
                  <a:pt x="0" y="3682794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-30765" r="-26213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4B7D6559-D77E-B64A-E185-809713E9CE0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-1143000"/>
            <a:ext cx="8229600" cy="11430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 err="1"/>
              <a:t>Sleid</a:t>
            </a:r>
            <a:r>
              <a:rPr lang="en-GB" dirty="0"/>
              <a:t> 1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904423" y="8124223"/>
            <a:ext cx="1053190" cy="1773699"/>
          </a:xfrm>
          <a:custGeom>
            <a:avLst/>
            <a:gdLst/>
            <a:ahLst/>
            <a:cxnLst/>
            <a:rect l="l" t="t" r="r" b="b"/>
            <a:pathLst>
              <a:path w="1053190" h="1773699">
                <a:moveTo>
                  <a:pt x="0" y="0"/>
                </a:moveTo>
                <a:lnTo>
                  <a:pt x="1053190" y="0"/>
                </a:lnTo>
                <a:lnTo>
                  <a:pt x="1053190" y="1773699"/>
                </a:lnTo>
                <a:lnTo>
                  <a:pt x="0" y="177369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35929" t="-11099" r="-135163" b="-12504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080968" y="1927188"/>
            <a:ext cx="2178332" cy="2251506"/>
          </a:xfrm>
          <a:custGeom>
            <a:avLst/>
            <a:gdLst/>
            <a:ahLst/>
            <a:cxnLst/>
            <a:rect l="l" t="t" r="r" b="b"/>
            <a:pathLst>
              <a:path w="2178332" h="2251506">
                <a:moveTo>
                  <a:pt x="0" y="0"/>
                </a:moveTo>
                <a:lnTo>
                  <a:pt x="2178332" y="0"/>
                </a:lnTo>
                <a:lnTo>
                  <a:pt x="2178332" y="2251506"/>
                </a:lnTo>
                <a:lnTo>
                  <a:pt x="0" y="225150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61058" y="2175546"/>
            <a:ext cx="2522761" cy="2967954"/>
          </a:xfrm>
          <a:custGeom>
            <a:avLst/>
            <a:gdLst/>
            <a:ahLst/>
            <a:cxnLst/>
            <a:rect l="l" t="t" r="r" b="b"/>
            <a:pathLst>
              <a:path w="2522761" h="2967954">
                <a:moveTo>
                  <a:pt x="0" y="0"/>
                </a:moveTo>
                <a:lnTo>
                  <a:pt x="2522761" y="0"/>
                </a:lnTo>
                <a:lnTo>
                  <a:pt x="2522761" y="2967954"/>
                </a:lnTo>
                <a:lnTo>
                  <a:pt x="0" y="296795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aphicFrame>
        <p:nvGraphicFramePr>
          <p:cNvPr id="5" name="Tabl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2175454"/>
              </p:ext>
            </p:extLst>
          </p:nvPr>
        </p:nvGraphicFramePr>
        <p:xfrm>
          <a:off x="3353151" y="2327618"/>
          <a:ext cx="7315200" cy="6838952"/>
        </p:xfrm>
        <a:graphic>
          <a:graphicData uri="http://schemas.openxmlformats.org/drawingml/2006/table">
            <a:tbl>
              <a:tblPr/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59061">
                <a:tc gridSpan="4"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r>
                        <a:rPr lang="en-US" sz="2199" b="1">
                          <a:solidFill>
                            <a:srgbClr val="000000"/>
                          </a:solidFill>
                          <a:latin typeface="Aileron Bold"/>
                          <a:ea typeface="Aileron Bold"/>
                          <a:cs typeface="Aileron Bold"/>
                          <a:sym typeface="Aileron Bold"/>
                        </a:rPr>
                        <a:t>Gwasanaeth 1 - Assembly 1</a:t>
                      </a:r>
                      <a:endParaRPr lang="en-US" sz="1100"/>
                    </a:p>
                  </a:txBody>
                  <a:tcPr marL="123825" marR="123825" marT="123825" marB="1238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r>
                        <a:rPr lang="en-US" sz="2199" b="1">
                          <a:solidFill>
                            <a:srgbClr val="000000"/>
                          </a:solidFill>
                          <a:latin typeface="Aileron Bold"/>
                          <a:ea typeface="Aileron Bold"/>
                          <a:cs typeface="Aileron Bold"/>
                          <a:sym typeface="Aileron Bold"/>
                        </a:rPr>
                        <a:t>Gwasanaeth 1 - Assembly 1</a:t>
                      </a:r>
                      <a:endParaRPr lang="en-US" sz="1100"/>
                    </a:p>
                  </a:txBody>
                  <a:tcPr marL="123825" marR="123825" marT="123825" marB="1238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r>
                        <a:rPr lang="en-US" sz="2199" b="1">
                          <a:solidFill>
                            <a:srgbClr val="000000"/>
                          </a:solidFill>
                          <a:latin typeface="Aileron Bold"/>
                          <a:ea typeface="Aileron Bold"/>
                          <a:cs typeface="Aileron Bold"/>
                          <a:sym typeface="Aileron Bold"/>
                        </a:rPr>
                        <a:t>Gwasanaeth 1 - Assembly 1</a:t>
                      </a:r>
                      <a:endParaRPr lang="en-US" sz="1100"/>
                    </a:p>
                  </a:txBody>
                  <a:tcPr marL="123825" marR="123825" marT="123825" marB="1238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r>
                        <a:rPr lang="en-US" sz="2199" b="1">
                          <a:solidFill>
                            <a:srgbClr val="000000"/>
                          </a:solidFill>
                          <a:latin typeface="Aileron Bold"/>
                          <a:ea typeface="Aileron Bold"/>
                          <a:cs typeface="Aileron Bold"/>
                          <a:sym typeface="Aileron Bold"/>
                        </a:rPr>
                        <a:t>Gwasanaeth 1 - Assembly 1</a:t>
                      </a:r>
                      <a:endParaRPr lang="en-US" sz="1100"/>
                    </a:p>
                  </a:txBody>
                  <a:tcPr marL="123825" marR="123825" marT="123825" marB="1238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9061">
                <a:tc gridSpan="2"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r>
                        <a:rPr lang="en-US" sz="2199">
                          <a:solidFill>
                            <a:srgbClr val="FF2929"/>
                          </a:solidFill>
                          <a:latin typeface="Aileron"/>
                          <a:ea typeface="Aileron"/>
                          <a:cs typeface="Aileron"/>
                          <a:sym typeface="Aileron"/>
                        </a:rPr>
                        <a:t>Cynradd - Primary</a:t>
                      </a:r>
                      <a:endParaRPr lang="en-US" sz="1100"/>
                    </a:p>
                  </a:txBody>
                  <a:tcPr marL="123825" marR="123825" marT="123825" marB="1238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r>
                        <a:rPr lang="en-US" sz="2199">
                          <a:solidFill>
                            <a:srgbClr val="FF2929"/>
                          </a:solidFill>
                          <a:latin typeface="Aileron"/>
                          <a:ea typeface="Aileron"/>
                          <a:cs typeface="Aileron"/>
                          <a:sym typeface="Aileron"/>
                        </a:rPr>
                        <a:t>Cynradd - Primary</a:t>
                      </a:r>
                      <a:endParaRPr lang="en-US" sz="1100"/>
                    </a:p>
                  </a:txBody>
                  <a:tcPr marL="123825" marR="123825" marT="123825" marB="1238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r>
                        <a:rPr lang="en-US" sz="2199">
                          <a:solidFill>
                            <a:srgbClr val="2C92D5"/>
                          </a:solidFill>
                          <a:latin typeface="Aileron"/>
                          <a:ea typeface="Aileron"/>
                          <a:cs typeface="Aileron"/>
                          <a:sym typeface="Aileron"/>
                        </a:rPr>
                        <a:t>Uwchradd - Secondary</a:t>
                      </a:r>
                      <a:endParaRPr lang="en-US" sz="1100"/>
                    </a:p>
                  </a:txBody>
                  <a:tcPr marL="123825" marR="123825" marT="123825" marB="1238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r>
                        <a:rPr lang="en-US" sz="2199">
                          <a:solidFill>
                            <a:srgbClr val="2C92D5"/>
                          </a:solidFill>
                          <a:latin typeface="Aileron"/>
                          <a:ea typeface="Aileron"/>
                          <a:cs typeface="Aileron"/>
                          <a:sym typeface="Aileron"/>
                        </a:rPr>
                        <a:t>Uwchradd - Secondary</a:t>
                      </a:r>
                      <a:endParaRPr lang="en-US" sz="1100"/>
                    </a:p>
                  </a:txBody>
                  <a:tcPr marL="123825" marR="123825" marT="123825" marB="1238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0677">
                <a:tc>
                  <a:txBody>
                    <a:bodyPr/>
                    <a:lstStyle/>
                    <a:p>
                      <a:pPr algn="l">
                        <a:lnSpc>
                          <a:spcPts val="3079"/>
                        </a:lnSpc>
                        <a:defRPr/>
                      </a:pPr>
                      <a:r>
                        <a:rPr lang="en-US" sz="2199">
                          <a:solidFill>
                            <a:srgbClr val="000000"/>
                          </a:solidFill>
                          <a:latin typeface="Aileron"/>
                          <a:ea typeface="Aileron"/>
                          <a:cs typeface="Aileron"/>
                          <a:sym typeface="Aileron"/>
                        </a:rPr>
                        <a:t>Cymraeg</a:t>
                      </a:r>
                      <a:endParaRPr lang="en-US" sz="1100"/>
                    </a:p>
                    <a:p>
                      <a:pPr algn="l">
                        <a:lnSpc>
                          <a:spcPts val="3079"/>
                        </a:lnSpc>
                      </a:pPr>
                      <a:r>
                        <a:rPr lang="en-US" sz="2199">
                          <a:solidFill>
                            <a:srgbClr val="000000"/>
                          </a:solidFill>
                          <a:latin typeface="Aileron"/>
                          <a:ea typeface="Aileron"/>
                          <a:cs typeface="Aileron"/>
                          <a:sym typeface="Aileron"/>
                        </a:rPr>
                        <a:t>Welsh</a:t>
                      </a:r>
                    </a:p>
                  </a:txBody>
                  <a:tcPr marL="123825" marR="123825" marT="123825" marB="1238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079"/>
                        </a:lnSpc>
                        <a:defRPr/>
                      </a:pPr>
                      <a:r>
                        <a:rPr lang="en-US" sz="2199">
                          <a:solidFill>
                            <a:srgbClr val="000000"/>
                          </a:solidFill>
                          <a:latin typeface="Aileron"/>
                          <a:ea typeface="Aileron"/>
                          <a:cs typeface="Aileron"/>
                          <a:sym typeface="Aileron"/>
                        </a:rPr>
                        <a:t>9:15am</a:t>
                      </a:r>
                      <a:endParaRPr lang="en-US" sz="1100"/>
                    </a:p>
                    <a:p>
                      <a:pPr algn="l">
                        <a:lnSpc>
                          <a:spcPts val="3079"/>
                        </a:lnSpc>
                      </a:pPr>
                      <a:r>
                        <a:rPr lang="en-US" sz="2199">
                          <a:solidFill>
                            <a:srgbClr val="000000"/>
                          </a:solidFill>
                          <a:latin typeface="Aileron"/>
                          <a:ea typeface="Aileron"/>
                          <a:cs typeface="Aileron"/>
                          <a:sym typeface="Aileron"/>
                        </a:rPr>
                        <a:t>3/2/25</a:t>
                      </a:r>
                    </a:p>
                  </a:txBody>
                  <a:tcPr marL="123825" marR="123825" marT="123825" marB="1238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079"/>
                        </a:lnSpc>
                        <a:defRPr/>
                      </a:pPr>
                      <a:r>
                        <a:rPr lang="en-US" sz="2199">
                          <a:solidFill>
                            <a:srgbClr val="000000"/>
                          </a:solidFill>
                          <a:latin typeface="Aileron"/>
                          <a:ea typeface="Aileron"/>
                          <a:cs typeface="Aileron"/>
                          <a:sym typeface="Aileron"/>
                        </a:rPr>
                        <a:t>Cymraeg</a:t>
                      </a:r>
                      <a:endParaRPr lang="en-US" sz="1100"/>
                    </a:p>
                    <a:p>
                      <a:pPr algn="l">
                        <a:lnSpc>
                          <a:spcPts val="3079"/>
                        </a:lnSpc>
                      </a:pPr>
                      <a:r>
                        <a:rPr lang="en-US" sz="2199">
                          <a:solidFill>
                            <a:srgbClr val="000000"/>
                          </a:solidFill>
                          <a:latin typeface="Aileron"/>
                          <a:ea typeface="Aileron"/>
                          <a:cs typeface="Aileron"/>
                          <a:sym typeface="Aileron"/>
                        </a:rPr>
                        <a:t>Welsh</a:t>
                      </a:r>
                    </a:p>
                  </a:txBody>
                  <a:tcPr marL="123825" marR="123825" marT="123825" marB="1238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079"/>
                        </a:lnSpc>
                        <a:defRPr/>
                      </a:pPr>
                      <a:r>
                        <a:rPr lang="en-US" sz="2199">
                          <a:solidFill>
                            <a:srgbClr val="000000"/>
                          </a:solidFill>
                          <a:latin typeface="Aileron"/>
                          <a:ea typeface="Aileron"/>
                          <a:cs typeface="Aileron"/>
                          <a:sym typeface="Aileron"/>
                        </a:rPr>
                        <a:t>9:15am</a:t>
                      </a:r>
                      <a:endParaRPr lang="en-US" sz="1100"/>
                    </a:p>
                    <a:p>
                      <a:pPr algn="l">
                        <a:lnSpc>
                          <a:spcPts val="3079"/>
                        </a:lnSpc>
                      </a:pPr>
                      <a:r>
                        <a:rPr lang="en-US" sz="2199">
                          <a:solidFill>
                            <a:srgbClr val="000000"/>
                          </a:solidFill>
                          <a:latin typeface="Aileron"/>
                          <a:ea typeface="Aileron"/>
                          <a:cs typeface="Aileron"/>
                          <a:sym typeface="Aileron"/>
                        </a:rPr>
                        <a:t>4/2/25</a:t>
                      </a:r>
                    </a:p>
                  </a:txBody>
                  <a:tcPr marL="123825" marR="123825" marT="123825" marB="1238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50677">
                <a:tc>
                  <a:txBody>
                    <a:bodyPr/>
                    <a:lstStyle/>
                    <a:p>
                      <a:pPr algn="l">
                        <a:lnSpc>
                          <a:spcPts val="3079"/>
                        </a:lnSpc>
                        <a:defRPr/>
                      </a:pPr>
                      <a:r>
                        <a:rPr lang="en-US" sz="2199">
                          <a:solidFill>
                            <a:srgbClr val="000000"/>
                          </a:solidFill>
                          <a:latin typeface="Aileron"/>
                          <a:ea typeface="Aileron"/>
                          <a:cs typeface="Aileron"/>
                          <a:sym typeface="Aileron"/>
                        </a:rPr>
                        <a:t>Saesneg</a:t>
                      </a:r>
                      <a:endParaRPr lang="en-US" sz="1100"/>
                    </a:p>
                    <a:p>
                      <a:pPr algn="l">
                        <a:lnSpc>
                          <a:spcPts val="3079"/>
                        </a:lnSpc>
                      </a:pPr>
                      <a:r>
                        <a:rPr lang="en-US" sz="2199">
                          <a:solidFill>
                            <a:srgbClr val="000000"/>
                          </a:solidFill>
                          <a:latin typeface="Aileron"/>
                          <a:ea typeface="Aileron"/>
                          <a:cs typeface="Aileron"/>
                          <a:sym typeface="Aileron"/>
                        </a:rPr>
                        <a:t>English</a:t>
                      </a:r>
                    </a:p>
                  </a:txBody>
                  <a:tcPr marL="123825" marR="123825" marT="123825" marB="1238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079"/>
                        </a:lnSpc>
                        <a:defRPr/>
                      </a:pPr>
                      <a:r>
                        <a:rPr lang="en-US" sz="2199">
                          <a:solidFill>
                            <a:srgbClr val="000000"/>
                          </a:solidFill>
                          <a:latin typeface="Aileron"/>
                          <a:ea typeface="Aileron"/>
                          <a:cs typeface="Aileron"/>
                          <a:sym typeface="Aileron"/>
                        </a:rPr>
                        <a:t>10am</a:t>
                      </a:r>
                      <a:endParaRPr lang="en-US" sz="1100"/>
                    </a:p>
                    <a:p>
                      <a:pPr algn="l">
                        <a:lnSpc>
                          <a:spcPts val="3079"/>
                        </a:lnSpc>
                      </a:pPr>
                      <a:r>
                        <a:rPr lang="en-US" sz="2199">
                          <a:solidFill>
                            <a:srgbClr val="000000"/>
                          </a:solidFill>
                          <a:latin typeface="Aileron"/>
                          <a:ea typeface="Aileron"/>
                          <a:cs typeface="Aileron"/>
                          <a:sym typeface="Aileron"/>
                        </a:rPr>
                        <a:t>3/2/25</a:t>
                      </a:r>
                    </a:p>
                  </a:txBody>
                  <a:tcPr marL="123825" marR="123825" marT="123825" marB="1238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079"/>
                        </a:lnSpc>
                        <a:defRPr/>
                      </a:pPr>
                      <a:r>
                        <a:rPr lang="en-US" sz="2199">
                          <a:solidFill>
                            <a:srgbClr val="000000"/>
                          </a:solidFill>
                          <a:latin typeface="Aileron"/>
                          <a:ea typeface="Aileron"/>
                          <a:cs typeface="Aileron"/>
                          <a:sym typeface="Aileron"/>
                        </a:rPr>
                        <a:t>Saesneg</a:t>
                      </a:r>
                      <a:endParaRPr lang="en-US" sz="1100"/>
                    </a:p>
                    <a:p>
                      <a:pPr algn="l">
                        <a:lnSpc>
                          <a:spcPts val="3079"/>
                        </a:lnSpc>
                      </a:pPr>
                      <a:r>
                        <a:rPr lang="en-US" sz="2199">
                          <a:solidFill>
                            <a:srgbClr val="000000"/>
                          </a:solidFill>
                          <a:latin typeface="Aileron"/>
                          <a:ea typeface="Aileron"/>
                          <a:cs typeface="Aileron"/>
                          <a:sym typeface="Aileron"/>
                        </a:rPr>
                        <a:t>English</a:t>
                      </a:r>
                    </a:p>
                  </a:txBody>
                  <a:tcPr marL="123825" marR="123825" marT="123825" marB="1238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079"/>
                        </a:lnSpc>
                        <a:defRPr/>
                      </a:pPr>
                      <a:r>
                        <a:rPr lang="en-US" sz="2199">
                          <a:solidFill>
                            <a:srgbClr val="000000"/>
                          </a:solidFill>
                          <a:latin typeface="Aileron"/>
                          <a:ea typeface="Aileron"/>
                          <a:cs typeface="Aileron"/>
                          <a:sym typeface="Aileron"/>
                        </a:rPr>
                        <a:t>10am </a:t>
                      </a:r>
                      <a:endParaRPr lang="en-US" sz="1100"/>
                    </a:p>
                    <a:p>
                      <a:pPr algn="l">
                        <a:lnSpc>
                          <a:spcPts val="3079"/>
                        </a:lnSpc>
                      </a:pPr>
                      <a:r>
                        <a:rPr lang="en-US" sz="2199">
                          <a:solidFill>
                            <a:srgbClr val="000000"/>
                          </a:solidFill>
                          <a:latin typeface="Aileron"/>
                          <a:ea typeface="Aileron"/>
                          <a:cs typeface="Aileron"/>
                          <a:sym typeface="Aileron"/>
                        </a:rPr>
                        <a:t>4/2/25</a:t>
                      </a:r>
                    </a:p>
                  </a:txBody>
                  <a:tcPr marL="123825" marR="123825" marT="123825" marB="1238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9061">
                <a:tc gridSpan="4"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r>
                        <a:rPr lang="en-US" sz="2199" b="1">
                          <a:solidFill>
                            <a:srgbClr val="000000"/>
                          </a:solidFill>
                          <a:latin typeface="Aileron Bold"/>
                          <a:ea typeface="Aileron Bold"/>
                          <a:cs typeface="Aileron Bold"/>
                          <a:sym typeface="Aileron Bold"/>
                        </a:rPr>
                        <a:t>Gwasanaeth 2 - Assembly 2</a:t>
                      </a:r>
                      <a:endParaRPr lang="en-US" sz="1100"/>
                    </a:p>
                  </a:txBody>
                  <a:tcPr marL="123825" marR="123825" marT="123825" marB="1238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r>
                        <a:rPr lang="en-US" sz="2199" b="1">
                          <a:solidFill>
                            <a:srgbClr val="000000"/>
                          </a:solidFill>
                          <a:latin typeface="Aileron Bold"/>
                          <a:ea typeface="Aileron Bold"/>
                          <a:cs typeface="Aileron Bold"/>
                          <a:sym typeface="Aileron Bold"/>
                        </a:rPr>
                        <a:t>Gwasanaeth 2 - Assembly 2</a:t>
                      </a:r>
                      <a:endParaRPr lang="en-US" sz="1100"/>
                    </a:p>
                  </a:txBody>
                  <a:tcPr marL="123825" marR="123825" marT="123825" marB="1238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r>
                        <a:rPr lang="en-US" sz="2199" b="1">
                          <a:solidFill>
                            <a:srgbClr val="000000"/>
                          </a:solidFill>
                          <a:latin typeface="Aileron Bold"/>
                          <a:ea typeface="Aileron Bold"/>
                          <a:cs typeface="Aileron Bold"/>
                          <a:sym typeface="Aileron Bold"/>
                        </a:rPr>
                        <a:t>Gwasanaeth 2 - Assembly 2</a:t>
                      </a:r>
                      <a:endParaRPr lang="en-US" sz="1100"/>
                    </a:p>
                  </a:txBody>
                  <a:tcPr marL="123825" marR="123825" marT="123825" marB="1238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r>
                        <a:rPr lang="en-US" sz="2199" b="1">
                          <a:solidFill>
                            <a:srgbClr val="000000"/>
                          </a:solidFill>
                          <a:latin typeface="Aileron Bold"/>
                          <a:ea typeface="Aileron Bold"/>
                          <a:cs typeface="Aileron Bold"/>
                          <a:sym typeface="Aileron Bold"/>
                        </a:rPr>
                        <a:t>Gwasanaeth 2 - Assembly 2</a:t>
                      </a:r>
                      <a:endParaRPr lang="en-US" sz="1100"/>
                    </a:p>
                  </a:txBody>
                  <a:tcPr marL="123825" marR="123825" marT="123825" marB="1238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9061">
                <a:tc gridSpan="2"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r>
                        <a:rPr lang="en-US" sz="2199">
                          <a:solidFill>
                            <a:srgbClr val="FF2929"/>
                          </a:solidFill>
                          <a:latin typeface="Aileron"/>
                          <a:ea typeface="Aileron"/>
                          <a:cs typeface="Aileron"/>
                          <a:sym typeface="Aileron"/>
                        </a:rPr>
                        <a:t>Cynradd - Primary</a:t>
                      </a:r>
                      <a:endParaRPr lang="en-US" sz="1100"/>
                    </a:p>
                  </a:txBody>
                  <a:tcPr marL="123825" marR="123825" marT="123825" marB="1238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r>
                        <a:rPr lang="en-US" sz="2199">
                          <a:solidFill>
                            <a:srgbClr val="FF2929"/>
                          </a:solidFill>
                          <a:latin typeface="Aileron"/>
                          <a:ea typeface="Aileron"/>
                          <a:cs typeface="Aileron"/>
                          <a:sym typeface="Aileron"/>
                        </a:rPr>
                        <a:t>Cynradd - Primary</a:t>
                      </a:r>
                      <a:endParaRPr lang="en-US" sz="1100"/>
                    </a:p>
                  </a:txBody>
                  <a:tcPr marL="123825" marR="123825" marT="123825" marB="1238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r>
                        <a:rPr lang="en-US" sz="2199">
                          <a:solidFill>
                            <a:srgbClr val="2C92D5"/>
                          </a:solidFill>
                          <a:latin typeface="Aileron"/>
                          <a:ea typeface="Aileron"/>
                          <a:cs typeface="Aileron"/>
                          <a:sym typeface="Aileron"/>
                        </a:rPr>
                        <a:t>Uwchradd - Secondary</a:t>
                      </a:r>
                      <a:endParaRPr lang="en-US" sz="1100"/>
                    </a:p>
                  </a:txBody>
                  <a:tcPr marL="123825" marR="123825" marT="123825" marB="1238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r>
                        <a:rPr lang="en-US" sz="2199">
                          <a:solidFill>
                            <a:srgbClr val="2C92D5"/>
                          </a:solidFill>
                          <a:latin typeface="Aileron"/>
                          <a:ea typeface="Aileron"/>
                          <a:cs typeface="Aileron"/>
                          <a:sym typeface="Aileron"/>
                        </a:rPr>
                        <a:t>Uwchradd - Secondary</a:t>
                      </a:r>
                      <a:endParaRPr lang="en-US" sz="1100"/>
                    </a:p>
                  </a:txBody>
                  <a:tcPr marL="123825" marR="123825" marT="123825" marB="1238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50677">
                <a:tc>
                  <a:txBody>
                    <a:bodyPr/>
                    <a:lstStyle/>
                    <a:p>
                      <a:pPr algn="l">
                        <a:lnSpc>
                          <a:spcPts val="3079"/>
                        </a:lnSpc>
                        <a:defRPr/>
                      </a:pPr>
                      <a:r>
                        <a:rPr lang="en-US" sz="2199">
                          <a:solidFill>
                            <a:srgbClr val="000000"/>
                          </a:solidFill>
                          <a:latin typeface="Aileron"/>
                          <a:ea typeface="Aileron"/>
                          <a:cs typeface="Aileron"/>
                          <a:sym typeface="Aileron"/>
                        </a:rPr>
                        <a:t>Cymraeg</a:t>
                      </a:r>
                      <a:endParaRPr lang="en-US" sz="1100"/>
                    </a:p>
                    <a:p>
                      <a:pPr algn="l">
                        <a:lnSpc>
                          <a:spcPts val="3079"/>
                        </a:lnSpc>
                      </a:pPr>
                      <a:r>
                        <a:rPr lang="en-US" sz="2199">
                          <a:solidFill>
                            <a:srgbClr val="000000"/>
                          </a:solidFill>
                          <a:latin typeface="Aileron"/>
                          <a:ea typeface="Aileron"/>
                          <a:cs typeface="Aileron"/>
                          <a:sym typeface="Aileron"/>
                        </a:rPr>
                        <a:t>Welsh</a:t>
                      </a:r>
                    </a:p>
                  </a:txBody>
                  <a:tcPr marL="123825" marR="123825" marT="123825" marB="1238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079"/>
                        </a:lnSpc>
                        <a:defRPr/>
                      </a:pPr>
                      <a:r>
                        <a:rPr lang="en-US" sz="2199">
                          <a:solidFill>
                            <a:srgbClr val="000000"/>
                          </a:solidFill>
                          <a:latin typeface="Aileron"/>
                          <a:ea typeface="Aileron"/>
                          <a:cs typeface="Aileron"/>
                          <a:sym typeface="Aileron"/>
                        </a:rPr>
                        <a:t>9:15am </a:t>
                      </a:r>
                      <a:endParaRPr lang="en-US" sz="1100"/>
                    </a:p>
                    <a:p>
                      <a:pPr algn="l">
                        <a:lnSpc>
                          <a:spcPts val="3079"/>
                        </a:lnSpc>
                      </a:pPr>
                      <a:r>
                        <a:rPr lang="en-US" sz="2199">
                          <a:solidFill>
                            <a:srgbClr val="000000"/>
                          </a:solidFill>
                          <a:latin typeface="Aileron"/>
                          <a:ea typeface="Aileron"/>
                          <a:cs typeface="Aileron"/>
                          <a:sym typeface="Aileron"/>
                        </a:rPr>
                        <a:t>11/2/25</a:t>
                      </a:r>
                    </a:p>
                  </a:txBody>
                  <a:tcPr marL="123825" marR="123825" marT="123825" marB="1238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079"/>
                        </a:lnSpc>
                        <a:defRPr/>
                      </a:pPr>
                      <a:r>
                        <a:rPr lang="en-US" sz="2199">
                          <a:solidFill>
                            <a:srgbClr val="000000"/>
                          </a:solidFill>
                          <a:latin typeface="Aileron"/>
                          <a:ea typeface="Aileron"/>
                          <a:cs typeface="Aileron"/>
                          <a:sym typeface="Aileron"/>
                        </a:rPr>
                        <a:t>Cymraeg</a:t>
                      </a:r>
                      <a:endParaRPr lang="en-US" sz="1100"/>
                    </a:p>
                    <a:p>
                      <a:pPr algn="l">
                        <a:lnSpc>
                          <a:spcPts val="3079"/>
                        </a:lnSpc>
                      </a:pPr>
                      <a:r>
                        <a:rPr lang="en-US" sz="2199">
                          <a:solidFill>
                            <a:srgbClr val="000000"/>
                          </a:solidFill>
                          <a:latin typeface="Aileron"/>
                          <a:ea typeface="Aileron"/>
                          <a:cs typeface="Aileron"/>
                          <a:sym typeface="Aileron"/>
                        </a:rPr>
                        <a:t>Welsh</a:t>
                      </a:r>
                    </a:p>
                  </a:txBody>
                  <a:tcPr marL="123825" marR="123825" marT="123825" marB="1238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079"/>
                        </a:lnSpc>
                        <a:defRPr/>
                      </a:pPr>
                      <a:r>
                        <a:rPr lang="en-US" sz="2199">
                          <a:solidFill>
                            <a:srgbClr val="000000"/>
                          </a:solidFill>
                          <a:latin typeface="Aileron"/>
                          <a:ea typeface="Aileron"/>
                          <a:cs typeface="Aileron"/>
                          <a:sym typeface="Aileron"/>
                        </a:rPr>
                        <a:t>9:15am </a:t>
                      </a:r>
                      <a:endParaRPr lang="en-US" sz="1100"/>
                    </a:p>
                    <a:p>
                      <a:pPr algn="l">
                        <a:lnSpc>
                          <a:spcPts val="3079"/>
                        </a:lnSpc>
                      </a:pPr>
                      <a:r>
                        <a:rPr lang="en-US" sz="2199">
                          <a:solidFill>
                            <a:srgbClr val="000000"/>
                          </a:solidFill>
                          <a:latin typeface="Aileron"/>
                          <a:ea typeface="Aileron"/>
                          <a:cs typeface="Aileron"/>
                          <a:sym typeface="Aileron"/>
                        </a:rPr>
                        <a:t>11/2/25</a:t>
                      </a:r>
                    </a:p>
                  </a:txBody>
                  <a:tcPr marL="123825" marR="123825" marT="123825" marB="1238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50677">
                <a:tc>
                  <a:txBody>
                    <a:bodyPr/>
                    <a:lstStyle/>
                    <a:p>
                      <a:pPr algn="l">
                        <a:lnSpc>
                          <a:spcPts val="3079"/>
                        </a:lnSpc>
                        <a:defRPr/>
                      </a:pPr>
                      <a:r>
                        <a:rPr lang="en-US" sz="2199">
                          <a:solidFill>
                            <a:srgbClr val="000000"/>
                          </a:solidFill>
                          <a:latin typeface="Aileron"/>
                          <a:ea typeface="Aileron"/>
                          <a:cs typeface="Aileron"/>
                          <a:sym typeface="Aileron"/>
                        </a:rPr>
                        <a:t>Saesneg</a:t>
                      </a:r>
                      <a:endParaRPr lang="en-US" sz="1100"/>
                    </a:p>
                    <a:p>
                      <a:pPr algn="l">
                        <a:lnSpc>
                          <a:spcPts val="3079"/>
                        </a:lnSpc>
                      </a:pPr>
                      <a:r>
                        <a:rPr lang="en-US" sz="2199">
                          <a:solidFill>
                            <a:srgbClr val="000000"/>
                          </a:solidFill>
                          <a:latin typeface="Aileron"/>
                          <a:ea typeface="Aileron"/>
                          <a:cs typeface="Aileron"/>
                          <a:sym typeface="Aileron"/>
                        </a:rPr>
                        <a:t>English</a:t>
                      </a:r>
                    </a:p>
                  </a:txBody>
                  <a:tcPr marL="123825" marR="123825" marT="123825" marB="1238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079"/>
                        </a:lnSpc>
                        <a:defRPr/>
                      </a:pPr>
                      <a:r>
                        <a:rPr lang="en-US" sz="2199">
                          <a:solidFill>
                            <a:srgbClr val="000000"/>
                          </a:solidFill>
                          <a:latin typeface="Aileron"/>
                          <a:ea typeface="Aileron"/>
                          <a:cs typeface="Aileron"/>
                          <a:sym typeface="Aileron"/>
                        </a:rPr>
                        <a:t>10am </a:t>
                      </a:r>
                      <a:endParaRPr lang="en-US" sz="1100"/>
                    </a:p>
                    <a:p>
                      <a:pPr algn="l">
                        <a:lnSpc>
                          <a:spcPts val="3079"/>
                        </a:lnSpc>
                      </a:pPr>
                      <a:r>
                        <a:rPr lang="en-US" sz="2199">
                          <a:solidFill>
                            <a:srgbClr val="000000"/>
                          </a:solidFill>
                          <a:latin typeface="Aileron"/>
                          <a:ea typeface="Aileron"/>
                          <a:cs typeface="Aileron"/>
                          <a:sym typeface="Aileron"/>
                        </a:rPr>
                        <a:t>11/2/25</a:t>
                      </a:r>
                    </a:p>
                  </a:txBody>
                  <a:tcPr marL="123825" marR="123825" marT="123825" marB="1238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079"/>
                        </a:lnSpc>
                        <a:defRPr/>
                      </a:pPr>
                      <a:r>
                        <a:rPr lang="en-US" sz="2199">
                          <a:solidFill>
                            <a:srgbClr val="000000"/>
                          </a:solidFill>
                          <a:latin typeface="Aileron"/>
                          <a:ea typeface="Aileron"/>
                          <a:cs typeface="Aileron"/>
                          <a:sym typeface="Aileron"/>
                        </a:rPr>
                        <a:t>Saesneg</a:t>
                      </a:r>
                      <a:endParaRPr lang="en-US" sz="1100"/>
                    </a:p>
                    <a:p>
                      <a:pPr algn="l">
                        <a:lnSpc>
                          <a:spcPts val="3079"/>
                        </a:lnSpc>
                      </a:pPr>
                      <a:r>
                        <a:rPr lang="en-US" sz="2199">
                          <a:solidFill>
                            <a:srgbClr val="000000"/>
                          </a:solidFill>
                          <a:latin typeface="Aileron"/>
                          <a:ea typeface="Aileron"/>
                          <a:cs typeface="Aileron"/>
                          <a:sym typeface="Aileron"/>
                        </a:rPr>
                        <a:t>English</a:t>
                      </a:r>
                    </a:p>
                  </a:txBody>
                  <a:tcPr marL="123825" marR="123825" marT="123825" marB="1238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079"/>
                        </a:lnSpc>
                        <a:defRPr/>
                      </a:pPr>
                      <a:r>
                        <a:rPr lang="en-US" sz="2199">
                          <a:solidFill>
                            <a:srgbClr val="000000"/>
                          </a:solidFill>
                          <a:latin typeface="Aileron"/>
                          <a:ea typeface="Aileron"/>
                          <a:cs typeface="Aileron"/>
                          <a:sym typeface="Aileron"/>
                        </a:rPr>
                        <a:t>10am </a:t>
                      </a:r>
                      <a:endParaRPr lang="en-US" sz="1100"/>
                    </a:p>
                    <a:p>
                      <a:pPr algn="l">
                        <a:lnSpc>
                          <a:spcPts val="3079"/>
                        </a:lnSpc>
                      </a:pPr>
                      <a:r>
                        <a:rPr lang="en-US" sz="2199">
                          <a:solidFill>
                            <a:srgbClr val="000000"/>
                          </a:solidFill>
                          <a:latin typeface="Aileron"/>
                          <a:ea typeface="Aileron"/>
                          <a:cs typeface="Aileron"/>
                          <a:sym typeface="Aileron"/>
                        </a:rPr>
                        <a:t>11/2/25</a:t>
                      </a:r>
                    </a:p>
                  </a:txBody>
                  <a:tcPr marL="123825" marR="123825" marT="123825" marB="1238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Freeform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918773" y="2978059"/>
            <a:ext cx="3388541" cy="2842139"/>
          </a:xfrm>
          <a:custGeom>
            <a:avLst/>
            <a:gdLst/>
            <a:ahLst/>
            <a:cxnLst/>
            <a:rect l="l" t="t" r="r" b="b"/>
            <a:pathLst>
              <a:path w="3388541" h="2842139">
                <a:moveTo>
                  <a:pt x="0" y="0"/>
                </a:moveTo>
                <a:lnTo>
                  <a:pt x="3388542" y="0"/>
                </a:lnTo>
                <a:lnTo>
                  <a:pt x="3388542" y="2842139"/>
                </a:lnTo>
                <a:lnTo>
                  <a:pt x="0" y="284213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Freeform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388512" y="5820198"/>
            <a:ext cx="3358967" cy="3346371"/>
          </a:xfrm>
          <a:custGeom>
            <a:avLst/>
            <a:gdLst/>
            <a:ahLst/>
            <a:cxnLst/>
            <a:rect l="l" t="t" r="r" b="b"/>
            <a:pathLst>
              <a:path w="3358967" h="3346371">
                <a:moveTo>
                  <a:pt x="0" y="0"/>
                </a:moveTo>
                <a:lnTo>
                  <a:pt x="3358967" y="0"/>
                </a:lnTo>
                <a:lnTo>
                  <a:pt x="3358967" y="3346370"/>
                </a:lnTo>
                <a:lnTo>
                  <a:pt x="0" y="334637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Freeform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61058" y="6664794"/>
            <a:ext cx="2741671" cy="2501774"/>
          </a:xfrm>
          <a:custGeom>
            <a:avLst/>
            <a:gdLst/>
            <a:ahLst/>
            <a:cxnLst/>
            <a:rect l="l" t="t" r="r" b="b"/>
            <a:pathLst>
              <a:path w="2741671" h="2501774">
                <a:moveTo>
                  <a:pt x="0" y="0"/>
                </a:moveTo>
                <a:lnTo>
                  <a:pt x="2741671" y="0"/>
                </a:lnTo>
                <a:lnTo>
                  <a:pt x="2741671" y="2501774"/>
                </a:lnTo>
                <a:lnTo>
                  <a:pt x="0" y="2501774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TextBox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59262" y="743823"/>
            <a:ext cx="16369476" cy="8350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706"/>
              </a:lnSpc>
              <a:spcBef>
                <a:spcPct val="0"/>
              </a:spcBef>
            </a:pPr>
            <a:r>
              <a:rPr lang="en-US" sz="5119" b="1" spc="153">
                <a:solidFill>
                  <a:srgbClr val="191919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GWASANAETHAU BYW E-SGOL LIVE ASSEMBLIES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F85A0D9D-5C88-12F9-D30C-EBBE27CE8C8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-1143000"/>
            <a:ext cx="8229600" cy="11430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 err="1"/>
              <a:t>Sleid</a:t>
            </a:r>
            <a:r>
              <a:rPr lang="en-GB" dirty="0"/>
              <a:t> 2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904423" y="8124223"/>
            <a:ext cx="1053190" cy="1773699"/>
          </a:xfrm>
          <a:custGeom>
            <a:avLst/>
            <a:gdLst/>
            <a:ahLst/>
            <a:cxnLst/>
            <a:rect l="l" t="t" r="r" b="b"/>
            <a:pathLst>
              <a:path w="1053190" h="1773699">
                <a:moveTo>
                  <a:pt x="0" y="0"/>
                </a:moveTo>
                <a:lnTo>
                  <a:pt x="1053190" y="0"/>
                </a:lnTo>
                <a:lnTo>
                  <a:pt x="1053190" y="1773699"/>
                </a:lnTo>
                <a:lnTo>
                  <a:pt x="0" y="177369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35929" t="-11099" r="-135163" b="-12504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31851" y="2275822"/>
            <a:ext cx="7574488" cy="5848402"/>
          </a:xfrm>
          <a:custGeom>
            <a:avLst/>
            <a:gdLst/>
            <a:ahLst/>
            <a:cxnLst/>
            <a:rect l="l" t="t" r="r" b="b"/>
            <a:pathLst>
              <a:path w="7574488" h="5848402">
                <a:moveTo>
                  <a:pt x="0" y="0"/>
                </a:moveTo>
                <a:lnTo>
                  <a:pt x="7574488" y="0"/>
                </a:lnTo>
                <a:lnTo>
                  <a:pt x="7574488" y="5848401"/>
                </a:lnTo>
                <a:lnTo>
                  <a:pt x="0" y="584840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4397" r="-24804"/>
            </a:stretch>
          </a:blipFill>
          <a:ln w="38100" cap="sq">
            <a:solidFill>
              <a:srgbClr val="000000"/>
            </a:solidFill>
            <a:prstDash val="solid"/>
            <a:miter/>
          </a:ln>
        </p:spPr>
        <p:txBody>
          <a:bodyPr/>
          <a:lstStyle/>
          <a:p>
            <a:endParaRPr lang="en-GB"/>
          </a:p>
        </p:txBody>
      </p:sp>
      <p:sp>
        <p:nvSpPr>
          <p:cNvPr id="4" name="Freeform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44000" y="2275822"/>
            <a:ext cx="7586232" cy="5848402"/>
          </a:xfrm>
          <a:custGeom>
            <a:avLst/>
            <a:gdLst/>
            <a:ahLst/>
            <a:cxnLst/>
            <a:rect l="l" t="t" r="r" b="b"/>
            <a:pathLst>
              <a:path w="7586232" h="5848402">
                <a:moveTo>
                  <a:pt x="0" y="0"/>
                </a:moveTo>
                <a:lnTo>
                  <a:pt x="7586232" y="0"/>
                </a:lnTo>
                <a:lnTo>
                  <a:pt x="7586232" y="5848401"/>
                </a:lnTo>
                <a:lnTo>
                  <a:pt x="0" y="584840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6959" r="-25315" b="-5921"/>
            </a:stretch>
          </a:blipFill>
          <a:ln w="38100" cap="sq">
            <a:solidFill>
              <a:srgbClr val="000000"/>
            </a:solidFill>
            <a:prstDash val="solid"/>
            <a:miter/>
          </a:ln>
        </p:spPr>
        <p:txBody>
          <a:bodyPr/>
          <a:lstStyle/>
          <a:p>
            <a:endParaRPr lang="en-GB"/>
          </a:p>
        </p:txBody>
      </p:sp>
      <p:sp>
        <p:nvSpPr>
          <p:cNvPr id="5" name="Freeform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236619" y="8360567"/>
            <a:ext cx="2335090" cy="1795465"/>
          </a:xfrm>
          <a:custGeom>
            <a:avLst/>
            <a:gdLst/>
            <a:ahLst/>
            <a:cxnLst/>
            <a:rect l="l" t="t" r="r" b="b"/>
            <a:pathLst>
              <a:path w="2335090" h="1795465">
                <a:moveTo>
                  <a:pt x="0" y="0"/>
                </a:moveTo>
                <a:lnTo>
                  <a:pt x="2335090" y="0"/>
                </a:lnTo>
                <a:lnTo>
                  <a:pt x="2335090" y="1795466"/>
                </a:lnTo>
                <a:lnTo>
                  <a:pt x="0" y="179546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b="-37936"/>
            </a:stretch>
          </a:blipFill>
          <a:ln w="38100" cap="sq">
            <a:solidFill>
              <a:srgbClr val="000000"/>
            </a:solidFill>
            <a:prstDash val="solid"/>
            <a:miter/>
          </a:ln>
        </p:spPr>
        <p:txBody>
          <a:bodyPr/>
          <a:lstStyle/>
          <a:p>
            <a:endParaRPr lang="en-GB"/>
          </a:p>
        </p:txBody>
      </p:sp>
      <p:sp>
        <p:nvSpPr>
          <p:cNvPr id="6" name="Freeform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966121" y="8360567"/>
            <a:ext cx="1835450" cy="1795465"/>
          </a:xfrm>
          <a:custGeom>
            <a:avLst/>
            <a:gdLst/>
            <a:ahLst/>
            <a:cxnLst/>
            <a:rect l="l" t="t" r="r" b="b"/>
            <a:pathLst>
              <a:path w="1835450" h="1795465">
                <a:moveTo>
                  <a:pt x="0" y="0"/>
                </a:moveTo>
                <a:lnTo>
                  <a:pt x="1835449" y="0"/>
                </a:lnTo>
                <a:lnTo>
                  <a:pt x="1835449" y="1795466"/>
                </a:lnTo>
                <a:lnTo>
                  <a:pt x="0" y="179546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42562" t="-3527" r="-42562" b="-2939"/>
            </a:stretch>
          </a:blipFill>
          <a:ln w="38100" cap="sq">
            <a:solidFill>
              <a:srgbClr val="000000"/>
            </a:solidFill>
            <a:prstDash val="solid"/>
            <a:miter/>
          </a:ln>
        </p:spPr>
        <p:txBody>
          <a:bodyPr/>
          <a:lstStyle/>
          <a:p>
            <a:endParaRPr lang="en-GB"/>
          </a:p>
        </p:txBody>
      </p:sp>
      <p:sp>
        <p:nvSpPr>
          <p:cNvPr id="7" name="Freeform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897307" y="8360567"/>
            <a:ext cx="1326400" cy="1795465"/>
          </a:xfrm>
          <a:custGeom>
            <a:avLst/>
            <a:gdLst/>
            <a:ahLst/>
            <a:cxnLst/>
            <a:rect l="l" t="t" r="r" b="b"/>
            <a:pathLst>
              <a:path w="1326400" h="1795465">
                <a:moveTo>
                  <a:pt x="0" y="0"/>
                </a:moveTo>
                <a:lnTo>
                  <a:pt x="1326400" y="0"/>
                </a:lnTo>
                <a:lnTo>
                  <a:pt x="1326400" y="1795466"/>
                </a:lnTo>
                <a:lnTo>
                  <a:pt x="0" y="179546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Freeform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614357" y="8360567"/>
            <a:ext cx="2689836" cy="1795465"/>
          </a:xfrm>
          <a:custGeom>
            <a:avLst/>
            <a:gdLst/>
            <a:ahLst/>
            <a:cxnLst/>
            <a:rect l="l" t="t" r="r" b="b"/>
            <a:pathLst>
              <a:path w="2689836" h="1795465">
                <a:moveTo>
                  <a:pt x="0" y="0"/>
                </a:moveTo>
                <a:lnTo>
                  <a:pt x="2689836" y="0"/>
                </a:lnTo>
                <a:lnTo>
                  <a:pt x="2689836" y="1795466"/>
                </a:lnTo>
                <a:lnTo>
                  <a:pt x="0" y="179546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Freeform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4886512" y="1875425"/>
            <a:ext cx="3071102" cy="1259939"/>
          </a:xfrm>
          <a:custGeom>
            <a:avLst/>
            <a:gdLst/>
            <a:ahLst/>
            <a:cxnLst/>
            <a:rect l="l" t="t" r="r" b="b"/>
            <a:pathLst>
              <a:path w="3071102" h="1259939">
                <a:moveTo>
                  <a:pt x="0" y="0"/>
                </a:moveTo>
                <a:lnTo>
                  <a:pt x="3071101" y="0"/>
                </a:lnTo>
                <a:lnTo>
                  <a:pt x="3071101" y="1259939"/>
                </a:lnTo>
                <a:lnTo>
                  <a:pt x="0" y="1259939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  <a:ln w="38100" cap="sq">
            <a:solidFill>
              <a:srgbClr val="000000"/>
            </a:solidFill>
            <a:prstDash val="solid"/>
            <a:miter/>
          </a:ln>
        </p:spPr>
        <p:txBody>
          <a:bodyPr/>
          <a:lstStyle/>
          <a:p>
            <a:endParaRPr lang="en-GB"/>
          </a:p>
        </p:txBody>
      </p:sp>
      <p:sp>
        <p:nvSpPr>
          <p:cNvPr id="10" name="TextBox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59262" y="743823"/>
            <a:ext cx="16369476" cy="8350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706"/>
              </a:lnSpc>
              <a:spcBef>
                <a:spcPct val="0"/>
              </a:spcBef>
            </a:pPr>
            <a:r>
              <a:rPr lang="en-US" sz="5119" b="1" spc="153">
                <a:solidFill>
                  <a:srgbClr val="191919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GWASANAETHAU BYW E-SGOL LIVE ASSEMBLIES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0FBDBEAA-8626-DC5D-47B9-D475AB68F05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-1143000"/>
            <a:ext cx="8229600" cy="11430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 err="1"/>
              <a:t>Sleid</a:t>
            </a:r>
            <a:r>
              <a:rPr lang="en-GB" dirty="0"/>
              <a:t> 3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313930" y="4566788"/>
            <a:ext cx="3795364" cy="4809805"/>
          </a:xfrm>
          <a:custGeom>
            <a:avLst/>
            <a:gdLst/>
            <a:ahLst/>
            <a:cxnLst/>
            <a:rect l="l" t="t" r="r" b="b"/>
            <a:pathLst>
              <a:path w="3795364" h="4809805">
                <a:moveTo>
                  <a:pt x="0" y="0"/>
                </a:moveTo>
                <a:lnTo>
                  <a:pt x="3795364" y="0"/>
                </a:lnTo>
                <a:lnTo>
                  <a:pt x="3795364" y="4809805"/>
                </a:lnTo>
                <a:lnTo>
                  <a:pt x="0" y="480980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0788" r="-5939"/>
            </a:stretch>
          </a:blipFill>
          <a:ln w="38100" cap="sq">
            <a:solidFill>
              <a:srgbClr val="000000"/>
            </a:solidFill>
            <a:prstDash val="solid"/>
            <a:miter/>
          </a:ln>
        </p:spPr>
        <p:txBody>
          <a:bodyPr/>
          <a:lstStyle/>
          <a:p>
            <a:endParaRPr lang="en-GB"/>
          </a:p>
        </p:txBody>
      </p:sp>
      <p:sp>
        <p:nvSpPr>
          <p:cNvPr id="3" name="Freeform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213443" y="2038278"/>
            <a:ext cx="2737880" cy="4106820"/>
          </a:xfrm>
          <a:custGeom>
            <a:avLst/>
            <a:gdLst/>
            <a:ahLst/>
            <a:cxnLst/>
            <a:rect l="l" t="t" r="r" b="b"/>
            <a:pathLst>
              <a:path w="2737880" h="4106820">
                <a:moveTo>
                  <a:pt x="0" y="0"/>
                </a:moveTo>
                <a:lnTo>
                  <a:pt x="2737880" y="0"/>
                </a:lnTo>
                <a:lnTo>
                  <a:pt x="2737880" y="4106820"/>
                </a:lnTo>
                <a:lnTo>
                  <a:pt x="0" y="410682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 w="38100" cap="sq">
            <a:solidFill>
              <a:srgbClr val="000000"/>
            </a:solidFill>
            <a:prstDash val="solid"/>
            <a:miter/>
          </a:ln>
        </p:spPr>
        <p:txBody>
          <a:bodyPr/>
          <a:lstStyle/>
          <a:p>
            <a:endParaRPr lang="en-GB"/>
          </a:p>
        </p:txBody>
      </p:sp>
      <p:sp>
        <p:nvSpPr>
          <p:cNvPr id="4" name="Freeform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299794" y="2038278"/>
            <a:ext cx="2349836" cy="3105222"/>
          </a:xfrm>
          <a:custGeom>
            <a:avLst/>
            <a:gdLst/>
            <a:ahLst/>
            <a:cxnLst/>
            <a:rect l="l" t="t" r="r" b="b"/>
            <a:pathLst>
              <a:path w="2349836" h="3105222">
                <a:moveTo>
                  <a:pt x="0" y="0"/>
                </a:moveTo>
                <a:lnTo>
                  <a:pt x="2349835" y="0"/>
                </a:lnTo>
                <a:lnTo>
                  <a:pt x="2349835" y="3105222"/>
                </a:lnTo>
                <a:lnTo>
                  <a:pt x="0" y="310522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13510"/>
            </a:stretch>
          </a:blipFill>
          <a:ln w="38100" cap="sq">
            <a:solidFill>
              <a:srgbClr val="000000"/>
            </a:solidFill>
            <a:prstDash val="solid"/>
            <a:miter/>
          </a:ln>
        </p:spPr>
        <p:txBody>
          <a:bodyPr/>
          <a:lstStyle/>
          <a:p>
            <a:endParaRPr lang="en-GB"/>
          </a:p>
        </p:txBody>
      </p:sp>
      <p:sp>
        <p:nvSpPr>
          <p:cNvPr id="5" name="Freeform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31342" y="2037331"/>
            <a:ext cx="2734713" cy="4107767"/>
          </a:xfrm>
          <a:custGeom>
            <a:avLst/>
            <a:gdLst/>
            <a:ahLst/>
            <a:cxnLst/>
            <a:rect l="l" t="t" r="r" b="b"/>
            <a:pathLst>
              <a:path w="2734713" h="4107767">
                <a:moveTo>
                  <a:pt x="0" y="0"/>
                </a:moveTo>
                <a:lnTo>
                  <a:pt x="2734713" y="0"/>
                </a:lnTo>
                <a:lnTo>
                  <a:pt x="2734713" y="4107767"/>
                </a:lnTo>
                <a:lnTo>
                  <a:pt x="0" y="410776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  <a:ln w="38100" cap="sq">
            <a:solidFill>
              <a:srgbClr val="000000"/>
            </a:solidFill>
            <a:prstDash val="solid"/>
            <a:miter/>
          </a:ln>
        </p:spPr>
        <p:txBody>
          <a:bodyPr/>
          <a:lstStyle/>
          <a:p>
            <a:endParaRPr lang="en-GB"/>
          </a:p>
        </p:txBody>
      </p:sp>
      <p:sp>
        <p:nvSpPr>
          <p:cNvPr id="6" name="Freeform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743253" y="4650226"/>
            <a:ext cx="3844749" cy="4726367"/>
          </a:xfrm>
          <a:custGeom>
            <a:avLst/>
            <a:gdLst/>
            <a:ahLst/>
            <a:cxnLst/>
            <a:rect l="l" t="t" r="r" b="b"/>
            <a:pathLst>
              <a:path w="3844749" h="4726367">
                <a:moveTo>
                  <a:pt x="0" y="0"/>
                </a:moveTo>
                <a:lnTo>
                  <a:pt x="3844749" y="0"/>
                </a:lnTo>
                <a:lnTo>
                  <a:pt x="3844749" y="4726367"/>
                </a:lnTo>
                <a:lnTo>
                  <a:pt x="0" y="472636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r="-22930"/>
            </a:stretch>
          </a:blipFill>
          <a:ln w="38100" cap="sq">
            <a:solidFill>
              <a:srgbClr val="000000"/>
            </a:solidFill>
            <a:prstDash val="solid"/>
            <a:miter/>
          </a:ln>
        </p:spPr>
        <p:txBody>
          <a:bodyPr/>
          <a:lstStyle/>
          <a:p>
            <a:endParaRPr lang="en-GB"/>
          </a:p>
        </p:txBody>
      </p:sp>
      <p:sp>
        <p:nvSpPr>
          <p:cNvPr id="7" name="Freeform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458040" y="2332750"/>
            <a:ext cx="2415176" cy="2234038"/>
          </a:xfrm>
          <a:custGeom>
            <a:avLst/>
            <a:gdLst/>
            <a:ahLst/>
            <a:cxnLst/>
            <a:rect l="l" t="t" r="r" b="b"/>
            <a:pathLst>
              <a:path w="2415176" h="2234038">
                <a:moveTo>
                  <a:pt x="0" y="0"/>
                </a:moveTo>
                <a:lnTo>
                  <a:pt x="2415176" y="0"/>
                </a:lnTo>
                <a:lnTo>
                  <a:pt x="2415176" y="2234038"/>
                </a:lnTo>
                <a:lnTo>
                  <a:pt x="0" y="223403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Freeform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780421" y="2562919"/>
            <a:ext cx="2860701" cy="1773699"/>
          </a:xfrm>
          <a:custGeom>
            <a:avLst/>
            <a:gdLst/>
            <a:ahLst/>
            <a:cxnLst/>
            <a:rect l="l" t="t" r="r" b="b"/>
            <a:pathLst>
              <a:path w="2860701" h="1773699">
                <a:moveTo>
                  <a:pt x="0" y="0"/>
                </a:moveTo>
                <a:lnTo>
                  <a:pt x="2860700" y="0"/>
                </a:lnTo>
                <a:lnTo>
                  <a:pt x="2860700" y="1773700"/>
                </a:lnTo>
                <a:lnTo>
                  <a:pt x="0" y="177370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19421" r="-20047" b="-28538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Freeform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43033" y="8124223"/>
            <a:ext cx="1773699" cy="1773699"/>
          </a:xfrm>
          <a:custGeom>
            <a:avLst/>
            <a:gdLst/>
            <a:ahLst/>
            <a:cxnLst/>
            <a:rect l="l" t="t" r="r" b="b"/>
            <a:pathLst>
              <a:path w="1773699" h="1773699">
                <a:moveTo>
                  <a:pt x="0" y="0"/>
                </a:moveTo>
                <a:lnTo>
                  <a:pt x="1773700" y="0"/>
                </a:lnTo>
                <a:lnTo>
                  <a:pt x="1773700" y="1773699"/>
                </a:lnTo>
                <a:lnTo>
                  <a:pt x="0" y="177369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TextBox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59262" y="743823"/>
            <a:ext cx="16369476" cy="8350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706"/>
              </a:lnSpc>
              <a:spcBef>
                <a:spcPct val="0"/>
              </a:spcBef>
            </a:pPr>
            <a:r>
              <a:rPr lang="en-US" sz="5119" b="1" spc="153">
                <a:solidFill>
                  <a:srgbClr val="191919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GWASANAETHAU BYW E-SGOL LIVE ASSEMBLIES</a:t>
            </a:r>
          </a:p>
        </p:txBody>
      </p:sp>
      <p:sp>
        <p:nvSpPr>
          <p:cNvPr id="11" name="Freeform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741374" y="8124223"/>
            <a:ext cx="1773699" cy="1773699"/>
          </a:xfrm>
          <a:custGeom>
            <a:avLst/>
            <a:gdLst/>
            <a:ahLst/>
            <a:cxnLst/>
            <a:rect l="l" t="t" r="r" b="b"/>
            <a:pathLst>
              <a:path w="1773699" h="1773699">
                <a:moveTo>
                  <a:pt x="0" y="0"/>
                </a:moveTo>
                <a:lnTo>
                  <a:pt x="1773700" y="0"/>
                </a:lnTo>
                <a:lnTo>
                  <a:pt x="1773700" y="1773699"/>
                </a:lnTo>
                <a:lnTo>
                  <a:pt x="0" y="177369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Freeform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451813" y="6350524"/>
            <a:ext cx="1053190" cy="1773699"/>
          </a:xfrm>
          <a:custGeom>
            <a:avLst/>
            <a:gdLst/>
            <a:ahLst/>
            <a:cxnLst/>
            <a:rect l="l" t="t" r="r" b="b"/>
            <a:pathLst>
              <a:path w="1053190" h="1773699">
                <a:moveTo>
                  <a:pt x="0" y="0"/>
                </a:moveTo>
                <a:lnTo>
                  <a:pt x="1053190" y="0"/>
                </a:lnTo>
                <a:lnTo>
                  <a:pt x="1053190" y="1773699"/>
                </a:lnTo>
                <a:lnTo>
                  <a:pt x="0" y="1773699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-135929" t="-11099" r="-135163" b="-12504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" name="Freeform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055788" y="6350524"/>
            <a:ext cx="1053190" cy="1773699"/>
          </a:xfrm>
          <a:custGeom>
            <a:avLst/>
            <a:gdLst/>
            <a:ahLst/>
            <a:cxnLst/>
            <a:rect l="l" t="t" r="r" b="b"/>
            <a:pathLst>
              <a:path w="1053190" h="1773699">
                <a:moveTo>
                  <a:pt x="0" y="0"/>
                </a:moveTo>
                <a:lnTo>
                  <a:pt x="1053190" y="0"/>
                </a:lnTo>
                <a:lnTo>
                  <a:pt x="1053190" y="1773699"/>
                </a:lnTo>
                <a:lnTo>
                  <a:pt x="0" y="1773699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-135929" t="-11099" r="-135163" b="-12504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4" name="Freeform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948116" y="5463674"/>
            <a:ext cx="1053190" cy="1773699"/>
          </a:xfrm>
          <a:custGeom>
            <a:avLst/>
            <a:gdLst/>
            <a:ahLst/>
            <a:cxnLst/>
            <a:rect l="l" t="t" r="r" b="b"/>
            <a:pathLst>
              <a:path w="1053190" h="1773699">
                <a:moveTo>
                  <a:pt x="0" y="0"/>
                </a:moveTo>
                <a:lnTo>
                  <a:pt x="1053191" y="0"/>
                </a:lnTo>
                <a:lnTo>
                  <a:pt x="1053191" y="1773699"/>
                </a:lnTo>
                <a:lnTo>
                  <a:pt x="0" y="1773699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-135929" t="-11099" r="-135163" b="-12504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03E22A25-857C-3798-3123-64DC9C0E4DB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-1143000"/>
            <a:ext cx="8229600" cy="11430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 err="1"/>
              <a:t>Sleid</a:t>
            </a:r>
            <a:r>
              <a:rPr lang="en-GB" dirty="0"/>
              <a:t> 4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904423" y="8124223"/>
            <a:ext cx="1053190" cy="1773699"/>
          </a:xfrm>
          <a:custGeom>
            <a:avLst/>
            <a:gdLst/>
            <a:ahLst/>
            <a:cxnLst/>
            <a:rect l="l" t="t" r="r" b="b"/>
            <a:pathLst>
              <a:path w="1053190" h="1773699">
                <a:moveTo>
                  <a:pt x="0" y="0"/>
                </a:moveTo>
                <a:lnTo>
                  <a:pt x="1053190" y="0"/>
                </a:lnTo>
                <a:lnTo>
                  <a:pt x="1053190" y="1773699"/>
                </a:lnTo>
                <a:lnTo>
                  <a:pt x="0" y="177369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35929" t="-11099" r="-135163" b="-12504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080968" y="1927188"/>
            <a:ext cx="2178332" cy="2251506"/>
          </a:xfrm>
          <a:custGeom>
            <a:avLst/>
            <a:gdLst/>
            <a:ahLst/>
            <a:cxnLst/>
            <a:rect l="l" t="t" r="r" b="b"/>
            <a:pathLst>
              <a:path w="2178332" h="2251506">
                <a:moveTo>
                  <a:pt x="0" y="0"/>
                </a:moveTo>
                <a:lnTo>
                  <a:pt x="2178332" y="0"/>
                </a:lnTo>
                <a:lnTo>
                  <a:pt x="2178332" y="2251506"/>
                </a:lnTo>
                <a:lnTo>
                  <a:pt x="0" y="225150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929074" y="6813809"/>
            <a:ext cx="4975349" cy="1916004"/>
          </a:xfrm>
          <a:custGeom>
            <a:avLst/>
            <a:gdLst/>
            <a:ahLst/>
            <a:cxnLst/>
            <a:rect l="l" t="t" r="r" b="b"/>
            <a:pathLst>
              <a:path w="4975349" h="1916004">
                <a:moveTo>
                  <a:pt x="0" y="0"/>
                </a:moveTo>
                <a:lnTo>
                  <a:pt x="4975349" y="0"/>
                </a:lnTo>
                <a:lnTo>
                  <a:pt x="4975349" y="1916004"/>
                </a:lnTo>
                <a:lnTo>
                  <a:pt x="0" y="191600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78385" b="-81288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645068" y="3250063"/>
            <a:ext cx="3070982" cy="3275715"/>
          </a:xfrm>
          <a:custGeom>
            <a:avLst/>
            <a:gdLst/>
            <a:ahLst/>
            <a:cxnLst/>
            <a:rect l="l" t="t" r="r" b="b"/>
            <a:pathLst>
              <a:path w="3070982" h="3275715">
                <a:moveTo>
                  <a:pt x="0" y="0"/>
                </a:moveTo>
                <a:lnTo>
                  <a:pt x="3070983" y="0"/>
                </a:lnTo>
                <a:lnTo>
                  <a:pt x="3070983" y="3275714"/>
                </a:lnTo>
                <a:lnTo>
                  <a:pt x="0" y="327571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TextBox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59262" y="743823"/>
            <a:ext cx="16369476" cy="8350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706"/>
              </a:lnSpc>
              <a:spcBef>
                <a:spcPct val="0"/>
              </a:spcBef>
            </a:pPr>
            <a:r>
              <a:rPr lang="en-US" sz="5119" b="1" spc="153">
                <a:solidFill>
                  <a:srgbClr val="191919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GWASANAETHAU BYW E-SGOL LIVE ASSEMBLIES</a:t>
            </a:r>
          </a:p>
        </p:txBody>
      </p:sp>
      <p:graphicFrame>
        <p:nvGraphicFramePr>
          <p:cNvPr id="7" name="Tabl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9582882"/>
              </p:ext>
            </p:extLst>
          </p:nvPr>
        </p:nvGraphicFramePr>
        <p:xfrm>
          <a:off x="3353151" y="2327618"/>
          <a:ext cx="7315200" cy="6838952"/>
        </p:xfrm>
        <a:graphic>
          <a:graphicData uri="http://schemas.openxmlformats.org/drawingml/2006/table">
            <a:tbl>
              <a:tblPr/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59061">
                <a:tc gridSpan="4"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r>
                        <a:rPr lang="en-US" sz="2199" b="1">
                          <a:solidFill>
                            <a:srgbClr val="000000"/>
                          </a:solidFill>
                          <a:latin typeface="Aileron Bold"/>
                          <a:ea typeface="Aileron Bold"/>
                          <a:cs typeface="Aileron Bold"/>
                          <a:sym typeface="Aileron Bold"/>
                        </a:rPr>
                        <a:t>Gwasanaeth 1 - Assembly 1</a:t>
                      </a:r>
                      <a:endParaRPr lang="en-US" sz="1100"/>
                    </a:p>
                  </a:txBody>
                  <a:tcPr marL="123825" marR="123825" marT="123825" marB="1238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r>
                        <a:rPr lang="en-US" sz="2199" b="1">
                          <a:solidFill>
                            <a:srgbClr val="000000"/>
                          </a:solidFill>
                          <a:latin typeface="Aileron Bold"/>
                          <a:ea typeface="Aileron Bold"/>
                          <a:cs typeface="Aileron Bold"/>
                          <a:sym typeface="Aileron Bold"/>
                        </a:rPr>
                        <a:t>Gwasanaeth 1 - Assembly 1</a:t>
                      </a:r>
                      <a:endParaRPr lang="en-US" sz="1100"/>
                    </a:p>
                  </a:txBody>
                  <a:tcPr marL="123825" marR="123825" marT="123825" marB="1238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r>
                        <a:rPr lang="en-US" sz="2199" b="1">
                          <a:solidFill>
                            <a:srgbClr val="000000"/>
                          </a:solidFill>
                          <a:latin typeface="Aileron Bold"/>
                          <a:ea typeface="Aileron Bold"/>
                          <a:cs typeface="Aileron Bold"/>
                          <a:sym typeface="Aileron Bold"/>
                        </a:rPr>
                        <a:t>Gwasanaeth 1 - Assembly 1</a:t>
                      </a:r>
                      <a:endParaRPr lang="en-US" sz="1100"/>
                    </a:p>
                  </a:txBody>
                  <a:tcPr marL="123825" marR="123825" marT="123825" marB="1238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r>
                        <a:rPr lang="en-US" sz="2199" b="1">
                          <a:solidFill>
                            <a:srgbClr val="000000"/>
                          </a:solidFill>
                          <a:latin typeface="Aileron Bold"/>
                          <a:ea typeface="Aileron Bold"/>
                          <a:cs typeface="Aileron Bold"/>
                          <a:sym typeface="Aileron Bold"/>
                        </a:rPr>
                        <a:t>Gwasanaeth 1 - Assembly 1</a:t>
                      </a:r>
                      <a:endParaRPr lang="en-US" sz="1100"/>
                    </a:p>
                  </a:txBody>
                  <a:tcPr marL="123825" marR="123825" marT="123825" marB="1238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9061">
                <a:tc gridSpan="2"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r>
                        <a:rPr lang="en-US" sz="2199">
                          <a:solidFill>
                            <a:srgbClr val="FF2929"/>
                          </a:solidFill>
                          <a:latin typeface="Aileron"/>
                          <a:ea typeface="Aileron"/>
                          <a:cs typeface="Aileron"/>
                          <a:sym typeface="Aileron"/>
                        </a:rPr>
                        <a:t>Cynradd - Primary</a:t>
                      </a:r>
                      <a:endParaRPr lang="en-US" sz="1100"/>
                    </a:p>
                  </a:txBody>
                  <a:tcPr marL="123825" marR="123825" marT="123825" marB="1238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r>
                        <a:rPr lang="en-US" sz="2199">
                          <a:solidFill>
                            <a:srgbClr val="FF2929"/>
                          </a:solidFill>
                          <a:latin typeface="Aileron"/>
                          <a:ea typeface="Aileron"/>
                          <a:cs typeface="Aileron"/>
                          <a:sym typeface="Aileron"/>
                        </a:rPr>
                        <a:t>Cynradd - Primary</a:t>
                      </a:r>
                      <a:endParaRPr lang="en-US" sz="1100"/>
                    </a:p>
                  </a:txBody>
                  <a:tcPr marL="123825" marR="123825" marT="123825" marB="1238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r>
                        <a:rPr lang="en-US" sz="2199">
                          <a:solidFill>
                            <a:srgbClr val="2C92D5"/>
                          </a:solidFill>
                          <a:latin typeface="Aileron"/>
                          <a:ea typeface="Aileron"/>
                          <a:cs typeface="Aileron"/>
                          <a:sym typeface="Aileron"/>
                        </a:rPr>
                        <a:t>Uwchradd - Secondary</a:t>
                      </a:r>
                      <a:endParaRPr lang="en-US" sz="1100"/>
                    </a:p>
                  </a:txBody>
                  <a:tcPr marL="123825" marR="123825" marT="123825" marB="1238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r>
                        <a:rPr lang="en-US" sz="2199">
                          <a:solidFill>
                            <a:srgbClr val="2C92D5"/>
                          </a:solidFill>
                          <a:latin typeface="Aileron"/>
                          <a:ea typeface="Aileron"/>
                          <a:cs typeface="Aileron"/>
                          <a:sym typeface="Aileron"/>
                        </a:rPr>
                        <a:t>Uwchradd - Secondary</a:t>
                      </a:r>
                      <a:endParaRPr lang="en-US" sz="1100"/>
                    </a:p>
                  </a:txBody>
                  <a:tcPr marL="123825" marR="123825" marT="123825" marB="1238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0677">
                <a:tc>
                  <a:txBody>
                    <a:bodyPr/>
                    <a:lstStyle/>
                    <a:p>
                      <a:pPr algn="l">
                        <a:lnSpc>
                          <a:spcPts val="3079"/>
                        </a:lnSpc>
                        <a:defRPr/>
                      </a:pPr>
                      <a:r>
                        <a:rPr lang="en-US" sz="2199">
                          <a:solidFill>
                            <a:srgbClr val="000000"/>
                          </a:solidFill>
                          <a:latin typeface="Aileron"/>
                          <a:ea typeface="Aileron"/>
                          <a:cs typeface="Aileron"/>
                          <a:sym typeface="Aileron"/>
                        </a:rPr>
                        <a:t>Cymraeg</a:t>
                      </a:r>
                      <a:endParaRPr lang="en-US" sz="1100"/>
                    </a:p>
                    <a:p>
                      <a:pPr algn="l">
                        <a:lnSpc>
                          <a:spcPts val="3079"/>
                        </a:lnSpc>
                      </a:pPr>
                      <a:r>
                        <a:rPr lang="en-US" sz="2199">
                          <a:solidFill>
                            <a:srgbClr val="000000"/>
                          </a:solidFill>
                          <a:latin typeface="Aileron"/>
                          <a:ea typeface="Aileron"/>
                          <a:cs typeface="Aileron"/>
                          <a:sym typeface="Aileron"/>
                        </a:rPr>
                        <a:t>Welsh</a:t>
                      </a:r>
                    </a:p>
                  </a:txBody>
                  <a:tcPr marL="123825" marR="123825" marT="123825" marB="1238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079"/>
                        </a:lnSpc>
                        <a:defRPr/>
                      </a:pPr>
                      <a:r>
                        <a:rPr lang="en-US" sz="2199">
                          <a:solidFill>
                            <a:srgbClr val="000000"/>
                          </a:solidFill>
                          <a:latin typeface="Aileron"/>
                          <a:ea typeface="Aileron"/>
                          <a:cs typeface="Aileron"/>
                          <a:sym typeface="Aileron"/>
                        </a:rPr>
                        <a:t>9:15am</a:t>
                      </a:r>
                      <a:endParaRPr lang="en-US" sz="1100"/>
                    </a:p>
                    <a:p>
                      <a:pPr algn="l">
                        <a:lnSpc>
                          <a:spcPts val="3079"/>
                        </a:lnSpc>
                      </a:pPr>
                      <a:r>
                        <a:rPr lang="en-US" sz="2199">
                          <a:solidFill>
                            <a:srgbClr val="000000"/>
                          </a:solidFill>
                          <a:latin typeface="Aileron"/>
                          <a:ea typeface="Aileron"/>
                          <a:cs typeface="Aileron"/>
                          <a:sym typeface="Aileron"/>
                        </a:rPr>
                        <a:t>3/2/25</a:t>
                      </a:r>
                    </a:p>
                  </a:txBody>
                  <a:tcPr marL="123825" marR="123825" marT="123825" marB="1238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079"/>
                        </a:lnSpc>
                        <a:defRPr/>
                      </a:pPr>
                      <a:r>
                        <a:rPr lang="en-US" sz="2199">
                          <a:solidFill>
                            <a:srgbClr val="000000"/>
                          </a:solidFill>
                          <a:latin typeface="Aileron"/>
                          <a:ea typeface="Aileron"/>
                          <a:cs typeface="Aileron"/>
                          <a:sym typeface="Aileron"/>
                        </a:rPr>
                        <a:t>Cymraeg</a:t>
                      </a:r>
                      <a:endParaRPr lang="en-US" sz="1100"/>
                    </a:p>
                    <a:p>
                      <a:pPr algn="l">
                        <a:lnSpc>
                          <a:spcPts val="3079"/>
                        </a:lnSpc>
                      </a:pPr>
                      <a:r>
                        <a:rPr lang="en-US" sz="2199">
                          <a:solidFill>
                            <a:srgbClr val="000000"/>
                          </a:solidFill>
                          <a:latin typeface="Aileron"/>
                          <a:ea typeface="Aileron"/>
                          <a:cs typeface="Aileron"/>
                          <a:sym typeface="Aileron"/>
                        </a:rPr>
                        <a:t>Welsh</a:t>
                      </a:r>
                    </a:p>
                  </a:txBody>
                  <a:tcPr marL="123825" marR="123825" marT="123825" marB="1238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079"/>
                        </a:lnSpc>
                        <a:defRPr/>
                      </a:pPr>
                      <a:r>
                        <a:rPr lang="en-US" sz="2199">
                          <a:solidFill>
                            <a:srgbClr val="000000"/>
                          </a:solidFill>
                          <a:latin typeface="Aileron"/>
                          <a:ea typeface="Aileron"/>
                          <a:cs typeface="Aileron"/>
                          <a:sym typeface="Aileron"/>
                        </a:rPr>
                        <a:t>9:15am</a:t>
                      </a:r>
                      <a:endParaRPr lang="en-US" sz="1100"/>
                    </a:p>
                    <a:p>
                      <a:pPr algn="l">
                        <a:lnSpc>
                          <a:spcPts val="3079"/>
                        </a:lnSpc>
                      </a:pPr>
                      <a:r>
                        <a:rPr lang="en-US" sz="2199">
                          <a:solidFill>
                            <a:srgbClr val="000000"/>
                          </a:solidFill>
                          <a:latin typeface="Aileron"/>
                          <a:ea typeface="Aileron"/>
                          <a:cs typeface="Aileron"/>
                          <a:sym typeface="Aileron"/>
                        </a:rPr>
                        <a:t>4/2/25</a:t>
                      </a:r>
                    </a:p>
                  </a:txBody>
                  <a:tcPr marL="123825" marR="123825" marT="123825" marB="1238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50677">
                <a:tc>
                  <a:txBody>
                    <a:bodyPr/>
                    <a:lstStyle/>
                    <a:p>
                      <a:pPr algn="l">
                        <a:lnSpc>
                          <a:spcPts val="3079"/>
                        </a:lnSpc>
                        <a:defRPr/>
                      </a:pPr>
                      <a:r>
                        <a:rPr lang="en-US" sz="2199">
                          <a:solidFill>
                            <a:srgbClr val="000000"/>
                          </a:solidFill>
                          <a:latin typeface="Aileron"/>
                          <a:ea typeface="Aileron"/>
                          <a:cs typeface="Aileron"/>
                          <a:sym typeface="Aileron"/>
                        </a:rPr>
                        <a:t>Saesneg</a:t>
                      </a:r>
                      <a:endParaRPr lang="en-US" sz="1100"/>
                    </a:p>
                    <a:p>
                      <a:pPr algn="l">
                        <a:lnSpc>
                          <a:spcPts val="3079"/>
                        </a:lnSpc>
                      </a:pPr>
                      <a:r>
                        <a:rPr lang="en-US" sz="2199">
                          <a:solidFill>
                            <a:srgbClr val="000000"/>
                          </a:solidFill>
                          <a:latin typeface="Aileron"/>
                          <a:ea typeface="Aileron"/>
                          <a:cs typeface="Aileron"/>
                          <a:sym typeface="Aileron"/>
                        </a:rPr>
                        <a:t>English</a:t>
                      </a:r>
                    </a:p>
                  </a:txBody>
                  <a:tcPr marL="123825" marR="123825" marT="123825" marB="1238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079"/>
                        </a:lnSpc>
                        <a:defRPr/>
                      </a:pPr>
                      <a:r>
                        <a:rPr lang="en-US" sz="2199">
                          <a:solidFill>
                            <a:srgbClr val="000000"/>
                          </a:solidFill>
                          <a:latin typeface="Aileron"/>
                          <a:ea typeface="Aileron"/>
                          <a:cs typeface="Aileron"/>
                          <a:sym typeface="Aileron"/>
                        </a:rPr>
                        <a:t>10am</a:t>
                      </a:r>
                      <a:endParaRPr lang="en-US" sz="1100"/>
                    </a:p>
                    <a:p>
                      <a:pPr algn="l">
                        <a:lnSpc>
                          <a:spcPts val="3079"/>
                        </a:lnSpc>
                      </a:pPr>
                      <a:r>
                        <a:rPr lang="en-US" sz="2199">
                          <a:solidFill>
                            <a:srgbClr val="000000"/>
                          </a:solidFill>
                          <a:latin typeface="Aileron"/>
                          <a:ea typeface="Aileron"/>
                          <a:cs typeface="Aileron"/>
                          <a:sym typeface="Aileron"/>
                        </a:rPr>
                        <a:t>3/2/25</a:t>
                      </a:r>
                    </a:p>
                  </a:txBody>
                  <a:tcPr marL="123825" marR="123825" marT="123825" marB="1238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079"/>
                        </a:lnSpc>
                        <a:defRPr/>
                      </a:pPr>
                      <a:r>
                        <a:rPr lang="en-US" sz="2199">
                          <a:solidFill>
                            <a:srgbClr val="000000"/>
                          </a:solidFill>
                          <a:latin typeface="Aileron"/>
                          <a:ea typeface="Aileron"/>
                          <a:cs typeface="Aileron"/>
                          <a:sym typeface="Aileron"/>
                        </a:rPr>
                        <a:t>Saesneg</a:t>
                      </a:r>
                      <a:endParaRPr lang="en-US" sz="1100"/>
                    </a:p>
                    <a:p>
                      <a:pPr algn="l">
                        <a:lnSpc>
                          <a:spcPts val="3079"/>
                        </a:lnSpc>
                      </a:pPr>
                      <a:r>
                        <a:rPr lang="en-US" sz="2199">
                          <a:solidFill>
                            <a:srgbClr val="000000"/>
                          </a:solidFill>
                          <a:latin typeface="Aileron"/>
                          <a:ea typeface="Aileron"/>
                          <a:cs typeface="Aileron"/>
                          <a:sym typeface="Aileron"/>
                        </a:rPr>
                        <a:t>English</a:t>
                      </a:r>
                    </a:p>
                  </a:txBody>
                  <a:tcPr marL="123825" marR="123825" marT="123825" marB="1238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079"/>
                        </a:lnSpc>
                        <a:defRPr/>
                      </a:pPr>
                      <a:r>
                        <a:rPr lang="en-US" sz="2199">
                          <a:solidFill>
                            <a:srgbClr val="000000"/>
                          </a:solidFill>
                          <a:latin typeface="Aileron"/>
                          <a:ea typeface="Aileron"/>
                          <a:cs typeface="Aileron"/>
                          <a:sym typeface="Aileron"/>
                        </a:rPr>
                        <a:t>10am </a:t>
                      </a:r>
                      <a:endParaRPr lang="en-US" sz="1100"/>
                    </a:p>
                    <a:p>
                      <a:pPr algn="l">
                        <a:lnSpc>
                          <a:spcPts val="3079"/>
                        </a:lnSpc>
                      </a:pPr>
                      <a:r>
                        <a:rPr lang="en-US" sz="2199">
                          <a:solidFill>
                            <a:srgbClr val="000000"/>
                          </a:solidFill>
                          <a:latin typeface="Aileron"/>
                          <a:ea typeface="Aileron"/>
                          <a:cs typeface="Aileron"/>
                          <a:sym typeface="Aileron"/>
                        </a:rPr>
                        <a:t>4/2/25</a:t>
                      </a:r>
                    </a:p>
                  </a:txBody>
                  <a:tcPr marL="123825" marR="123825" marT="123825" marB="1238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9061">
                <a:tc gridSpan="4"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r>
                        <a:rPr lang="en-US" sz="2199" b="1">
                          <a:solidFill>
                            <a:srgbClr val="000000"/>
                          </a:solidFill>
                          <a:latin typeface="Aileron Bold"/>
                          <a:ea typeface="Aileron Bold"/>
                          <a:cs typeface="Aileron Bold"/>
                          <a:sym typeface="Aileron Bold"/>
                        </a:rPr>
                        <a:t>Gwasanaeth 2 - Assembly 2</a:t>
                      </a:r>
                      <a:endParaRPr lang="en-US" sz="1100"/>
                    </a:p>
                  </a:txBody>
                  <a:tcPr marL="123825" marR="123825" marT="123825" marB="1238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r>
                        <a:rPr lang="en-US" sz="2199" b="1">
                          <a:solidFill>
                            <a:srgbClr val="000000"/>
                          </a:solidFill>
                          <a:latin typeface="Aileron Bold"/>
                          <a:ea typeface="Aileron Bold"/>
                          <a:cs typeface="Aileron Bold"/>
                          <a:sym typeface="Aileron Bold"/>
                        </a:rPr>
                        <a:t>Gwasanaeth 2 - Assembly 2</a:t>
                      </a:r>
                      <a:endParaRPr lang="en-US" sz="1100"/>
                    </a:p>
                  </a:txBody>
                  <a:tcPr marL="123825" marR="123825" marT="123825" marB="1238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r>
                        <a:rPr lang="en-US" sz="2199" b="1">
                          <a:solidFill>
                            <a:srgbClr val="000000"/>
                          </a:solidFill>
                          <a:latin typeface="Aileron Bold"/>
                          <a:ea typeface="Aileron Bold"/>
                          <a:cs typeface="Aileron Bold"/>
                          <a:sym typeface="Aileron Bold"/>
                        </a:rPr>
                        <a:t>Gwasanaeth 2 - Assembly 2</a:t>
                      </a:r>
                      <a:endParaRPr lang="en-US" sz="1100"/>
                    </a:p>
                  </a:txBody>
                  <a:tcPr marL="123825" marR="123825" marT="123825" marB="1238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r>
                        <a:rPr lang="en-US" sz="2199" b="1">
                          <a:solidFill>
                            <a:srgbClr val="000000"/>
                          </a:solidFill>
                          <a:latin typeface="Aileron Bold"/>
                          <a:ea typeface="Aileron Bold"/>
                          <a:cs typeface="Aileron Bold"/>
                          <a:sym typeface="Aileron Bold"/>
                        </a:rPr>
                        <a:t>Gwasanaeth 2 - Assembly 2</a:t>
                      </a:r>
                      <a:endParaRPr lang="en-US" sz="1100"/>
                    </a:p>
                  </a:txBody>
                  <a:tcPr marL="123825" marR="123825" marT="123825" marB="1238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9061">
                <a:tc gridSpan="2"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r>
                        <a:rPr lang="en-US" sz="2199">
                          <a:solidFill>
                            <a:srgbClr val="FF2929"/>
                          </a:solidFill>
                          <a:latin typeface="Aileron"/>
                          <a:ea typeface="Aileron"/>
                          <a:cs typeface="Aileron"/>
                          <a:sym typeface="Aileron"/>
                        </a:rPr>
                        <a:t>Cynradd - Primary</a:t>
                      </a:r>
                      <a:endParaRPr lang="en-US" sz="1100"/>
                    </a:p>
                  </a:txBody>
                  <a:tcPr marL="123825" marR="123825" marT="123825" marB="1238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r>
                        <a:rPr lang="en-US" sz="2199">
                          <a:solidFill>
                            <a:srgbClr val="FF2929"/>
                          </a:solidFill>
                          <a:latin typeface="Aileron"/>
                          <a:ea typeface="Aileron"/>
                          <a:cs typeface="Aileron"/>
                          <a:sym typeface="Aileron"/>
                        </a:rPr>
                        <a:t>Cynradd - Primary</a:t>
                      </a:r>
                      <a:endParaRPr lang="en-US" sz="1100"/>
                    </a:p>
                  </a:txBody>
                  <a:tcPr marL="123825" marR="123825" marT="123825" marB="1238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r>
                        <a:rPr lang="en-US" sz="2199">
                          <a:solidFill>
                            <a:srgbClr val="2C92D5"/>
                          </a:solidFill>
                          <a:latin typeface="Aileron"/>
                          <a:ea typeface="Aileron"/>
                          <a:cs typeface="Aileron"/>
                          <a:sym typeface="Aileron"/>
                        </a:rPr>
                        <a:t>Uwchradd - Secondary</a:t>
                      </a:r>
                      <a:endParaRPr lang="en-US" sz="1100"/>
                    </a:p>
                  </a:txBody>
                  <a:tcPr marL="123825" marR="123825" marT="123825" marB="1238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r>
                        <a:rPr lang="en-US" sz="2199">
                          <a:solidFill>
                            <a:srgbClr val="2C92D5"/>
                          </a:solidFill>
                          <a:latin typeface="Aileron"/>
                          <a:ea typeface="Aileron"/>
                          <a:cs typeface="Aileron"/>
                          <a:sym typeface="Aileron"/>
                        </a:rPr>
                        <a:t>Uwchradd - Secondary</a:t>
                      </a:r>
                      <a:endParaRPr lang="en-US" sz="1100"/>
                    </a:p>
                  </a:txBody>
                  <a:tcPr marL="123825" marR="123825" marT="123825" marB="1238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50677">
                <a:tc>
                  <a:txBody>
                    <a:bodyPr/>
                    <a:lstStyle/>
                    <a:p>
                      <a:pPr algn="l">
                        <a:lnSpc>
                          <a:spcPts val="3079"/>
                        </a:lnSpc>
                        <a:defRPr/>
                      </a:pPr>
                      <a:r>
                        <a:rPr lang="en-US" sz="2199">
                          <a:solidFill>
                            <a:srgbClr val="000000"/>
                          </a:solidFill>
                          <a:latin typeface="Aileron"/>
                          <a:ea typeface="Aileron"/>
                          <a:cs typeface="Aileron"/>
                          <a:sym typeface="Aileron"/>
                        </a:rPr>
                        <a:t>Cymraeg</a:t>
                      </a:r>
                      <a:endParaRPr lang="en-US" sz="1100"/>
                    </a:p>
                    <a:p>
                      <a:pPr algn="l">
                        <a:lnSpc>
                          <a:spcPts val="3079"/>
                        </a:lnSpc>
                      </a:pPr>
                      <a:r>
                        <a:rPr lang="en-US" sz="2199">
                          <a:solidFill>
                            <a:srgbClr val="000000"/>
                          </a:solidFill>
                          <a:latin typeface="Aileron"/>
                          <a:ea typeface="Aileron"/>
                          <a:cs typeface="Aileron"/>
                          <a:sym typeface="Aileron"/>
                        </a:rPr>
                        <a:t>Welsh</a:t>
                      </a:r>
                    </a:p>
                  </a:txBody>
                  <a:tcPr marL="123825" marR="123825" marT="123825" marB="1238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079"/>
                        </a:lnSpc>
                        <a:defRPr/>
                      </a:pPr>
                      <a:r>
                        <a:rPr lang="en-US" sz="2199">
                          <a:solidFill>
                            <a:srgbClr val="000000"/>
                          </a:solidFill>
                          <a:latin typeface="Aileron"/>
                          <a:ea typeface="Aileron"/>
                          <a:cs typeface="Aileron"/>
                          <a:sym typeface="Aileron"/>
                        </a:rPr>
                        <a:t>9:15am </a:t>
                      </a:r>
                      <a:endParaRPr lang="en-US" sz="1100"/>
                    </a:p>
                    <a:p>
                      <a:pPr algn="l">
                        <a:lnSpc>
                          <a:spcPts val="3079"/>
                        </a:lnSpc>
                      </a:pPr>
                      <a:r>
                        <a:rPr lang="en-US" sz="2199">
                          <a:solidFill>
                            <a:srgbClr val="000000"/>
                          </a:solidFill>
                          <a:latin typeface="Aileron"/>
                          <a:ea typeface="Aileron"/>
                          <a:cs typeface="Aileron"/>
                          <a:sym typeface="Aileron"/>
                        </a:rPr>
                        <a:t>11/2/25</a:t>
                      </a:r>
                    </a:p>
                  </a:txBody>
                  <a:tcPr marL="123825" marR="123825" marT="123825" marB="1238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079"/>
                        </a:lnSpc>
                        <a:defRPr/>
                      </a:pPr>
                      <a:r>
                        <a:rPr lang="en-US" sz="2199">
                          <a:solidFill>
                            <a:srgbClr val="000000"/>
                          </a:solidFill>
                          <a:latin typeface="Aileron"/>
                          <a:ea typeface="Aileron"/>
                          <a:cs typeface="Aileron"/>
                          <a:sym typeface="Aileron"/>
                        </a:rPr>
                        <a:t>Cymraeg</a:t>
                      </a:r>
                      <a:endParaRPr lang="en-US" sz="1100"/>
                    </a:p>
                    <a:p>
                      <a:pPr algn="l">
                        <a:lnSpc>
                          <a:spcPts val="3079"/>
                        </a:lnSpc>
                      </a:pPr>
                      <a:r>
                        <a:rPr lang="en-US" sz="2199">
                          <a:solidFill>
                            <a:srgbClr val="000000"/>
                          </a:solidFill>
                          <a:latin typeface="Aileron"/>
                          <a:ea typeface="Aileron"/>
                          <a:cs typeface="Aileron"/>
                          <a:sym typeface="Aileron"/>
                        </a:rPr>
                        <a:t>Welsh</a:t>
                      </a:r>
                    </a:p>
                  </a:txBody>
                  <a:tcPr marL="123825" marR="123825" marT="123825" marB="1238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079"/>
                        </a:lnSpc>
                        <a:defRPr/>
                      </a:pPr>
                      <a:r>
                        <a:rPr lang="en-US" sz="2199">
                          <a:solidFill>
                            <a:srgbClr val="000000"/>
                          </a:solidFill>
                          <a:latin typeface="Aileron"/>
                          <a:ea typeface="Aileron"/>
                          <a:cs typeface="Aileron"/>
                          <a:sym typeface="Aileron"/>
                        </a:rPr>
                        <a:t>9:15am </a:t>
                      </a:r>
                      <a:endParaRPr lang="en-US" sz="1100"/>
                    </a:p>
                    <a:p>
                      <a:pPr algn="l">
                        <a:lnSpc>
                          <a:spcPts val="3079"/>
                        </a:lnSpc>
                      </a:pPr>
                      <a:r>
                        <a:rPr lang="en-US" sz="2199">
                          <a:solidFill>
                            <a:srgbClr val="000000"/>
                          </a:solidFill>
                          <a:latin typeface="Aileron"/>
                          <a:ea typeface="Aileron"/>
                          <a:cs typeface="Aileron"/>
                          <a:sym typeface="Aileron"/>
                        </a:rPr>
                        <a:t>11/2/25</a:t>
                      </a:r>
                    </a:p>
                  </a:txBody>
                  <a:tcPr marL="123825" marR="123825" marT="123825" marB="1238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50677">
                <a:tc>
                  <a:txBody>
                    <a:bodyPr/>
                    <a:lstStyle/>
                    <a:p>
                      <a:pPr algn="l">
                        <a:lnSpc>
                          <a:spcPts val="3079"/>
                        </a:lnSpc>
                        <a:defRPr/>
                      </a:pPr>
                      <a:r>
                        <a:rPr lang="en-US" sz="2199">
                          <a:solidFill>
                            <a:srgbClr val="000000"/>
                          </a:solidFill>
                          <a:latin typeface="Aileron"/>
                          <a:ea typeface="Aileron"/>
                          <a:cs typeface="Aileron"/>
                          <a:sym typeface="Aileron"/>
                        </a:rPr>
                        <a:t>Saesneg</a:t>
                      </a:r>
                      <a:endParaRPr lang="en-US" sz="1100"/>
                    </a:p>
                    <a:p>
                      <a:pPr algn="l">
                        <a:lnSpc>
                          <a:spcPts val="3079"/>
                        </a:lnSpc>
                      </a:pPr>
                      <a:r>
                        <a:rPr lang="en-US" sz="2199">
                          <a:solidFill>
                            <a:srgbClr val="000000"/>
                          </a:solidFill>
                          <a:latin typeface="Aileron"/>
                          <a:ea typeface="Aileron"/>
                          <a:cs typeface="Aileron"/>
                          <a:sym typeface="Aileron"/>
                        </a:rPr>
                        <a:t>English</a:t>
                      </a:r>
                    </a:p>
                  </a:txBody>
                  <a:tcPr marL="123825" marR="123825" marT="123825" marB="1238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079"/>
                        </a:lnSpc>
                        <a:defRPr/>
                      </a:pPr>
                      <a:r>
                        <a:rPr lang="en-US" sz="2199">
                          <a:solidFill>
                            <a:srgbClr val="000000"/>
                          </a:solidFill>
                          <a:latin typeface="Aileron"/>
                          <a:ea typeface="Aileron"/>
                          <a:cs typeface="Aileron"/>
                          <a:sym typeface="Aileron"/>
                        </a:rPr>
                        <a:t>10am </a:t>
                      </a:r>
                      <a:endParaRPr lang="en-US" sz="1100"/>
                    </a:p>
                    <a:p>
                      <a:pPr algn="l">
                        <a:lnSpc>
                          <a:spcPts val="3079"/>
                        </a:lnSpc>
                      </a:pPr>
                      <a:r>
                        <a:rPr lang="en-US" sz="2199">
                          <a:solidFill>
                            <a:srgbClr val="000000"/>
                          </a:solidFill>
                          <a:latin typeface="Aileron"/>
                          <a:ea typeface="Aileron"/>
                          <a:cs typeface="Aileron"/>
                          <a:sym typeface="Aileron"/>
                        </a:rPr>
                        <a:t>11/2/25</a:t>
                      </a:r>
                    </a:p>
                  </a:txBody>
                  <a:tcPr marL="123825" marR="123825" marT="123825" marB="1238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079"/>
                        </a:lnSpc>
                        <a:defRPr/>
                      </a:pPr>
                      <a:r>
                        <a:rPr lang="en-US" sz="2199">
                          <a:solidFill>
                            <a:srgbClr val="000000"/>
                          </a:solidFill>
                          <a:latin typeface="Aileron"/>
                          <a:ea typeface="Aileron"/>
                          <a:cs typeface="Aileron"/>
                          <a:sym typeface="Aileron"/>
                        </a:rPr>
                        <a:t>Saesneg</a:t>
                      </a:r>
                      <a:endParaRPr lang="en-US" sz="1100"/>
                    </a:p>
                    <a:p>
                      <a:pPr algn="l">
                        <a:lnSpc>
                          <a:spcPts val="3079"/>
                        </a:lnSpc>
                      </a:pPr>
                      <a:r>
                        <a:rPr lang="en-US" sz="2199">
                          <a:solidFill>
                            <a:srgbClr val="000000"/>
                          </a:solidFill>
                          <a:latin typeface="Aileron"/>
                          <a:ea typeface="Aileron"/>
                          <a:cs typeface="Aileron"/>
                          <a:sym typeface="Aileron"/>
                        </a:rPr>
                        <a:t>English</a:t>
                      </a:r>
                    </a:p>
                  </a:txBody>
                  <a:tcPr marL="123825" marR="123825" marT="123825" marB="1238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079"/>
                        </a:lnSpc>
                        <a:defRPr/>
                      </a:pPr>
                      <a:r>
                        <a:rPr lang="en-US" sz="2199">
                          <a:solidFill>
                            <a:srgbClr val="000000"/>
                          </a:solidFill>
                          <a:latin typeface="Aileron"/>
                          <a:ea typeface="Aileron"/>
                          <a:cs typeface="Aileron"/>
                          <a:sym typeface="Aileron"/>
                        </a:rPr>
                        <a:t>10am </a:t>
                      </a:r>
                      <a:endParaRPr lang="en-US" sz="1100"/>
                    </a:p>
                    <a:p>
                      <a:pPr algn="l">
                        <a:lnSpc>
                          <a:spcPts val="3079"/>
                        </a:lnSpc>
                      </a:pPr>
                      <a:r>
                        <a:rPr lang="en-US" sz="2199">
                          <a:solidFill>
                            <a:srgbClr val="000000"/>
                          </a:solidFill>
                          <a:latin typeface="Aileron"/>
                          <a:ea typeface="Aileron"/>
                          <a:cs typeface="Aileron"/>
                          <a:sym typeface="Aileron"/>
                        </a:rPr>
                        <a:t>11/2/25</a:t>
                      </a:r>
                    </a:p>
                  </a:txBody>
                  <a:tcPr marL="123825" marR="123825" marT="123825" marB="1238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8" name="Freeform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61058" y="6664794"/>
            <a:ext cx="2741671" cy="2501774"/>
          </a:xfrm>
          <a:custGeom>
            <a:avLst/>
            <a:gdLst/>
            <a:ahLst/>
            <a:cxnLst/>
            <a:rect l="l" t="t" r="r" b="b"/>
            <a:pathLst>
              <a:path w="2741671" h="2501774">
                <a:moveTo>
                  <a:pt x="0" y="0"/>
                </a:moveTo>
                <a:lnTo>
                  <a:pt x="2741671" y="0"/>
                </a:lnTo>
                <a:lnTo>
                  <a:pt x="2741671" y="2501774"/>
                </a:lnTo>
                <a:lnTo>
                  <a:pt x="0" y="250177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Freeform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61058" y="2175546"/>
            <a:ext cx="2522761" cy="2967954"/>
          </a:xfrm>
          <a:custGeom>
            <a:avLst/>
            <a:gdLst/>
            <a:ahLst/>
            <a:cxnLst/>
            <a:rect l="l" t="t" r="r" b="b"/>
            <a:pathLst>
              <a:path w="2522761" h="2967954">
                <a:moveTo>
                  <a:pt x="0" y="0"/>
                </a:moveTo>
                <a:lnTo>
                  <a:pt x="2522761" y="0"/>
                </a:lnTo>
                <a:lnTo>
                  <a:pt x="2522761" y="2967954"/>
                </a:lnTo>
                <a:lnTo>
                  <a:pt x="0" y="296795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3FB719C2-0B36-4620-A83C-3B7115CAE57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-1143000"/>
            <a:ext cx="8229600" cy="11430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 err="1"/>
              <a:t>Sleid</a:t>
            </a:r>
            <a:r>
              <a:rPr lang="en-GB" dirty="0"/>
              <a:t> 5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metadata xmlns="http://www.objective.com/ecm/document/metadata/FF3C5B18883D4E21973B57C2EEED7FD1" version="1.0.0">
  <systemFields>
    <field name="Objective-Id">
      <value order="0">A55663065</value>
    </field>
    <field name="Objective-Title">
      <value order="0">KSO SID launch event slides 14 November e-sgol</value>
    </field>
    <field name="Objective-Description">
      <value order="0"/>
    </field>
    <field name="Objective-CreationStamp">
      <value order="0">2024-11-07T08:01:59Z</value>
    </field>
    <field name="Objective-IsApproved">
      <value order="0">false</value>
    </field>
    <field name="Objective-IsPublished">
      <value order="0">false</value>
    </field>
    <field name="Objective-DatePublished">
      <value order="0"/>
    </field>
    <field name="Objective-ModificationStamp">
      <value order="0">2024-11-07T08:02:02Z</value>
    </field>
    <field name="Objective-Owner">
      <value order="0">Henley, Joshua (ECWL - Education Directorate - Digital Learning Division)</value>
    </field>
    <field name="Objective-Path">
      <value order="0">Objective Global Folder:#Business File Plan:WG Organisational Groups:OLD - Pre April 2024 - Public Services &amp; Welsh Language (PSWL):Public Services &amp; Welsh Language (PSWL) - Digital Learning:1 - Save:EdTech Service Unit:Digital Resilience in Education Branch:Events &amp; Competitions:PSWL - DLD - DRIE - Events and Competitions - Safer Internet Day - 2025:SID 2025 - Planning</value>
    </field>
    <field name="Objective-Parent">
      <value order="0">SID 2025 - Planning</value>
    </field>
    <field name="Objective-State">
      <value order="0">Being Drafted</value>
    </field>
    <field name="Objective-VersionId">
      <value order="0">vA101224543</value>
    </field>
    <field name="Objective-Version">
      <value order="0">0.1</value>
    </field>
    <field name="Objective-VersionNumber">
      <value order="0">1</value>
    </field>
    <field name="Objective-VersionComment">
      <value order="0">First version</value>
    </field>
    <field name="Objective-FileNumber">
      <value order="0">qA2129486</value>
    </field>
    <field name="Objective-Classification">
      <value order="0">Official</value>
    </field>
    <field name="Objective-Caveats">
      <value order="0"/>
    </field>
  </systemFields>
  <catalogues>
    <catalogue name="Document Type Catalogue" type="type" ori="id:cA14">
      <field name="Objective-Date Acquired">
        <value order="0"/>
      </field>
      <field name="Objective-Official Translation">
        <value order="0"/>
      </field>
      <field name="Objective-Connect Creator">
        <value order="0"/>
      </field>
    </catalogue>
  </catalogues>
</metadata>
</file>

<file path=customXml/itemProps1.xml><?xml version="1.0" encoding="utf-8"?>
<ds:datastoreItem xmlns:ds="http://schemas.openxmlformats.org/officeDocument/2006/customXml" ds:itemID="{5745109E-2DDF-40CB-AC2B-FF9B10C90820}">
  <ds:schemaRefs>
    <ds:schemaRef ds:uri="http://www.objective.com/ecm/document/metadata/FF3C5B18883D4E21973B57C2EEED7FD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138</Words>
  <Application>Microsoft Office PowerPoint</Application>
  <PresentationFormat>Custom</PresentationFormat>
  <Paragraphs>85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Aileron</vt:lpstr>
      <vt:lpstr>Calibri</vt:lpstr>
      <vt:lpstr>Aileron Ultra-Bold</vt:lpstr>
      <vt:lpstr>Aileron Bold</vt:lpstr>
      <vt:lpstr>Office Theme</vt:lpstr>
      <vt:lpstr>Sleid 1</vt:lpstr>
      <vt:lpstr>Sleid 2</vt:lpstr>
      <vt:lpstr>Sleid 3</vt:lpstr>
      <vt:lpstr>Sleid 4</vt:lpstr>
      <vt:lpstr>Sleid 5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SID Promo Event</dc:title>
  <cp:lastModifiedBy>Henley, Joshua (ECWL - Education Directorate - Digital Learning Division)</cp:lastModifiedBy>
  <cp:revision>2</cp:revision>
  <dcterms:created xsi:type="dcterms:W3CDTF">2006-08-16T00:00:00Z</dcterms:created>
  <dcterms:modified xsi:type="dcterms:W3CDTF">2024-12-09T08:46:44Z</dcterms:modified>
  <dc:identifier>DAGVuJS8mkA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hecked by">
    <vt:lpwstr>32123</vt:lpwstr>
  </property>
  <property fmtid="{D5CDD505-2E9C-101B-9397-08002B2CF9AE}" pid="3" name="Objective-Id">
    <vt:lpwstr>A55663065</vt:lpwstr>
  </property>
  <property fmtid="{D5CDD505-2E9C-101B-9397-08002B2CF9AE}" pid="4" name="Objective-Title">
    <vt:lpwstr>KSO SID launch event slides 14 November e-sgol</vt:lpwstr>
  </property>
  <property fmtid="{D5CDD505-2E9C-101B-9397-08002B2CF9AE}" pid="5" name="Objective-Description">
    <vt:lpwstr/>
  </property>
  <property fmtid="{D5CDD505-2E9C-101B-9397-08002B2CF9AE}" pid="6" name="Objective-CreationStamp">
    <vt:filetime>2024-11-07T08:01:59Z</vt:filetime>
  </property>
  <property fmtid="{D5CDD505-2E9C-101B-9397-08002B2CF9AE}" pid="7" name="Objective-IsApproved">
    <vt:bool>false</vt:bool>
  </property>
  <property fmtid="{D5CDD505-2E9C-101B-9397-08002B2CF9AE}" pid="8" name="Objective-IsPublished">
    <vt:bool>false</vt:bool>
  </property>
  <property fmtid="{D5CDD505-2E9C-101B-9397-08002B2CF9AE}" pid="9" name="Objective-DatePublished">
    <vt:lpwstr/>
  </property>
  <property fmtid="{D5CDD505-2E9C-101B-9397-08002B2CF9AE}" pid="10" name="Objective-ModificationStamp">
    <vt:filetime>2024-11-07T08:02:02Z</vt:filetime>
  </property>
  <property fmtid="{D5CDD505-2E9C-101B-9397-08002B2CF9AE}" pid="11" name="Objective-Owner">
    <vt:lpwstr>Henley, Joshua (ECWL - Education Directorate - Digital Learning Division)</vt:lpwstr>
  </property>
  <property fmtid="{D5CDD505-2E9C-101B-9397-08002B2CF9AE}" pid="12" name="Objective-Path">
    <vt:lpwstr>Objective Global Folder:#Business File Plan:WG Organisational Groups:OLD - Pre April 2024 - Public Services &amp; Welsh Language (PSWL):Public Services &amp; Welsh Language (PSWL) - Digital Learning:1 - Save:EdTech Service Unit:Digital Resilience in Education Branch:Events &amp; Competitions:PSWL - DLD - DRIE - Events and Competitions - Safer Internet Day - 2025:SID 2025 - Planning</vt:lpwstr>
  </property>
  <property fmtid="{D5CDD505-2E9C-101B-9397-08002B2CF9AE}" pid="13" name="Objective-Parent">
    <vt:lpwstr>SID 2025 - Planning</vt:lpwstr>
  </property>
  <property fmtid="{D5CDD505-2E9C-101B-9397-08002B2CF9AE}" pid="14" name="Objective-State">
    <vt:lpwstr>Being Drafted</vt:lpwstr>
  </property>
  <property fmtid="{D5CDD505-2E9C-101B-9397-08002B2CF9AE}" pid="15" name="Objective-VersionId">
    <vt:lpwstr>vA101224543</vt:lpwstr>
  </property>
  <property fmtid="{D5CDD505-2E9C-101B-9397-08002B2CF9AE}" pid="16" name="Objective-Version">
    <vt:lpwstr>0.1</vt:lpwstr>
  </property>
  <property fmtid="{D5CDD505-2E9C-101B-9397-08002B2CF9AE}" pid="17" name="Objective-VersionNumber">
    <vt:r8>1</vt:r8>
  </property>
  <property fmtid="{D5CDD505-2E9C-101B-9397-08002B2CF9AE}" pid="18" name="Objective-VersionComment">
    <vt:lpwstr>First version</vt:lpwstr>
  </property>
  <property fmtid="{D5CDD505-2E9C-101B-9397-08002B2CF9AE}" pid="19" name="Objective-FileNumber">
    <vt:lpwstr>qA2129486</vt:lpwstr>
  </property>
  <property fmtid="{D5CDD505-2E9C-101B-9397-08002B2CF9AE}" pid="20" name="Objective-Classification">
    <vt:lpwstr>Official</vt:lpwstr>
  </property>
  <property fmtid="{D5CDD505-2E9C-101B-9397-08002B2CF9AE}" pid="21" name="Objective-Caveats">
    <vt:lpwstr/>
  </property>
  <property fmtid="{D5CDD505-2E9C-101B-9397-08002B2CF9AE}" pid="22" name="Objective-Date Acquired">
    <vt:lpwstr/>
  </property>
  <property fmtid="{D5CDD505-2E9C-101B-9397-08002B2CF9AE}" pid="23" name="Objective-Official Translation">
    <vt:lpwstr/>
  </property>
  <property fmtid="{D5CDD505-2E9C-101B-9397-08002B2CF9AE}" pid="24" name="Objective-Connect Creator">
    <vt:lpwstr/>
  </property>
</Properties>
</file>