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</p:sldMasterIdLst>
  <p:notesMasterIdLst>
    <p:notesMasterId r:id="rId46"/>
  </p:notesMasterIdLst>
  <p:handoutMasterIdLst>
    <p:handoutMasterId r:id="rId47"/>
  </p:handoutMasterIdLst>
  <p:sldIdLst>
    <p:sldId id="433" r:id="rId6"/>
    <p:sldId id="425" r:id="rId7"/>
    <p:sldId id="422" r:id="rId8"/>
    <p:sldId id="447" r:id="rId9"/>
    <p:sldId id="446" r:id="rId10"/>
    <p:sldId id="427" r:id="rId11"/>
    <p:sldId id="386" r:id="rId12"/>
    <p:sldId id="430" r:id="rId13"/>
    <p:sldId id="431" r:id="rId14"/>
    <p:sldId id="432" r:id="rId15"/>
    <p:sldId id="429" r:id="rId16"/>
    <p:sldId id="426" r:id="rId17"/>
    <p:sldId id="428" r:id="rId18"/>
    <p:sldId id="293" r:id="rId19"/>
    <p:sldId id="387" r:id="rId20"/>
    <p:sldId id="393" r:id="rId21"/>
    <p:sldId id="394" r:id="rId22"/>
    <p:sldId id="399" r:id="rId23"/>
    <p:sldId id="400" r:id="rId24"/>
    <p:sldId id="401" r:id="rId25"/>
    <p:sldId id="402" r:id="rId26"/>
    <p:sldId id="403" r:id="rId27"/>
    <p:sldId id="388" r:id="rId28"/>
    <p:sldId id="258" r:id="rId29"/>
    <p:sldId id="406" r:id="rId30"/>
    <p:sldId id="408" r:id="rId31"/>
    <p:sldId id="414" r:id="rId32"/>
    <p:sldId id="420" r:id="rId33"/>
    <p:sldId id="436" r:id="rId34"/>
    <p:sldId id="442" r:id="rId35"/>
    <p:sldId id="445" r:id="rId36"/>
    <p:sldId id="440" r:id="rId37"/>
    <p:sldId id="435" r:id="rId38"/>
    <p:sldId id="437" r:id="rId39"/>
    <p:sldId id="438" r:id="rId40"/>
    <p:sldId id="412" r:id="rId41"/>
    <p:sldId id="261" r:id="rId42"/>
    <p:sldId id="413" r:id="rId43"/>
    <p:sldId id="417" r:id="rId44"/>
    <p:sldId id="410" r:id="rId45"/>
  </p:sldIdLst>
  <p:sldSz cx="13004800" cy="97536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12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ila Birkhead" initials="SB" lastIdx="5" clrIdx="0">
    <p:extLst>
      <p:ext uri="{19B8F6BF-5375-455C-9EA6-DF929625EA0E}">
        <p15:presenceInfo xmlns:p15="http://schemas.microsoft.com/office/powerpoint/2012/main" userId="S-1-5-21-1454471165-73586283-725345543-111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898"/>
    <a:srgbClr val="FFFBF8"/>
    <a:srgbClr val="27AAE0"/>
    <a:srgbClr val="0000FF"/>
    <a:srgbClr val="E9EDF4"/>
    <a:srgbClr val="F1F2F2"/>
    <a:srgbClr val="E94141"/>
    <a:srgbClr val="E62626"/>
    <a:srgbClr val="F6F5EE"/>
    <a:srgbClr val="E64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342" autoAdjust="0"/>
  </p:normalViewPr>
  <p:slideViewPr>
    <p:cSldViewPr snapToGrid="0">
      <p:cViewPr varScale="1">
        <p:scale>
          <a:sx n="16" d="100"/>
          <a:sy n="16" d="100"/>
        </p:scale>
        <p:origin x="1356" y="8"/>
      </p:cViewPr>
      <p:guideLst>
        <p:guide orient="horz" pos="5712"/>
        <p:guide pos="3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-1411" y="-72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05" cy="339663"/>
          </a:xfrm>
          <a:prstGeom prst="rect">
            <a:avLst/>
          </a:prstGeom>
        </p:spPr>
        <p:txBody>
          <a:bodyPr vert="horz" lIns="67190" tIns="33595" rIns="67190" bIns="33595" rtlCol="0"/>
          <a:lstStyle>
            <a:lvl1pPr algn="l">
              <a:defRPr sz="9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10" y="0"/>
            <a:ext cx="4301705" cy="339663"/>
          </a:xfrm>
          <a:prstGeom prst="rect">
            <a:avLst/>
          </a:prstGeom>
        </p:spPr>
        <p:txBody>
          <a:bodyPr vert="horz" lIns="67190" tIns="33595" rIns="67190" bIns="33595" rtlCol="0"/>
          <a:lstStyle>
            <a:lvl1pPr algn="r">
              <a:defRPr sz="900"/>
            </a:lvl1pPr>
          </a:lstStyle>
          <a:p>
            <a:fld id="{D3BA68DE-3BE2-4835-8826-891237B8176D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906"/>
            <a:ext cx="4301705" cy="339663"/>
          </a:xfrm>
          <a:prstGeom prst="rect">
            <a:avLst/>
          </a:prstGeom>
        </p:spPr>
        <p:txBody>
          <a:bodyPr vert="horz" lIns="67190" tIns="33595" rIns="67190" bIns="33595" rtlCol="0" anchor="b"/>
          <a:lstStyle>
            <a:lvl1pPr algn="l">
              <a:defRPr sz="9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10" y="6456906"/>
            <a:ext cx="4301705" cy="339663"/>
          </a:xfrm>
          <a:prstGeom prst="rect">
            <a:avLst/>
          </a:prstGeom>
        </p:spPr>
        <p:txBody>
          <a:bodyPr vert="horz" lIns="67190" tIns="33595" rIns="67190" bIns="33595" rtlCol="0" anchor="b"/>
          <a:lstStyle>
            <a:lvl1pPr algn="r">
              <a:defRPr sz="900"/>
            </a:lvl1pPr>
          </a:lstStyle>
          <a:p>
            <a:fld id="{FE0471B6-559A-4253-B89F-F506DC6AB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69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5T17:32:34.9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1,'11230'0,"-11192"0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15T17:32:42.6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0,'11553'0,"-11519"0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05" cy="340769"/>
          </a:xfrm>
          <a:prstGeom prst="rect">
            <a:avLst/>
          </a:prstGeom>
        </p:spPr>
        <p:txBody>
          <a:bodyPr vert="horz" lIns="67190" tIns="33595" rIns="67190" bIns="33595" rtlCol="0"/>
          <a:lstStyle>
            <a:lvl1pPr algn="l">
              <a:defRPr sz="9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510" y="0"/>
            <a:ext cx="4301705" cy="340769"/>
          </a:xfrm>
          <a:prstGeom prst="rect">
            <a:avLst/>
          </a:prstGeom>
        </p:spPr>
        <p:txBody>
          <a:bodyPr vert="horz" lIns="67190" tIns="33595" rIns="67190" bIns="33595" rtlCol="0"/>
          <a:lstStyle>
            <a:lvl1pPr algn="r">
              <a:defRPr sz="900"/>
            </a:lvl1pPr>
          </a:lstStyle>
          <a:p>
            <a:fld id="{FDAA375F-F82E-4237-B89B-A79F9D000206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2175" y="849313"/>
            <a:ext cx="3062288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7190" tIns="33595" rIns="67190" bIns="3359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422" y="3271603"/>
            <a:ext cx="7941795" cy="2676363"/>
          </a:xfrm>
          <a:prstGeom prst="rect">
            <a:avLst/>
          </a:prstGeom>
        </p:spPr>
        <p:txBody>
          <a:bodyPr vert="horz" lIns="67190" tIns="33595" rIns="67190" bIns="3359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906"/>
            <a:ext cx="4301705" cy="340769"/>
          </a:xfrm>
          <a:prstGeom prst="rect">
            <a:avLst/>
          </a:prstGeom>
        </p:spPr>
        <p:txBody>
          <a:bodyPr vert="horz" lIns="67190" tIns="33595" rIns="67190" bIns="33595" rtlCol="0" anchor="b"/>
          <a:lstStyle>
            <a:lvl1pPr algn="l">
              <a:defRPr sz="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510" y="6456906"/>
            <a:ext cx="4301705" cy="340769"/>
          </a:xfrm>
          <a:prstGeom prst="rect">
            <a:avLst/>
          </a:prstGeom>
        </p:spPr>
        <p:txBody>
          <a:bodyPr vert="horz" lIns="67190" tIns="33595" rIns="67190" bIns="33595" rtlCol="0" anchor="b"/>
          <a:lstStyle>
            <a:lvl1pPr algn="r">
              <a:defRPr sz="900"/>
            </a:lvl1pPr>
          </a:lstStyle>
          <a:p>
            <a:fld id="{BB9D999F-A23E-4BD1-ADEC-6A27A32ED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042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279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96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668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75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554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81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107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204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30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063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15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502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728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999F-A23E-4BD1-ADEC-6A27A32ED38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666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E9414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300" y="1715989"/>
            <a:ext cx="11950199" cy="538609"/>
          </a:xfrm>
          <a:prstGeom prst="rect">
            <a:avLst/>
          </a:prstGeom>
        </p:spPr>
        <p:txBody>
          <a:bodyPr lIns="0" tIns="0" rIns="0" bIns="0"/>
          <a:lstStyle>
            <a:lvl1pPr>
              <a:defRPr sz="3500" b="1" i="0">
                <a:solidFill>
                  <a:srgbClr val="E9414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240" y="2243328"/>
            <a:ext cx="5344160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6D72B-9AA1-4A41-81CD-A39F7FBBB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0EB9F-16BD-4DA2-BEB8-6AC4C5167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62684-BFFB-4DE1-8705-031DD4DCC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AF1B-4FFD-4856-A3F1-51DEE1247FAA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51E82-FC1B-4843-8BD2-3626CEF29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2B899-2F05-4AA3-9112-AC0F95E0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FB32-6BC6-4553-A18F-C39BA5DB8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92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6D72B-9AA1-4A41-81CD-A39F7FBBB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0EB9F-16BD-4DA2-BEB8-6AC4C5167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62684-BFFB-4DE1-8705-031DD4DCC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AF1B-4FFD-4856-A3F1-51DEE1247FAA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51E82-FC1B-4843-8BD2-3626CEF29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2B899-2F05-4AA3-9112-AC0F95E09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FB32-6BC6-4553-A18F-C39BA5DB8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2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3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5439" y="1277064"/>
            <a:ext cx="13004800" cy="0"/>
          </a:xfrm>
          <a:prstGeom prst="line">
            <a:avLst/>
          </a:prstGeom>
          <a:ln w="28575">
            <a:solidFill>
              <a:srgbClr val="27AA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70" r:id="rId5"/>
  </p:sldLayoutIdLst>
  <p:txStyles>
    <p:titleStyle>
      <a:lvl1pPr>
        <a:defRPr>
          <a:solidFill>
            <a:srgbClr val="E94141"/>
          </a:solidFill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636C1-8DC6-4701-A350-E39A5B0D5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4E123-3553-4591-8906-627ED4C8F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E8345-11C8-4C8B-8BF5-6406FA403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BAF1B-4FFD-4856-A3F1-51DEE1247FAA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EAF56-76E4-4D74-B94F-7C0AF9A90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17476-198C-46AC-8243-012F8EC8A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AFB32-6BC6-4553-A18F-C39BA5DB8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91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ofcom.org.uk/research-and-data/online-research/online-comms-among-children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gov.wales/towards-welsh-minimum-digital-living-standard-final-report-summary-htm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wales/rights-respect-equality-guidance-schools" TargetMode="External"/><Relationship Id="rId13" Type="http://schemas.openxmlformats.org/officeDocument/2006/relationships/image" Target="../media/image43.png"/><Relationship Id="rId3" Type="http://schemas.openxmlformats.org/officeDocument/2006/relationships/hyperlink" Target="https://www.estyn.gov.wales/thematic-report/we-dont-tell-our-teachers-experiences-peer-peer-sexual-harassment-among-secondary" TargetMode="External"/><Relationship Id="rId7" Type="http://schemas.openxmlformats.org/officeDocument/2006/relationships/hyperlink" Target="https://hwb.gov.wales/zones/keeping-safe-online/" TargetMode="External"/><Relationship Id="rId12" Type="http://schemas.openxmlformats.org/officeDocument/2006/relationships/hyperlink" Target="https://anti-bullyingalliance.org.uk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wb.gov.wales/zones/keeping-safe-online/enhancing-digital-resilience-in-education-an-action-plan-to-protect-children-and-young-people-online/" TargetMode="External"/><Relationship Id="rId11" Type="http://schemas.openxmlformats.org/officeDocument/2006/relationships/hyperlink" Target="https://www.nspcc.org.uk/keeping-children-safe/online-safety/" TargetMode="External"/><Relationship Id="rId5" Type="http://schemas.openxmlformats.org/officeDocument/2006/relationships/hyperlink" Target="https://www.gov.wales/sites/default/files/publications/2022-04/220401-keeping-learners-safe.pdf" TargetMode="External"/><Relationship Id="rId10" Type="http://schemas.openxmlformats.org/officeDocument/2006/relationships/hyperlink" Target="https://saferinternet.org.uk/" TargetMode="External"/><Relationship Id="rId4" Type="http://schemas.openxmlformats.org/officeDocument/2006/relationships/hyperlink" Target="https://www.estyn.gov.wales/blog/inspecting-schools-safeguarding-culture" TargetMode="External"/><Relationship Id="rId9" Type="http://schemas.openxmlformats.org/officeDocument/2006/relationships/hyperlink" Target="https://www.gov.uk/government/publications/teaching-online-safety-in-schools/teaching-online-safety-in-schools" TargetMode="External"/><Relationship Id="rId1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ofcom.org.uk/research-and-data/online-research/keeping-children-safe-online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5" Type="http://schemas.openxmlformats.org/officeDocument/2006/relationships/image" Target="../media/image7.png"/><Relationship Id="rId4" Type="http://schemas.openxmlformats.org/officeDocument/2006/relationships/hyperlink" Target="https://www.ofcom.org.uk/research-and-data/online-research/keeping-children-safe-online" TargetMode="Externa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ofcom.org.uk/research-and-data/online-research/online-comms-among-children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ofcom.org.uk/research-and-data/online-research/online-comms-among-children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78" y="842963"/>
            <a:ext cx="12981498" cy="12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851" y="2168843"/>
            <a:ext cx="93698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y-GB" sz="4400" b="1" i="0" dirty="0">
                <a:solidFill>
                  <a:srgbClr val="211F20"/>
                </a:solidFill>
                <a:effectLst/>
                <a:latin typeface="PT Sans" panose="020B0503020203020204" pitchFamily="34" charset="0"/>
              </a:rPr>
              <a:t>Gwydnwch Digidol a Diogelwch Ar-lein</a:t>
            </a:r>
          </a:p>
          <a:p>
            <a:pPr algn="l"/>
            <a:r>
              <a:rPr lang="cy-GB" sz="4400" b="1" i="0" dirty="0">
                <a:solidFill>
                  <a:srgbClr val="211F20"/>
                </a:solidFill>
                <a:effectLst/>
                <a:latin typeface="PT Sans" panose="020B0503020203020204" pitchFamily="34" charset="0"/>
              </a:rPr>
              <a:t>Y Farn gan Estyn</a:t>
            </a:r>
          </a:p>
          <a:p>
            <a:pPr algn="l"/>
            <a:endParaRPr lang="cy-GB" sz="4400" b="1" dirty="0">
              <a:solidFill>
                <a:srgbClr val="211F20"/>
              </a:solidFill>
              <a:latin typeface="PT Sans" panose="020B0503020203020204" pitchFamily="34" charset="0"/>
            </a:endParaRPr>
          </a:p>
          <a:p>
            <a:pPr algn="l"/>
            <a:r>
              <a:rPr lang="cy-GB" sz="4400" b="1" dirty="0">
                <a:solidFill>
                  <a:srgbClr val="211F20"/>
                </a:solidFill>
                <a:latin typeface="PT Sans" panose="020B0503020203020204" pitchFamily="34" charset="0"/>
              </a:rPr>
              <a:t>Diweddariad, Chwefror</a:t>
            </a:r>
            <a:r>
              <a:rPr lang="cy-GB" sz="4400" b="1" i="0" dirty="0">
                <a:solidFill>
                  <a:srgbClr val="211F20"/>
                </a:solidFill>
                <a:effectLst/>
                <a:latin typeface="PT Sans" panose="020B0503020203020204" pitchFamily="34" charset="0"/>
              </a:rPr>
              <a:t>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85F1D1-3399-5E2D-EB0B-81080A334326}"/>
              </a:ext>
            </a:extLst>
          </p:cNvPr>
          <p:cNvSpPr/>
          <p:nvPr/>
        </p:nvSpPr>
        <p:spPr>
          <a:xfrm>
            <a:off x="630851" y="6138207"/>
            <a:ext cx="93698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Dyfrig Ellis, </a:t>
            </a:r>
          </a:p>
          <a:p>
            <a:pPr>
              <a:spcAft>
                <a:spcPts val="0"/>
              </a:spcAft>
            </a:pPr>
            <a:r>
              <a:rPr lang="cy-GB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Cyfarwyddwr Cynorthwyol</a:t>
            </a:r>
          </a:p>
        </p:txBody>
      </p:sp>
    </p:spTree>
    <p:extLst>
      <p:ext uri="{BB962C8B-B14F-4D97-AF65-F5344CB8AC3E}">
        <p14:creationId xmlns:p14="http://schemas.microsoft.com/office/powerpoint/2010/main" val="150088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43DDB4-0607-850E-DC24-E07B1BB86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0984"/>
            <a:ext cx="13004800" cy="4638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4A9DB0-2F37-31AB-FE93-7D96EEC0B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5" y="1366589"/>
            <a:ext cx="4493141" cy="1414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43D474-24ED-8773-D3EB-E02C731D0D67}"/>
              </a:ext>
            </a:extLst>
          </p:cNvPr>
          <p:cNvSpPr txBox="1"/>
          <p:nvPr/>
        </p:nvSpPr>
        <p:spPr>
          <a:xfrm>
            <a:off x="442913" y="8227903"/>
            <a:ext cx="811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400" b="1" i="1" u="sng" dirty="0">
                <a:solidFill>
                  <a:srgbClr val="2563BA"/>
                </a:solidFill>
                <a:latin typeface="Titillium Web" panose="00000500000000000000" pitchFamily="2" charset="0"/>
                <a:hlinkClick r:id="rId6"/>
              </a:rPr>
              <a:t>Deall cyfathrebu ar-lein ymhlith plant</a:t>
            </a:r>
            <a:br>
              <a:rPr lang="cy-GB" sz="2400" dirty="0"/>
            </a:br>
            <a:r>
              <a:rPr lang="cy-GB" sz="2400" dirty="0">
                <a:solidFill>
                  <a:srgbClr val="333333"/>
                </a:solidFill>
                <a:latin typeface="Titillium Web" panose="00000500000000000000" pitchFamily="2" charset="0"/>
              </a:rPr>
              <a:t>Tachwedd</a:t>
            </a:r>
            <a:r>
              <a:rPr lang="cy-GB" sz="24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 2023</a:t>
            </a:r>
            <a:endParaRPr lang="cy-GB" sz="2400" dirty="0"/>
          </a:p>
        </p:txBody>
      </p:sp>
    </p:spTree>
    <p:extLst>
      <p:ext uri="{BB962C8B-B14F-4D97-AF65-F5344CB8AC3E}">
        <p14:creationId xmlns:p14="http://schemas.microsoft.com/office/powerpoint/2010/main" val="1406641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8" y="0"/>
            <a:ext cx="12981498" cy="12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265" y="1976352"/>
            <a:ext cx="93698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y-GB" sz="4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yw dysgwyr yn ddiogel ar-lein?</a:t>
            </a:r>
            <a:endParaRPr lang="cy-GB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33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C87849-6918-0312-82AF-225076EFC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00" y="1366589"/>
            <a:ext cx="3934374" cy="4915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4B2A4-232C-4776-A290-3E84C40F3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792" y="2542849"/>
            <a:ext cx="3877216" cy="4667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FF303E-DD7D-CAD8-B01C-202F15C0B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026" y="3743408"/>
            <a:ext cx="3886742" cy="5077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E209CE-A506-54ED-C5BA-881A32D0E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00" y="7386638"/>
            <a:ext cx="3747699" cy="14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2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6D817-06C5-CD05-A2E8-C3EAE2B6F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75" y="8073700"/>
            <a:ext cx="3934374" cy="1501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35D7A-6E33-8086-3DD0-9964E4907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37" y="2654407"/>
            <a:ext cx="3934374" cy="4877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10F95D-3082-07A2-2B45-4F2D1CBBC5E4}"/>
              </a:ext>
            </a:extLst>
          </p:cNvPr>
          <p:cNvSpPr txBox="1"/>
          <p:nvPr/>
        </p:nvSpPr>
        <p:spPr>
          <a:xfrm>
            <a:off x="5244075" y="3353306"/>
            <a:ext cx="7514663" cy="37856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/>
              <a:t>Bydd y ddeddfwriaeth yn y diwedd yn ei gwneud yn ofynnol i gwmnïau technoleg wneud eu safleoedd yn ddiogel i blant yn ôl dyluniad.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/>
              <a:t>Mae’n nodi oes newydd ar gyfer diogelwch plant ar-lein mewn cyfnod pan mae cyfraddau meithrin perthynas amhriodol ar-lein a throseddau delweddau cam-drin plant yn uwch nag erioed.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/>
              <a:t>Mae pobl sydd wedi profi cam-drin plant ar-lein yn dweud sut bydd y Bil Diogelwch Ar-lein yn mynd i’r afael </a:t>
            </a:r>
            <a:r>
              <a:rPr lang="cy-GB" sz="2400" dirty="0">
                <a:cs typeface="Arial" panose="020B0604020202020204" pitchFamily="34" charset="0"/>
              </a:rPr>
              <a:t>â mwy o niwed y gellir ei atal i nifer o blant eraill. </a:t>
            </a:r>
            <a:endParaRPr lang="cy-GB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7A0BEF-5C1E-2800-943C-74F3D131E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075" y="8165077"/>
            <a:ext cx="4491665" cy="1409897"/>
          </a:xfrm>
          <a:prstGeom prst="rect">
            <a:avLst/>
          </a:prstGeom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9AD49949-93F2-3359-EFAF-D30CA77B5452}"/>
              </a:ext>
            </a:extLst>
          </p:cNvPr>
          <p:cNvCxnSpPr>
            <a:stCxn id="4" idx="3"/>
            <a:endCxn id="6" idx="1"/>
          </p:cNvCxnSpPr>
          <p:nvPr/>
        </p:nvCxnSpPr>
        <p:spPr>
          <a:xfrm>
            <a:off x="4499111" y="5093148"/>
            <a:ext cx="744964" cy="152984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387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7300" y="879921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2EAAE1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5620" y="846393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0" y="221269"/>
            <a:ext cx="2565513" cy="9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1849" y="317326"/>
            <a:ext cx="21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GB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estyn.llyw.cymru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12700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estyn.gov.wales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21F121C-5819-EB32-051D-080F8CA0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2477" y="1683367"/>
            <a:ext cx="6639846" cy="458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9052" y="6812181"/>
            <a:ext cx="1202620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y-GB" sz="6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Faint o gynnwys </a:t>
            </a:r>
            <a:r>
              <a:rPr lang="cy-GB" sz="66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sy’n destun  gweithredu</a:t>
            </a:r>
            <a:r>
              <a:rPr lang="en-GB" sz="66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105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04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7300" y="879921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2EAAE1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5620" y="846393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0" y="221269"/>
            <a:ext cx="2565513" cy="9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1849" y="317326"/>
            <a:ext cx="21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GB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estyn.llyw.cymru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12700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estyn.gov.wales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84F32D-F722-4DA9-8DBF-2A26C42C1146}"/>
              </a:ext>
            </a:extLst>
          </p:cNvPr>
          <p:cNvSpPr txBox="1"/>
          <p:nvPr/>
        </p:nvSpPr>
        <p:spPr>
          <a:xfrm>
            <a:off x="1864978" y="8616332"/>
            <a:ext cx="9604788" cy="991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wedi’i gymryd o Adroddiad Tryloywder Meta 2023 C3</a:t>
            </a:r>
            <a:endParaRPr lang="cy-GB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ECADD-E866-A415-847B-7E121A173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840" y="1628321"/>
            <a:ext cx="9631119" cy="64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27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7300" y="879921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2EAAE1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5620" y="846393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0" y="221269"/>
            <a:ext cx="2565513" cy="9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1849" y="317326"/>
            <a:ext cx="21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GB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estyn.llyw.cymru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12700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estyn.gov.wales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52880" y="2366626"/>
            <a:ext cx="51801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dirty="0">
                <a:solidFill>
                  <a:srgbClr val="27AA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Ysgol neu </a:t>
            </a:r>
            <a:r>
              <a:rPr lang="en-GB" sz="6600" dirty="0" err="1">
                <a:solidFill>
                  <a:srgbClr val="27AA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ar-lein</a:t>
            </a:r>
            <a:r>
              <a:rPr lang="en-GB" sz="6600" dirty="0">
                <a:solidFill>
                  <a:srgbClr val="27AA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GB" sz="1050" dirty="0">
              <a:solidFill>
                <a:srgbClr val="27AA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bullying online ">
            <a:extLst>
              <a:ext uri="{FF2B5EF4-FFF2-40B4-BE49-F238E27FC236}">
                <a16:creationId xmlns:a16="http://schemas.microsoft.com/office/drawing/2014/main" id="{E99D3AF9-75D1-A5A2-015D-ACD8136E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7" y="1857374"/>
            <a:ext cx="5348521" cy="489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94943A-168D-7672-E953-5F088F390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125" y="5399562"/>
            <a:ext cx="6047675" cy="40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40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7300" y="879921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2EAAE1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5620" y="846393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0" y="221269"/>
            <a:ext cx="2565513" cy="9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1849" y="317326"/>
            <a:ext cx="21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GB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estyn.llyw.cymru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12700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estyn.gov.wales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6377" y="3018381"/>
            <a:ext cx="11378486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700" dirty="0">
                <a:solidFill>
                  <a:srgbClr val="27AA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72%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BEB0C-A2E4-A6AC-452E-DD8E65E92B8F}"/>
              </a:ext>
            </a:extLst>
          </p:cNvPr>
          <p:cNvSpPr txBox="1"/>
          <p:nvPr/>
        </p:nvSpPr>
        <p:spPr>
          <a:xfrm>
            <a:off x="813157" y="8129092"/>
            <a:ext cx="11378485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wedi’i gymryd o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behaviour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Wales: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ending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 ac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bullying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Wales: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ending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2020, y Swyddfa Ystadegau Gwladol (ONS)</a:t>
            </a:r>
            <a:endParaRPr lang="cy-GB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07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7300" y="879921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2EAAE1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5620" y="846393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0" y="221269"/>
            <a:ext cx="2565513" cy="9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1849" y="317326"/>
            <a:ext cx="21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GB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estyn.llyw.cymru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12700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estyn.gov.wales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805" y="7167226"/>
            <a:ext cx="118466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y-GB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 ganran o blant sy’n cael eu bwlio ar-lein, sy’n deall eu bod yn cael bwlio?</a:t>
            </a:r>
            <a:endParaRPr lang="cy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7292F-35C5-CFFA-70CC-5DC0C4D56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607" y="1645629"/>
            <a:ext cx="9595585" cy="552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77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7300" y="879921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2EAAE1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5620" y="846393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0" y="221269"/>
            <a:ext cx="2565513" cy="9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1849" y="317326"/>
            <a:ext cx="21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GB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estyn.llyw.cymru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12700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estyn.gov.wales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6377" y="3018381"/>
            <a:ext cx="11378486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700" dirty="0">
                <a:solidFill>
                  <a:srgbClr val="27AA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BEB0C-A2E4-A6AC-452E-DD8E65E92B8F}"/>
              </a:ext>
            </a:extLst>
          </p:cNvPr>
          <p:cNvSpPr txBox="1"/>
          <p:nvPr/>
        </p:nvSpPr>
        <p:spPr>
          <a:xfrm>
            <a:off x="813157" y="8129092"/>
            <a:ext cx="11378485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wedi’i gymryd o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behaviour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Wales: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ending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 ac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bullying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Wales: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ending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2020, y Swyddfa Ystadegau Gwladol (ONS)</a:t>
            </a:r>
            <a:endParaRPr lang="cy-GB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744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338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7300" y="879921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2EAAE1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5620" y="846393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0" y="221269"/>
            <a:ext cx="2565513" cy="9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1849" y="317326"/>
            <a:ext cx="21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GB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estyn.llyw.cymru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12700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estyn.gov.wales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805" y="7167226"/>
            <a:ext cx="118466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y-GB" sz="6600" dirty="0">
                <a:solidFill>
                  <a:srgbClr val="27AA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yw plant yn rhoi gwybod am faterion (ar-lein)?</a:t>
            </a:r>
            <a:endParaRPr lang="cy-GB" sz="1050" dirty="0">
              <a:solidFill>
                <a:srgbClr val="27AA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7292F-35C5-CFFA-70CC-5DC0C4D56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1335" y="1645629"/>
            <a:ext cx="7362129" cy="552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4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7300" y="879921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2EAAE1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5620" y="846393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0" y="221269"/>
            <a:ext cx="2565513" cy="9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1849" y="317326"/>
            <a:ext cx="21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GB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estyn.llyw.cymru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12700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estyn.gov.wales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6377" y="3018381"/>
            <a:ext cx="11378486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700" dirty="0">
                <a:solidFill>
                  <a:srgbClr val="27AA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26%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BEB0C-A2E4-A6AC-452E-DD8E65E92B8F}"/>
              </a:ext>
            </a:extLst>
          </p:cNvPr>
          <p:cNvSpPr txBox="1"/>
          <p:nvPr/>
        </p:nvSpPr>
        <p:spPr>
          <a:xfrm>
            <a:off x="813157" y="8129092"/>
            <a:ext cx="11378485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wedi’i gymryd o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behaviour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Wales: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ending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 ac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bullying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Wales: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ending</a:t>
            </a:r>
            <a:r>
              <a:rPr lang="cy-GB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2020, y Swyddfa Ystadegau Gwladol (ONS)</a:t>
            </a:r>
            <a:endParaRPr lang="cy-GB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0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8" y="0"/>
            <a:ext cx="12981498" cy="12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265" y="2454450"/>
            <a:ext cx="93698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y-GB" sz="4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Tirwedd helaeth</a:t>
            </a:r>
            <a:endParaRPr lang="cy-GB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80A866-1BFF-6620-1972-F61094486267}"/>
              </a:ext>
            </a:extLst>
          </p:cNvPr>
          <p:cNvSpPr/>
          <p:nvPr/>
        </p:nvSpPr>
        <p:spPr>
          <a:xfrm>
            <a:off x="481265" y="3337939"/>
            <a:ext cx="93698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y-GB" sz="4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newid yn gyflym ac yn barhaus</a:t>
            </a:r>
            <a:endParaRPr lang="cy-GB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235A41-9C3C-2E29-E18D-CEAC057254EA}"/>
              </a:ext>
            </a:extLst>
          </p:cNvPr>
          <p:cNvSpPr/>
          <p:nvPr/>
        </p:nvSpPr>
        <p:spPr>
          <a:xfrm>
            <a:off x="481265" y="4221428"/>
            <a:ext cx="97041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y-GB" sz="4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Adlewyrchir ar-lein mewn ysgolion</a:t>
            </a:r>
            <a:endParaRPr lang="cy-GB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D65E03-12A3-B9E2-825D-9D0DBE53AFF8}"/>
              </a:ext>
            </a:extLst>
          </p:cNvPr>
          <p:cNvSpPr/>
          <p:nvPr/>
        </p:nvSpPr>
        <p:spPr>
          <a:xfrm>
            <a:off x="481265" y="5104917"/>
            <a:ext cx="104915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y-GB" sz="4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 chaiff ymddygiadau negyddol eu cydnabod</a:t>
            </a:r>
            <a:endParaRPr lang="cy-GB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2212C-0E83-942C-880A-7DF1CE89F283}"/>
              </a:ext>
            </a:extLst>
          </p:cNvPr>
          <p:cNvSpPr/>
          <p:nvPr/>
        </p:nvSpPr>
        <p:spPr>
          <a:xfrm>
            <a:off x="481264" y="6471506"/>
            <a:ext cx="93698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y-GB" sz="4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Dydy plant ddim yn rhoi gwybod amdano</a:t>
            </a:r>
            <a:endParaRPr lang="cy-GB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6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8" y="0"/>
            <a:ext cx="12981498" cy="12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265" y="1976352"/>
            <a:ext cx="93698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y-GB" sz="4400" b="1" dirty="0">
                <a:solidFill>
                  <a:srgbClr val="27AAE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yw dysgwyr yn ddiogel             ar-lein</a:t>
            </a:r>
            <a:r>
              <a:rPr lang="en-GB" sz="4400" b="1" dirty="0">
                <a:solidFill>
                  <a:srgbClr val="27AAE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sz="4400" b="1" dirty="0">
              <a:solidFill>
                <a:srgbClr val="27AAE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80A866-1BFF-6620-1972-F61094486267}"/>
              </a:ext>
            </a:extLst>
          </p:cNvPr>
          <p:cNvSpPr/>
          <p:nvPr/>
        </p:nvSpPr>
        <p:spPr>
          <a:xfrm>
            <a:off x="1609421" y="3185180"/>
            <a:ext cx="9369871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y-GB" sz="115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Sut byddem ni’n gwybod?</a:t>
            </a:r>
            <a:endParaRPr lang="cy-GB" sz="115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35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7300" y="879921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2EAAE1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5620" y="846393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0" y="221269"/>
            <a:ext cx="2565513" cy="9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1849" y="317326"/>
            <a:ext cx="21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GB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estyn.llyw.cymru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12700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estyn.gov.wales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E4733-6E5F-404B-A601-E5590490A622}"/>
              </a:ext>
            </a:extLst>
          </p:cNvPr>
          <p:cNvSpPr txBox="1"/>
          <p:nvPr/>
        </p:nvSpPr>
        <p:spPr>
          <a:xfrm>
            <a:off x="369564" y="1556618"/>
            <a:ext cx="12492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4800" dirty="0">
                <a:solidFill>
                  <a:srgbClr val="27AA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Gwaith arolygu</a:t>
            </a:r>
          </a:p>
          <a:p>
            <a:pPr algn="ctr"/>
            <a:r>
              <a:rPr lang="cy-GB" sz="4800" i="1" dirty="0">
                <a:solidFill>
                  <a:srgbClr val="27AA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diwylliant</a:t>
            </a:r>
            <a:r>
              <a:rPr lang="cy-GB" sz="4800" dirty="0">
                <a:solidFill>
                  <a:srgbClr val="27AA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ddiogelu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D439-C397-4801-A696-77EEAB2BA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37" y="3482487"/>
            <a:ext cx="4031954" cy="5602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4FE30-27B2-4DC4-BEB4-30F690D1D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525" y="3501536"/>
            <a:ext cx="3988883" cy="560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01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9F4967-AAA5-4B2E-A46D-FF69B9516F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1"/>
            <a:ext cx="5019040" cy="1373776"/>
          </a:xfrm>
          <a:prstGeom prst="rect">
            <a:avLst/>
          </a:prstGeom>
          <a:blipFill dpi="0" rotWithShape="1">
            <a:blip r:embed="rId4">
              <a:alphaModFix/>
            </a:blip>
            <a:srcRect/>
            <a:tile tx="0" ty="0" sx="100000" sy="100000" flip="none" algn="tl"/>
          </a:blip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1512D8-0D2B-419C-B628-D715F5B7B173}"/>
              </a:ext>
            </a:extLst>
          </p:cNvPr>
          <p:cNvSpPr txBox="1"/>
          <p:nvPr/>
        </p:nvSpPr>
        <p:spPr>
          <a:xfrm>
            <a:off x="5614988" y="1711621"/>
            <a:ext cx="7203547" cy="370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/>
            <a:r>
              <a:rPr lang="cy-GB" sz="4693" b="1" dirty="0">
                <a:solidFill>
                  <a:prstClr val="white"/>
                </a:solidFill>
                <a:latin typeface="Calibri" panose="020F0502020204030204"/>
              </a:rPr>
              <a:t>Aflonyddu rhywiol rhwng cyfoedion ymhlith disgyblion ysgolion uwchradd yng Nghymru: Adroddiad i ddysgwyr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D2970-405F-4C2B-870B-9BE2C5A9DD79}"/>
              </a:ext>
            </a:extLst>
          </p:cNvPr>
          <p:cNvSpPr txBox="1"/>
          <p:nvPr/>
        </p:nvSpPr>
        <p:spPr>
          <a:xfrm>
            <a:off x="5872480" y="6761628"/>
            <a:ext cx="6946054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75390"/>
            <a:r>
              <a:rPr lang="en-GB" sz="3840" b="1" dirty="0">
                <a:solidFill>
                  <a:prstClr val="white"/>
                </a:solidFill>
                <a:latin typeface="Calibri" panose="020F0502020204030204"/>
              </a:rPr>
              <a:t>‘</a:t>
            </a:r>
            <a:r>
              <a:rPr lang="cy-GB" sz="3840" b="1" dirty="0">
                <a:solidFill>
                  <a:prstClr val="white"/>
                </a:solidFill>
                <a:latin typeface="Calibri" panose="020F0502020204030204"/>
              </a:rPr>
              <a:t>Dydyn ni ddim yn dweud wrth ein hathrawon…. ond mae angen i ysgolion wybod’</a:t>
            </a:r>
          </a:p>
        </p:txBody>
      </p:sp>
    </p:spTree>
    <p:extLst>
      <p:ext uri="{BB962C8B-B14F-4D97-AF65-F5344CB8AC3E}">
        <p14:creationId xmlns:p14="http://schemas.microsoft.com/office/powerpoint/2010/main" val="3229436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C1512D8-0D2B-419C-B628-D715F5B7B173}"/>
              </a:ext>
            </a:extLst>
          </p:cNvPr>
          <p:cNvSpPr txBox="1"/>
          <p:nvPr/>
        </p:nvSpPr>
        <p:spPr>
          <a:xfrm>
            <a:off x="252981" y="2353547"/>
            <a:ext cx="6502401" cy="7171194"/>
          </a:xfrm>
          <a:prstGeom prst="rect">
            <a:avLst/>
          </a:prstGeom>
          <a:solidFill>
            <a:srgbClr val="989898"/>
          </a:solidFill>
        </p:spPr>
        <p:txBody>
          <a:bodyPr wrap="square" rtlCol="0">
            <a:spAutoFit/>
          </a:bodyPr>
          <a:lstStyle/>
          <a:p>
            <a:pPr defTabSz="975390"/>
            <a:r>
              <a:rPr lang="cy-GB" sz="2800" dirty="0">
                <a:solidFill>
                  <a:prstClr val="white"/>
                </a:solidFill>
                <a:latin typeface="Calibri" panose="020F0502020204030204"/>
              </a:rPr>
              <a:t>Dywedodd disgyblion wrthym ni:</a:t>
            </a:r>
          </a:p>
          <a:p>
            <a:pPr defTabSz="975390"/>
            <a:endParaRPr lang="cy-GB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365771" indent="-365771" defTabSz="975390">
              <a:buFont typeface="Arial" panose="020B0604020202020204" pitchFamily="34" charset="0"/>
              <a:buChar char="•"/>
            </a:pPr>
            <a:r>
              <a:rPr lang="cy-GB" sz="2800" dirty="0">
                <a:solidFill>
                  <a:prstClr val="white"/>
                </a:solidFill>
                <a:latin typeface="Calibri" panose="020F0502020204030204"/>
              </a:rPr>
              <a:t>Mae 50% ohonynt wedi profi aflonyddu a cham-drin rhywiol rhwng cyfoedion, ac mae 75% wedi gweld hyn yn digwydd i ddisgyblion eraill.</a:t>
            </a:r>
          </a:p>
          <a:p>
            <a:pPr marL="365771" indent="-365771" defTabSz="975390">
              <a:buFont typeface="Arial" panose="020B0604020202020204" pitchFamily="34" charset="0"/>
              <a:buChar char="•"/>
            </a:pPr>
            <a:r>
              <a:rPr lang="cy-GB" sz="2800" dirty="0">
                <a:solidFill>
                  <a:prstClr val="white"/>
                </a:solidFill>
                <a:latin typeface="Calibri" panose="020F0502020204030204"/>
              </a:rPr>
              <a:t>Mae gan ddwywaith cymaint o ferched brofiad personol o’r aflonyddu hwn na bechgyn.</a:t>
            </a:r>
          </a:p>
          <a:p>
            <a:pPr marL="365771" indent="-365771" defTabSz="975390">
              <a:buFont typeface="Arial" panose="020B0604020202020204" pitchFamily="34" charset="0"/>
              <a:buChar char="•"/>
            </a:pPr>
            <a:r>
              <a:rPr lang="cy-GB" sz="2800" dirty="0">
                <a:solidFill>
                  <a:prstClr val="white"/>
                </a:solidFill>
                <a:latin typeface="Calibri" panose="020F0502020204030204"/>
              </a:rPr>
              <a:t>Y mathau mwyaf cyffredin o aflonyddu mewn ysgolion yw heclo, sylwadau cas (er enghraifft, am ymddangosiad) a sylwadau </a:t>
            </a:r>
            <a:r>
              <a:rPr lang="cy-GB" sz="2800" dirty="0" err="1">
                <a:solidFill>
                  <a:prstClr val="white"/>
                </a:solidFill>
                <a:latin typeface="Calibri" panose="020F0502020204030204"/>
              </a:rPr>
              <a:t>homoffobig</a:t>
            </a:r>
            <a:r>
              <a:rPr lang="cy-GB" sz="2800" dirty="0">
                <a:solidFill>
                  <a:prstClr val="white"/>
                </a:solidFill>
                <a:latin typeface="Calibri" panose="020F0502020204030204"/>
              </a:rPr>
              <a:t>. </a:t>
            </a:r>
          </a:p>
          <a:p>
            <a:pPr marL="365771" indent="-365771" defTabSz="975390">
              <a:buFont typeface="Arial" panose="020B0604020202020204" pitchFamily="34" charset="0"/>
              <a:buChar char="•"/>
            </a:pPr>
            <a:r>
              <a:rPr lang="cy-GB" sz="3200" b="1" dirty="0">
                <a:solidFill>
                  <a:srgbClr val="002060"/>
                </a:solidFill>
                <a:latin typeface="Calibri" panose="020F0502020204030204"/>
              </a:rPr>
              <a:t>Mae aflonyddu rhywiol rhwng cyfoedion yn fwy cyffredin ar-lein a’r tu allan i’r ysgol nag yn yr ysgol.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6EAD19-D3E0-4874-BC23-5B99E4619486}"/>
              </a:ext>
            </a:extLst>
          </p:cNvPr>
          <p:cNvSpPr txBox="1">
            <a:spLocks/>
          </p:cNvSpPr>
          <p:nvPr/>
        </p:nvSpPr>
        <p:spPr>
          <a:xfrm>
            <a:off x="0" y="1360305"/>
            <a:ext cx="7293360" cy="993242"/>
          </a:xfrm>
          <a:prstGeom prst="rect">
            <a:avLst/>
          </a:prstGeom>
        </p:spPr>
        <p:txBody>
          <a:bodyPr vert="horz" lIns="97536" tIns="48768" rIns="97536" bIns="4876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75390"/>
            <a:r>
              <a:rPr lang="cy-GB" sz="5760" dirty="0">
                <a:solidFill>
                  <a:srgbClr val="FFFFFF"/>
                </a:solidFill>
                <a:latin typeface="Calibri Light" panose="020F0302020204030204"/>
              </a:rPr>
              <a:t>Beth ganfuom ni</a:t>
            </a:r>
          </a:p>
        </p:txBody>
      </p:sp>
    </p:spTree>
    <p:extLst>
      <p:ext uri="{BB962C8B-B14F-4D97-AF65-F5344CB8AC3E}">
        <p14:creationId xmlns:p14="http://schemas.microsoft.com/office/powerpoint/2010/main" val="1525988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C1FAF8-D924-CD0B-DF08-1A2200B3624C}"/>
              </a:ext>
            </a:extLst>
          </p:cNvPr>
          <p:cNvSpPr txBox="1"/>
          <p:nvPr/>
        </p:nvSpPr>
        <p:spPr>
          <a:xfrm>
            <a:off x="330200" y="490835"/>
            <a:ext cx="1234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y-GB" sz="2800" dirty="0"/>
              <a:t>“Ble mae aflonyddu rhywiol rhwng cyfoedion yn digwydd amlaf?”</a:t>
            </a:r>
            <a:endParaRPr lang="cy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DCEB7A-A46B-E410-02A0-3CF76E87B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730380"/>
            <a:ext cx="12186391" cy="75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21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8" y="0"/>
            <a:ext cx="12981498" cy="12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0865" y="2073888"/>
            <a:ext cx="93698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Argymhellion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A5A73F-1963-B086-C537-7A5C6EB52F42}"/>
              </a:ext>
            </a:extLst>
          </p:cNvPr>
          <p:cNvSpPr/>
          <p:nvPr/>
        </p:nvSpPr>
        <p:spPr>
          <a:xfrm>
            <a:off x="913444" y="3045661"/>
            <a:ext cx="11396836" cy="6001643"/>
          </a:xfrm>
          <a:prstGeom prst="rect">
            <a:avLst/>
          </a:prstGeom>
          <a:solidFill>
            <a:srgbClr val="FFFBF8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y-GB" sz="3200" dirty="0">
                <a:latin typeface="Arial" panose="020B0604020202020204" pitchFamily="34" charset="0"/>
                <a:ea typeface="Calibri" panose="020F0502020204030204" pitchFamily="34" charset="0"/>
              </a:rPr>
              <a:t>A1: </a:t>
            </a:r>
            <a:r>
              <a:rPr lang="cy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</a:t>
            </a: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dnabod bod aflonyddu rhywiol rhwng cyfoedion yn fynych iawn ym mywydau disgyblion ifanc a mabwysiadu ymagwedd ysgol gyfan ataliol a rhagweithiol i ddelio â’r mater</a:t>
            </a: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endParaRPr lang="cy-GB" sz="3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y-GB" sz="3200" dirty="0"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2: </a:t>
            </a: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Darparu amgylchedd diogel, cefnogol a </a:t>
            </a:r>
            <a:r>
              <a:rPr lang="cy-GB" sz="3200" dirty="0" err="1">
                <a:latin typeface="Arial" panose="020B0604020202020204" pitchFamily="34" charset="0"/>
                <a:cs typeface="Arial" panose="020B0604020202020204" pitchFamily="34" charset="0"/>
              </a:rPr>
              <a:t>galluogol</a:t>
            </a: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 ar gyfer trafodaethau agored a gonest</a:t>
            </a: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endParaRPr lang="cy-GB" sz="3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y-GB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 </a:t>
            </a: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Gwella’r ffordd mae ysgolion yn cofnodi, categoreiddio a dadansoddi achosion o aflonyddu a bwlio i gynnwys achosion ar-lein a digidol.</a:t>
            </a:r>
            <a:r>
              <a:rPr lang="cy-GB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y-GB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y-GB" sz="3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y-GB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4: Cyfleoedd dysgu proffesiynol rheolaidd a phwrpasol</a:t>
            </a:r>
            <a:endParaRPr lang="cy-GB" sz="6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78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9F4967-AAA5-4B2E-A46D-FF69B9516F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45"/>
            <a:ext cx="5019040" cy="1373776"/>
          </a:xfrm>
          <a:prstGeom prst="rect">
            <a:avLst/>
          </a:prstGeom>
          <a:blipFill dpi="0" rotWithShape="1">
            <a:blip r:embed="rId4">
              <a:alphaModFix/>
            </a:blip>
            <a:srcRect/>
            <a:tile tx="0" ty="0" sx="100000" sy="100000" flip="none" algn="tl"/>
          </a:blip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1512D8-0D2B-419C-B628-D715F5B7B173}"/>
              </a:ext>
            </a:extLst>
          </p:cNvPr>
          <p:cNvSpPr txBox="1"/>
          <p:nvPr/>
        </p:nvSpPr>
        <p:spPr>
          <a:xfrm>
            <a:off x="5661025" y="5906393"/>
            <a:ext cx="734377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sz="2400" b="0" i="0" u="none" strike="noStrike" baseline="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algn="r"/>
            <a:r>
              <a:rPr lang="en-GB" sz="2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cy-GB" sz="4400" b="1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Aflonyddu rhywiol rhwng cyfoedion ymhlith dysgwyr 16 i 18 mlwydd oed mewn addysg bellach</a:t>
            </a:r>
          </a:p>
          <a:p>
            <a:pPr algn="r"/>
            <a:r>
              <a:rPr lang="cy-GB" sz="4400" dirty="0">
                <a:solidFill>
                  <a:srgbClr val="000000"/>
                </a:solidFill>
                <a:latin typeface="Roboto Light" panose="02000000000000000000" pitchFamily="2" charset="0"/>
              </a:rPr>
              <a:t>Mehefin</a:t>
            </a:r>
            <a:r>
              <a:rPr lang="cy-GB" sz="4400" b="0" i="0" u="none" strike="noStrike" baseline="0" dirty="0">
                <a:solidFill>
                  <a:srgbClr val="000000"/>
                </a:solidFill>
                <a:latin typeface="Roboto Light" panose="02000000000000000000" pitchFamily="2" charset="0"/>
              </a:rPr>
              <a:t> 2023</a:t>
            </a:r>
            <a:endParaRPr lang="cy-GB" sz="44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8155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4D412-A46F-E1F2-E06C-148D2565CD3C}"/>
              </a:ext>
            </a:extLst>
          </p:cNvPr>
          <p:cNvSpPr txBox="1"/>
          <p:nvPr/>
        </p:nvSpPr>
        <p:spPr>
          <a:xfrm>
            <a:off x="1258887" y="2725261"/>
            <a:ext cx="104870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3200" dirty="0"/>
              <a:t>‘Mae’r safon ofynnol ar gyfer bywyd digidol yn cynnwys cael mynediad at y rhyngrwyd, offer digonol, a’r sgiliau, y wybodaeth a’r cymorth sydd eu hangen ar bobl, ond mae’n fwy na hynny. Mae’n golygu gallu </a:t>
            </a:r>
            <a:r>
              <a:rPr lang="cy-GB" sz="3200" b="1" i="1" dirty="0"/>
              <a:t>cyfathrebu, cysylltu ac ymgysylltu </a:t>
            </a:r>
            <a:r>
              <a:rPr lang="cy-GB" sz="3200" b="1" i="1" dirty="0">
                <a:cs typeface="Arial" panose="020B0604020202020204" pitchFamily="34" charset="0"/>
              </a:rPr>
              <a:t>â chyfleoedd yn ddiogel ac yn hyderus</a:t>
            </a:r>
            <a:r>
              <a:rPr lang="cy-GB" sz="3200" dirty="0"/>
              <a:t>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D2AD8-A188-95CA-D1E0-1EED0788E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094" y="6343534"/>
            <a:ext cx="1448002" cy="1667108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36107D63-7720-97AE-CB8D-A274DD42DCC4}"/>
              </a:ext>
            </a:extLst>
          </p:cNvPr>
          <p:cNvSpPr txBox="1"/>
          <p:nvPr/>
        </p:nvSpPr>
        <p:spPr>
          <a:xfrm>
            <a:off x="2828925" y="6638479"/>
            <a:ext cx="79405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3200" b="1" i="1" dirty="0"/>
              <a:t>Tuag at Safon Ofynnol ar gyfer Bywyd Digidol</a:t>
            </a:r>
          </a:p>
          <a:p>
            <a:r>
              <a:rPr lang="cy-GB" sz="3200" dirty="0"/>
              <a:t>Chwefror 2023</a:t>
            </a:r>
          </a:p>
        </p:txBody>
      </p:sp>
    </p:spTree>
    <p:extLst>
      <p:ext uri="{BB962C8B-B14F-4D97-AF65-F5344CB8AC3E}">
        <p14:creationId xmlns:p14="http://schemas.microsoft.com/office/powerpoint/2010/main" val="1044279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50BA12-265C-99AA-8499-49BB6A8AB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845A0-98E5-FB55-D567-9CC7802BDC2C}"/>
              </a:ext>
            </a:extLst>
          </p:cNvPr>
          <p:cNvSpPr txBox="1"/>
          <p:nvPr/>
        </p:nvSpPr>
        <p:spPr>
          <a:xfrm>
            <a:off x="542925" y="2214563"/>
            <a:ext cx="642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4000" dirty="0"/>
              <a:t>Beth ganfuom ni: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6E6C4-67E7-1175-2528-1951738F6963}"/>
              </a:ext>
            </a:extLst>
          </p:cNvPr>
          <p:cNvSpPr txBox="1"/>
          <p:nvPr/>
        </p:nvSpPr>
        <p:spPr>
          <a:xfrm>
            <a:off x="1287462" y="3014722"/>
            <a:ext cx="1042987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3200" dirty="0"/>
              <a:t>Mae aflonyddu rhywiol rhwng cyfoedion ymhlith dysgwyr 16 i 18 oed mewn colegau yn fater cymhleth nad yw’n cael ei gofnodi’n ddigonol, gyda llawer o ddysgwyr yn dewis peidio â rhoi gwybod am achosion o aflonyddu rhywiol neu ddim yn siŵr sut i roi gwybod amdanynt, am amrywiol resymau.</a:t>
            </a:r>
          </a:p>
          <a:p>
            <a:endParaRPr lang="cy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3200" dirty="0"/>
              <a:t>Mae gan golegau bolisïau a phrosesau sefydledig ar gyfer disgyblu dysgwyr ac mae’r rhan fwyaf ohonynt yn ymdrin yn effeithiol â’r achosion mwyaf difrifol o aflonyddu rhywiol honedig rhwng cyfoedion y rhoddir gwybod amdanynt.</a:t>
            </a:r>
          </a:p>
        </p:txBody>
      </p:sp>
    </p:spTree>
    <p:extLst>
      <p:ext uri="{BB962C8B-B14F-4D97-AF65-F5344CB8AC3E}">
        <p14:creationId xmlns:p14="http://schemas.microsoft.com/office/powerpoint/2010/main" val="152612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50BA12-265C-99AA-8499-49BB6A8AB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845A0-98E5-FB55-D567-9CC7802BDC2C}"/>
              </a:ext>
            </a:extLst>
          </p:cNvPr>
          <p:cNvSpPr txBox="1"/>
          <p:nvPr/>
        </p:nvSpPr>
        <p:spPr>
          <a:xfrm>
            <a:off x="542925" y="2214563"/>
            <a:ext cx="432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4000" dirty="0"/>
              <a:t>Beth ganfuom ni</a:t>
            </a:r>
            <a:r>
              <a:rPr lang="en-GB" sz="4000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6E6C4-67E7-1175-2528-1951738F6963}"/>
              </a:ext>
            </a:extLst>
          </p:cNvPr>
          <p:cNvSpPr txBox="1"/>
          <p:nvPr/>
        </p:nvSpPr>
        <p:spPr>
          <a:xfrm>
            <a:off x="1287462" y="2922449"/>
            <a:ext cx="10429875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3200" dirty="0"/>
              <a:t>Nid yw systemau colegau i gofnodi a dadansoddi aflonyddu rhywiol ymhlith dysgwyr yn gywir wedi’u datblygu’n ddigonol. Yn rhy aml, caiff achosion o aflonyddu rhywiol eu cofnodi a’u categoreiddio o fewn dosbarthiadau bwlio cyffredinol</a:t>
            </a:r>
            <a:r>
              <a:rPr lang="en-GB" sz="3200" dirty="0"/>
              <a:t>.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3200" dirty="0"/>
              <a:t>Dywedodd llawer o staff wrthym nad ydynt yn hyderus a’u bod yn teimlo bod angen mwy o ddatblygiad proffesiynol a diweddariadau yn ymwneud ag aflonyddu rhywiol.</a:t>
            </a:r>
            <a:endParaRPr lang="en-GB" sz="3200" dirty="0"/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3200" dirty="0"/>
              <a:t>Lle mae colegau wedi cynnal sesiynau hyfforddiant penodol ar fynd i’r afael ag aflonyddu rhywiol, mae’r rhain wedi helpu staff i nodi achosion a mynd i’r afael â nhw’n briodol</a:t>
            </a:r>
            <a:r>
              <a:rPr lang="en-GB" sz="3200" b="0" i="0" u="none" strike="noStrike" baseline="0" dirty="0">
                <a:solidFill>
                  <a:srgbClr val="000000"/>
                </a:solidFill>
              </a:rPr>
              <a:t>.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27155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0449A2-3A3D-ECE0-296C-971276088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31" y="3714752"/>
            <a:ext cx="12362337" cy="54486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BA58A2-7EC7-E0AD-3D77-4C152A50D2BC}"/>
              </a:ext>
            </a:extLst>
          </p:cNvPr>
          <p:cNvSpPr txBox="1"/>
          <p:nvPr/>
        </p:nvSpPr>
        <p:spPr>
          <a:xfrm>
            <a:off x="634181" y="1543050"/>
            <a:ext cx="117364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3200" dirty="0"/>
              <a:t>Pa mor effeithiol ydych chi’n meddwl y mae eich coleg wedi bod gyda’r ymdrechion hyn i wneud yn si</a:t>
            </a:r>
            <a:r>
              <a:rPr lang="cy-GB" sz="3200" dirty="0">
                <a:cs typeface="Arial" panose="020B0604020202020204" pitchFamily="34" charset="0"/>
              </a:rPr>
              <a:t>ŵr bod dysgwyr yn deall aflonyddu rhywiol ac yn parchu’r angen am gydsyniad rhywiol mewn perthnasoedd iach</a:t>
            </a:r>
            <a:r>
              <a:rPr lang="cy-GB" sz="3200" dirty="0"/>
              <a:t>? (Staff)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C308B4-8533-1B9C-BB30-C5DBDD5E0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0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8" y="0"/>
            <a:ext cx="12981498" cy="12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444" y="1661750"/>
            <a:ext cx="93698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4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Argymhellion </a:t>
            </a:r>
            <a:endParaRPr lang="cy-GB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A5A73F-1963-B086-C537-7A5C6EB52F42}"/>
              </a:ext>
            </a:extLst>
          </p:cNvPr>
          <p:cNvSpPr/>
          <p:nvPr/>
        </p:nvSpPr>
        <p:spPr>
          <a:xfrm>
            <a:off x="913444" y="2607652"/>
            <a:ext cx="11396836" cy="6001643"/>
          </a:xfrm>
          <a:prstGeom prst="rect">
            <a:avLst/>
          </a:prstGeom>
          <a:solidFill>
            <a:srgbClr val="FFFBF8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Sicrhau bod pob dysgwr yn elwa ar gyfleoedd i gymryd rhan mewn gweithgareddau dysgu a thrafodaethau yn ymwneud â ffurfio a chynnal perthnasoedd iach 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3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Datblygu strategaethau i atal a mynd i’r afael ag agweddau a diwylliannau </a:t>
            </a:r>
            <a:r>
              <a:rPr lang="cy-GB" sz="3200" dirty="0" err="1">
                <a:latin typeface="Arial" panose="020B0604020202020204" pitchFamily="34" charset="0"/>
                <a:cs typeface="Arial" panose="020B0604020202020204" pitchFamily="34" charset="0"/>
              </a:rPr>
              <a:t>misogynistaidd</a:t>
            </a: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 sy’n datblygu ymhlith grwpiau o ddysgwyr</a:t>
            </a:r>
            <a:endParaRPr lang="en-GB" sz="3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Sicrhau bod yr holl aelodau staff perthnasol yn ymgymryd â dysgu proffesiynol sy’n eu galluogi i nodi ac ymateb yn hyderus i aflonyddu rhywiol, yn ogystal â </a:t>
            </a:r>
            <a:r>
              <a:rPr lang="en-GB" sz="3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helpu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dysgwyr i ddatblygu eu dealltwriaeth o berthnasoedd iach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954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8" y="0"/>
            <a:ext cx="12981498" cy="12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2069" y="1602400"/>
            <a:ext cx="93698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4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Argymhellion </a:t>
            </a:r>
            <a:endParaRPr lang="cy-GB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A5A73F-1963-B086-C537-7A5C6EB52F42}"/>
              </a:ext>
            </a:extLst>
          </p:cNvPr>
          <p:cNvSpPr/>
          <p:nvPr/>
        </p:nvSpPr>
        <p:spPr>
          <a:xfrm>
            <a:off x="913444" y="2607652"/>
            <a:ext cx="11396836" cy="4031873"/>
          </a:xfrm>
          <a:prstGeom prst="rect">
            <a:avLst/>
          </a:prstGeom>
          <a:solidFill>
            <a:srgbClr val="FFFBF8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Sicrhau bod pob dysgwr yn teimlo’n ddiogel ac yn gyfforddus ym mhob ardal o adeiladau, tir, mannau rhithiol a thrafnidiaeth y coleg</a:t>
            </a:r>
            <a:endParaRPr lang="en-GB" sz="3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Cofnodi, categoreiddio a dadansoddi achosion o aflonyddu, ymosodiadau a cham-drin rhywiol mewn ffordd gyson sy’n galluogi arweinwyr i nodi tueddiadau a chymryd camau priodol i ymateb iddynt</a:t>
            </a:r>
            <a:endParaRPr lang="en-GB" sz="3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12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8" y="0"/>
            <a:ext cx="12981498" cy="12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912846-43A9-6215-2B36-DC28595B0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87" y="1366589"/>
            <a:ext cx="7950200" cy="8238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390369-DEFC-8905-9DF1-6D11C3C36569}"/>
              </a:ext>
            </a:extLst>
          </p:cNvPr>
          <p:cNvSpPr txBox="1"/>
          <p:nvPr/>
        </p:nvSpPr>
        <p:spPr>
          <a:xfrm>
            <a:off x="271463" y="1957388"/>
            <a:ext cx="4329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3200" dirty="0"/>
              <a:t>Beth mae dysgwyr eisiau i’w hysgolion a’u colegau ei wneud…</a:t>
            </a:r>
          </a:p>
        </p:txBody>
      </p:sp>
    </p:spTree>
    <p:extLst>
      <p:ext uri="{BB962C8B-B14F-4D97-AF65-F5344CB8AC3E}">
        <p14:creationId xmlns:p14="http://schemas.microsoft.com/office/powerpoint/2010/main" val="2001502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8" y="0"/>
            <a:ext cx="12981498" cy="12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265" y="1976352"/>
            <a:ext cx="93698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y-GB" sz="4400" b="1" dirty="0">
                <a:solidFill>
                  <a:srgbClr val="27AAE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diwylliant </a:t>
            </a:r>
            <a:r>
              <a:rPr lang="cy-GB" sz="4400" b="1" i="1" dirty="0">
                <a:solidFill>
                  <a:srgbClr val="27AAE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cywir</a:t>
            </a:r>
            <a:endParaRPr lang="cy-GB" sz="4400" b="1" dirty="0">
              <a:solidFill>
                <a:srgbClr val="27AAE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B05CBC-F99B-9747-62B3-D28C97077F65}"/>
              </a:ext>
            </a:extLst>
          </p:cNvPr>
          <p:cNvSpPr txBox="1"/>
          <p:nvPr/>
        </p:nvSpPr>
        <p:spPr>
          <a:xfrm>
            <a:off x="481264" y="3156062"/>
            <a:ext cx="11520235" cy="5426037"/>
          </a:xfrm>
          <a:prstGeom prst="rect">
            <a:avLst/>
          </a:prstGeom>
          <a:solidFill>
            <a:srgbClr val="FFFBF8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 sy’n gwrando’n ofalus ac yn gweld sgyrsiau am y materion hyn fel rhan o’u dyletswyddau bob dydd.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 sy’n fedrus ac wedi’u hyfforddi’n dda </a:t>
            </a:r>
            <a:r>
              <a:rPr lang="cy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 mwyn ymdrin â’r sgyrsiau hyn yn </a:t>
            </a: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effeithiol.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Arweinwyr sy’n ymateb yn gyflym pan gaiff materion eu codi.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Disgwyliadau uchel o ymddygiad disgyblion.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Addysg ABCh ac ACRh reolaidd, ansawdd uchel, a dilys ar gyfer yr holl ddisgyblion.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y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Amser i siarad yn agored â disgyblion am y materion hyn.</a:t>
            </a:r>
            <a:r>
              <a:rPr lang="en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41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C1512D8-0D2B-419C-B628-D715F5B7B173}"/>
              </a:ext>
            </a:extLst>
          </p:cNvPr>
          <p:cNvSpPr txBox="1"/>
          <p:nvPr/>
        </p:nvSpPr>
        <p:spPr>
          <a:xfrm>
            <a:off x="291084" y="884648"/>
            <a:ext cx="6502401" cy="9180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lnSpc>
                <a:spcPct val="107000"/>
              </a:lnSpc>
            </a:pPr>
            <a:r>
              <a:rPr lang="cy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Yn yr ysgolion gorau:</a:t>
            </a:r>
          </a:p>
          <a:p>
            <a:pPr marL="365771" indent="-365771" defTabSz="97539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Parch. Dathlu gwahaniaethau.</a:t>
            </a:r>
          </a:p>
          <a:p>
            <a:pPr marL="365771" indent="-365771" defTabSz="97539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Disgwyliadau uchel o ymddygiad disgyblion. </a:t>
            </a:r>
          </a:p>
          <a:p>
            <a:pPr marL="365771" indent="-365771" defTabSz="97539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 ysgolion yn dysgu o ddigwyddiadau ac yn gwneud gwelliannau.</a:t>
            </a:r>
          </a:p>
          <a:p>
            <a:pPr marL="365771" indent="-365771" defTabSz="97539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 ysgolion yn gwrando’n ofalus ar ddisgyblion ac yn ymateb yn briodol</a:t>
            </a:r>
          </a:p>
          <a:p>
            <a:pPr marL="365771" indent="-365771" defTabSz="97539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Eir i’r afael â phryderon cyn iddynt ddod yn broblemau mawr </a:t>
            </a:r>
          </a:p>
          <a:p>
            <a:pPr marL="365771" indent="-365771" defTabSz="97539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ABCh reolaidd o ansawdd uchel sy’n cwmpasu pob agwedd ar ACRh.</a:t>
            </a:r>
          </a:p>
          <a:p>
            <a:pPr marL="365771" indent="-365771" defTabSz="97539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Mae ysgolion yn clustnodi amser i siarad yn agored ac yn rheolaidd gyda disgyblion. </a:t>
            </a:r>
          </a:p>
          <a:p>
            <a:pPr marL="365771" indent="-365771" defTabSz="97539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Nid yw staff ysgol yn goddef iaith nac ymddygiad rhywiaethol na </a:t>
            </a:r>
            <a:r>
              <a:rPr lang="cy-GB" sz="2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homoffobig</a:t>
            </a:r>
            <a:r>
              <a:rPr lang="cy-GB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defTabSz="975390"/>
            <a:r>
              <a:rPr lang="en-GB" sz="2133" dirty="0">
                <a:solidFill>
                  <a:schemeClr val="bg1"/>
                </a:solidFill>
                <a:latin typeface="Calibri" panose="020F0502020204030204"/>
                <a:cs typeface="Aharoni" panose="020B0604020202020204" pitchFamily="2" charset="-79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6EAD19-D3E0-4874-BC23-5B99E4619486}"/>
              </a:ext>
            </a:extLst>
          </p:cNvPr>
          <p:cNvSpPr txBox="1">
            <a:spLocks/>
          </p:cNvSpPr>
          <p:nvPr/>
        </p:nvSpPr>
        <p:spPr>
          <a:xfrm>
            <a:off x="-231137" y="0"/>
            <a:ext cx="12838608" cy="993242"/>
          </a:xfrm>
          <a:prstGeom prst="rect">
            <a:avLst/>
          </a:prstGeom>
        </p:spPr>
        <p:txBody>
          <a:bodyPr vert="horz" lIns="97536" tIns="48768" rIns="97536" bIns="48768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</a:pPr>
            <a:r>
              <a:rPr lang="cy-GB" sz="6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Sut mae eich ysgol yn cymharu ag ysgolion eraill?</a:t>
            </a:r>
            <a:endParaRPr lang="cy-GB" sz="6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47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27300" y="879921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2EAAE1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5620" y="8463932"/>
            <a:ext cx="1035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0" y="221269"/>
            <a:ext cx="2565513" cy="9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61849" y="317326"/>
            <a:ext cx="21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GB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estyn.llyw.cymru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marL="12700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estyn.gov.wales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E4733-6E5F-404B-A601-E5590490A622}"/>
              </a:ext>
            </a:extLst>
          </p:cNvPr>
          <p:cNvSpPr txBox="1"/>
          <p:nvPr/>
        </p:nvSpPr>
        <p:spPr>
          <a:xfrm>
            <a:off x="369564" y="1556618"/>
            <a:ext cx="11495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4800" dirty="0">
                <a:solidFill>
                  <a:srgbClr val="27AA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Cymorth i ysgolion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AC486-6170-8D81-4FD9-AEF65F9A20A3}"/>
              </a:ext>
            </a:extLst>
          </p:cNvPr>
          <p:cNvSpPr txBox="1"/>
          <p:nvPr/>
        </p:nvSpPr>
        <p:spPr>
          <a:xfrm>
            <a:off x="630804" y="2619522"/>
            <a:ext cx="7671179" cy="7095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 b="1" dirty="0">
                <a:solidFill>
                  <a:srgbClr val="27AAE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Estyn:</a:t>
            </a:r>
            <a:endParaRPr lang="cy-GB" sz="2000" b="1" dirty="0">
              <a:solidFill>
                <a:srgbClr val="27AAE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Dydyn ni ddim yn dweud wrth ein hathrawon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– </a:t>
            </a:r>
            <a:r>
              <a:rPr lang="cy-GB" sz="20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Profiadau o aflonyddu rhywiol rhwng cyfoedion ymhlith disgyblion ysgolion uwchradd yng Nghymru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| Estyn (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llyw.cymru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)</a:t>
            </a:r>
            <a:endParaRPr lang="cy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Arolygu diwylliant diogelu ysgol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| Estyn (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llyw.cymru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)</a:t>
            </a:r>
            <a:endParaRPr lang="cy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 b="1" dirty="0">
                <a:solidFill>
                  <a:srgbClr val="27AAE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Llywodraeth Cymru a’r DU</a:t>
            </a:r>
            <a:endParaRPr lang="cy-GB" sz="2000" b="1" dirty="0">
              <a:solidFill>
                <a:srgbClr val="27AAE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Cadw dysgwyr yn ddiogel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(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llyw.cymru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)</a:t>
            </a:r>
            <a:endParaRPr lang="cy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Gwella cadernid digidol mewn addysg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: Cynllun gweithredu i ddiogelu plant a phobl ifanc ar-lein - Hwb (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llyw.cymru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)</a:t>
            </a:r>
            <a:endParaRPr lang="cy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Cadw’n ddiogel ar-lein 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- Hwb (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llyw.cymru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)</a:t>
            </a:r>
            <a:endParaRPr lang="cy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Hawliau, parch, cydraddoldeb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: canllawiau ar gyfer ysgolion | LLYW.CYMRU</a:t>
            </a:r>
            <a:endParaRPr lang="cy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Teaching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 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online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 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safety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 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in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 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schools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 - GOV.UK (www.gov.uk)</a:t>
            </a:r>
            <a:endParaRPr lang="cy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400" b="1" dirty="0">
                <a:solidFill>
                  <a:srgbClr val="27AAE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Trydydd Partïon:</a:t>
            </a:r>
            <a:endParaRPr lang="cy-GB" sz="2000" b="1" dirty="0">
              <a:solidFill>
                <a:srgbClr val="27AAE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Hafan - UK Safer Internet Centre</a:t>
            </a:r>
            <a:endParaRPr lang="cy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Keeping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 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children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 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safe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 </a:t>
            </a:r>
            <a:r>
              <a:rPr lang="cy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online</a:t>
            </a:r>
            <a:r>
              <a:rPr lang="cy-GB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 | NSPCC</a:t>
            </a:r>
            <a:endParaRPr lang="cy-GB" sz="20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sz="20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Cynghrair Gwrth-fwlio</a:t>
            </a:r>
            <a:endParaRPr lang="cy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77FB43-B70E-A1D2-1EB0-FBF24C7A1F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0155" y="3030122"/>
            <a:ext cx="3943350" cy="2571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097A34-5AB5-4FB4-121A-932FFF8DE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073" y="6285487"/>
            <a:ext cx="2565513" cy="90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C7F156-803C-2151-4257-3CF58BC8F5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0155" y="7869102"/>
            <a:ext cx="3943350" cy="11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63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1108D0-C314-8B42-3CD4-6BD4D8633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964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2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87403E-34BF-2544-C8E3-DFE5F7631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C78139-6FEF-1492-77AA-12959B50E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02" y="3181035"/>
            <a:ext cx="11793596" cy="4505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AD8029-5B5D-B90A-84BA-E4E1A988C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5" y="1366589"/>
            <a:ext cx="4493141" cy="1414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DD4A9-D57A-41E8-BE4A-B4F99AA9EED4}"/>
              </a:ext>
            </a:extLst>
          </p:cNvPr>
          <p:cNvSpPr txBox="1"/>
          <p:nvPr/>
        </p:nvSpPr>
        <p:spPr>
          <a:xfrm>
            <a:off x="605602" y="8401547"/>
            <a:ext cx="6515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400" b="1" i="1" u="sng" dirty="0">
                <a:solidFill>
                  <a:srgbClr val="00376F"/>
                </a:solidFill>
                <a:latin typeface="Titillium Web" panose="00000500000000000000" pitchFamily="2" charset="0"/>
                <a:hlinkClick r:id="rId5"/>
              </a:rPr>
              <a:t>Deall sut i gadw plant yn ddiogel ar-lein</a:t>
            </a:r>
            <a:br>
              <a:rPr lang="cy-GB" sz="2400" dirty="0"/>
            </a:br>
            <a:r>
              <a:rPr lang="cy-GB" sz="2400" dirty="0">
                <a:solidFill>
                  <a:srgbClr val="333333"/>
                </a:solidFill>
                <a:latin typeface="Titillium Web" panose="00000500000000000000" pitchFamily="2" charset="0"/>
              </a:rPr>
              <a:t>Tachwedd</a:t>
            </a:r>
            <a:r>
              <a:rPr lang="cy-GB" sz="24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 2023</a:t>
            </a:r>
            <a:endParaRPr lang="cy-GB" sz="2400" dirty="0"/>
          </a:p>
        </p:txBody>
      </p:sp>
    </p:spTree>
    <p:extLst>
      <p:ext uri="{BB962C8B-B14F-4D97-AF65-F5344CB8AC3E}">
        <p14:creationId xmlns:p14="http://schemas.microsoft.com/office/powerpoint/2010/main" val="3433007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8" y="0"/>
            <a:ext cx="12981498" cy="12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0865" y="2073888"/>
            <a:ext cx="93698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y-GB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Creu’r </a:t>
            </a:r>
            <a:r>
              <a:rPr lang="cy-GB" sz="44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diwylliant</a:t>
            </a:r>
            <a:r>
              <a:rPr lang="cy-GB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4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cywir i gefnogi ymagweddau ysgolion at gadw dysgwyr yn ddiogel ar-lein</a:t>
            </a:r>
            <a:endParaRPr lang="cy-GB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y-GB" sz="4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y-GB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Holi ac ateb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A5A73F-1963-B086-C537-7A5C6EB52F42}"/>
              </a:ext>
            </a:extLst>
          </p:cNvPr>
          <p:cNvSpPr/>
          <p:nvPr/>
        </p:nvSpPr>
        <p:spPr>
          <a:xfrm>
            <a:off x="1090865" y="6271434"/>
            <a:ext cx="93698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Dyfrig Ellis, </a:t>
            </a:r>
          </a:p>
          <a:p>
            <a:pPr>
              <a:spcAft>
                <a:spcPts val="0"/>
              </a:spcAft>
            </a:pPr>
            <a:r>
              <a:rPr lang="cy-GB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Cyfarwyddwr Cynorthwyol</a:t>
            </a:r>
          </a:p>
        </p:txBody>
      </p:sp>
    </p:spTree>
    <p:extLst>
      <p:ext uri="{BB962C8B-B14F-4D97-AF65-F5344CB8AC3E}">
        <p14:creationId xmlns:p14="http://schemas.microsoft.com/office/powerpoint/2010/main" val="24039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8E8D0E-4A61-69ED-F79A-826CFC8A9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5" y="1366589"/>
            <a:ext cx="4493141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58957E-13D9-50F2-03B2-9A7D4961D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263B13-9633-45F7-E912-9703BA18BD89}"/>
              </a:ext>
            </a:extLst>
          </p:cNvPr>
          <p:cNvSpPr txBox="1"/>
          <p:nvPr/>
        </p:nvSpPr>
        <p:spPr>
          <a:xfrm>
            <a:off x="605602" y="8401547"/>
            <a:ext cx="6515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400" b="1" i="1" u="sng" dirty="0">
                <a:solidFill>
                  <a:srgbClr val="00376F"/>
                </a:solidFill>
                <a:latin typeface="Titillium Web" panose="00000500000000000000" pitchFamily="2" charset="0"/>
                <a:hlinkClick r:id="rId4"/>
              </a:rPr>
              <a:t>Deall sut i gadw plant yn ddiogel ar-lein</a:t>
            </a:r>
            <a:br>
              <a:rPr lang="cy-GB" sz="2400" dirty="0"/>
            </a:br>
            <a:r>
              <a:rPr lang="cy-GB" sz="2400" dirty="0">
                <a:solidFill>
                  <a:srgbClr val="333333"/>
                </a:solidFill>
                <a:latin typeface="Titillium Web" panose="00000500000000000000" pitchFamily="2" charset="0"/>
              </a:rPr>
              <a:t>Tachwedd</a:t>
            </a:r>
            <a:r>
              <a:rPr lang="cy-GB" sz="24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 2023</a:t>
            </a:r>
            <a:endParaRPr lang="cy-GB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9436E9-BF69-CD4E-2162-3913A3E30357}"/>
              </a:ext>
            </a:extLst>
          </p:cNvPr>
          <p:cNvGrpSpPr/>
          <p:nvPr/>
        </p:nvGrpSpPr>
        <p:grpSpPr>
          <a:xfrm>
            <a:off x="629418" y="3227714"/>
            <a:ext cx="11745964" cy="4582164"/>
            <a:chOff x="629418" y="3227714"/>
            <a:chExt cx="11745964" cy="45821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DECD83-442E-9465-0FEF-47B3D4D3A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418" y="3227714"/>
              <a:ext cx="11745964" cy="458216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082A4B8-9CA8-CABA-3623-58BADA336289}"/>
                    </a:ext>
                  </a:extLst>
                </p14:cNvPr>
                <p14:cNvContentPartPr/>
                <p14:nvPr/>
              </p14:nvContentPartPr>
              <p14:xfrm>
                <a:off x="8100562" y="5407335"/>
                <a:ext cx="405684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082A4B8-9CA8-CABA-3623-58BADA33628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46922" y="5299695"/>
                  <a:ext cx="41644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06A2704-E8C0-9A26-98E9-1BABCA9D9338}"/>
                    </a:ext>
                  </a:extLst>
                </p14:cNvPr>
                <p14:cNvContentPartPr/>
                <p14:nvPr/>
              </p14:nvContentPartPr>
              <p14:xfrm>
                <a:off x="842602" y="5707575"/>
                <a:ext cx="417168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06A2704-E8C0-9A26-98E9-1BABCA9D933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8602" y="5599575"/>
                  <a:ext cx="427932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7456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7DDCA1-0339-14AA-F496-CB16BDB43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37" y="1742731"/>
            <a:ext cx="3943900" cy="4429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AE42E-64BB-EFBA-B908-578A5A9A6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765" y="3957603"/>
            <a:ext cx="5496605" cy="18383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B0D3D5-BF7E-3E02-413C-19B97CB9413C}"/>
              </a:ext>
            </a:extLst>
          </p:cNvPr>
          <p:cNvSpPr txBox="1"/>
          <p:nvPr/>
        </p:nvSpPr>
        <p:spPr>
          <a:xfrm>
            <a:off x="1557337" y="6933620"/>
            <a:ext cx="10286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3200" dirty="0"/>
              <a:t>Y llynedd, cyflwynodd </a:t>
            </a:r>
            <a:r>
              <a:rPr lang="cy-GB" sz="3200" dirty="0" err="1"/>
              <a:t>Childline</a:t>
            </a:r>
            <a:r>
              <a:rPr lang="cy-GB" sz="3200" dirty="0"/>
              <a:t> bron i 200,000 o sesiynau cwnsela i blant a phobl ifanc, a chafodd tua </a:t>
            </a:r>
            <a:r>
              <a:rPr lang="cy-GB" sz="3200" b="1" i="1" dirty="0"/>
              <a:t>75% o’r rhain eu cynnal ar-lein</a:t>
            </a:r>
            <a:r>
              <a:rPr lang="cy-GB" sz="32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E6D817-06C5-CD05-A2E8-C3EAE2B6F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050" y="1742732"/>
            <a:ext cx="2780017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97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3E6579-295C-34C7-9BAF-DEEF6DC1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76" y="2285638"/>
            <a:ext cx="5725324" cy="5182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974A8E-0ECC-312C-7FAF-B32102EFA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27" y="2633348"/>
            <a:ext cx="2276793" cy="4486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193D87-8890-90CC-1922-0779B7801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767" y="2633348"/>
            <a:ext cx="2257740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04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3F36C-B0C8-B338-2AB9-8C64E51CE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545"/>
          <a:stretch/>
        </p:blipFill>
        <p:spPr>
          <a:xfrm>
            <a:off x="0" y="2780984"/>
            <a:ext cx="13004800" cy="3048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4605CC-7ED5-2A39-515E-2CD67F76C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5" y="1366589"/>
            <a:ext cx="4493141" cy="1414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79911-DE4B-66FD-4CF5-87451B8F8E00}"/>
              </a:ext>
            </a:extLst>
          </p:cNvPr>
          <p:cNvSpPr txBox="1"/>
          <p:nvPr/>
        </p:nvSpPr>
        <p:spPr>
          <a:xfrm>
            <a:off x="442913" y="8227903"/>
            <a:ext cx="811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400" b="1" i="1" u="sng" dirty="0">
                <a:solidFill>
                  <a:srgbClr val="2563BA"/>
                </a:solidFill>
                <a:latin typeface="Titillium Web" panose="00000500000000000000" pitchFamily="2" charset="0"/>
                <a:hlinkClick r:id="rId6"/>
              </a:rPr>
              <a:t>Deall cyfathrebu ar-lein ymhlith plant</a:t>
            </a:r>
            <a:br>
              <a:rPr lang="cy-GB" sz="2400" dirty="0"/>
            </a:br>
            <a:r>
              <a:rPr lang="cy-GB" sz="2400" dirty="0">
                <a:solidFill>
                  <a:srgbClr val="333333"/>
                </a:solidFill>
                <a:latin typeface="Titillium Web" panose="00000500000000000000" pitchFamily="2" charset="0"/>
              </a:rPr>
              <a:t>Tachwedd</a:t>
            </a:r>
            <a:r>
              <a:rPr lang="cy-GB" sz="24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 2023</a:t>
            </a:r>
            <a:endParaRPr lang="cy-GB" sz="2400" dirty="0"/>
          </a:p>
        </p:txBody>
      </p:sp>
    </p:spTree>
    <p:extLst>
      <p:ext uri="{BB962C8B-B14F-4D97-AF65-F5344CB8AC3E}">
        <p14:creationId xmlns:p14="http://schemas.microsoft.com/office/powerpoint/2010/main" val="1975439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" y="40709"/>
            <a:ext cx="3779520" cy="1325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3F36C-B0C8-B338-2AB9-8C64E51CE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029"/>
          <a:stretch/>
        </p:blipFill>
        <p:spPr>
          <a:xfrm>
            <a:off x="0" y="2842896"/>
            <a:ext cx="13004800" cy="36865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428A75-D83B-872C-9297-245CB67AB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5" y="1366589"/>
            <a:ext cx="4493141" cy="1414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D9F06E-B4F6-4536-E842-F468971F7D76}"/>
              </a:ext>
            </a:extLst>
          </p:cNvPr>
          <p:cNvSpPr txBox="1"/>
          <p:nvPr/>
        </p:nvSpPr>
        <p:spPr>
          <a:xfrm>
            <a:off x="442913" y="8227903"/>
            <a:ext cx="8115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400" b="1" i="1" u="sng" dirty="0">
                <a:solidFill>
                  <a:srgbClr val="2563BA"/>
                </a:solidFill>
                <a:latin typeface="Titillium Web" panose="00000500000000000000" pitchFamily="2" charset="0"/>
                <a:hlinkClick r:id="rId6"/>
              </a:rPr>
              <a:t>Deall cyfathrebu ar-lein ymhlith plant</a:t>
            </a:r>
            <a:br>
              <a:rPr lang="cy-GB" sz="2400" dirty="0"/>
            </a:br>
            <a:r>
              <a:rPr lang="cy-GB" sz="2400" dirty="0">
                <a:solidFill>
                  <a:srgbClr val="333333"/>
                </a:solidFill>
                <a:latin typeface="Titillium Web" panose="00000500000000000000" pitchFamily="2" charset="0"/>
              </a:rPr>
              <a:t>Tachwedd</a:t>
            </a:r>
            <a:r>
              <a:rPr lang="cy-GB" sz="24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 2023</a:t>
            </a:r>
            <a:endParaRPr lang="cy-GB" sz="2400" dirty="0"/>
          </a:p>
        </p:txBody>
      </p:sp>
    </p:spTree>
    <p:extLst>
      <p:ext uri="{BB962C8B-B14F-4D97-AF65-F5344CB8AC3E}">
        <p14:creationId xmlns:p14="http://schemas.microsoft.com/office/powerpoint/2010/main" val="2344224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raining Document" ma:contentTypeID="0x0101005AAE99603EBC2A4E9C2710F3612A156B" ma:contentTypeVersion="51" ma:contentTypeDescription="Create a new document." ma:contentTypeScope="" ma:versionID="3b4a27eadbb8dc3df284d009e5c61390">
  <xsd:schema xmlns:xsd="http://www.w3.org/2001/XMLSchema" xmlns:xs="http://www.w3.org/2001/XMLSchema" xmlns:p="http://schemas.microsoft.com/office/2006/metadata/properties" xmlns:ns2="7d0c52b9-8dd3-418b-a781-412e5a1f1d07" xmlns:ns3="66cfced3-2252-43f8-a5d2-c26605d67d19" targetNamespace="http://schemas.microsoft.com/office/2006/metadata/properties" ma:root="true" ma:fieldsID="7964d521abb7837372e5622e5210e5f3" ns2:_="" ns3:_="">
    <xsd:import namespace="7d0c52b9-8dd3-418b-a781-412e5a1f1d07"/>
    <xsd:import namespace="66cfced3-2252-43f8-a5d2-c26605d67d19"/>
    <xsd:element name="properties">
      <xsd:complexType>
        <xsd:sequence>
          <xsd:element name="documentManagement">
            <xsd:complexType>
              <xsd:all>
                <xsd:element ref="ns2:Cobas_x0020_Code" minOccurs="0"/>
                <xsd:element ref="ns2:Internal_x0020__x002f__x0020_External" minOccurs="0"/>
                <xsd:element ref="ns2:Training_x0020_Type" minOccurs="0"/>
                <xsd:element ref="ns3:Sector_x0020_Multi_x0020__x0028_Lookup_x0029_" minOccurs="0"/>
                <xsd:element ref="ns3:Inspector_x0020_Type" minOccurs="0"/>
                <xsd:element ref="ns2:Type_x0020_of_x0020_document" minOccurs="0"/>
                <xsd:element ref="ns3:Academic_x0020_Year" minOccurs="0"/>
                <xsd:element ref="ns3:Additional_x0020_Comments_x0020__x0028_one_x0020_line_x0029_" minOccurs="0"/>
                <xsd:element ref="ns2:Process"/>
                <xsd:element ref="ns2:System" minOccurs="0"/>
                <xsd:element ref="ns3:Sector_x0020_Multi_x0020__x0028_Lookup_x0029__x003a_No." minOccurs="0"/>
                <xsd:element ref="ns3:TaxCatchAll" minOccurs="0"/>
                <xsd:element ref="ns3:Academic_x0020_Year_x003a_Year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0c52b9-8dd3-418b-a781-412e5a1f1d07" elementFormDefault="qualified">
    <xsd:import namespace="http://schemas.microsoft.com/office/2006/documentManagement/types"/>
    <xsd:import namespace="http://schemas.microsoft.com/office/infopath/2007/PartnerControls"/>
    <xsd:element name="Cobas_x0020_Code" ma:index="1" nillable="true" ma:displayName="Cobas Code" ma:internalName="Cobas_x0020_Code" ma:readOnly="false">
      <xsd:simpleType>
        <xsd:restriction base="dms:Text">
          <xsd:maxLength value="255"/>
        </xsd:restriction>
      </xsd:simpleType>
    </xsd:element>
    <xsd:element name="Internal_x0020__x002f__x0020_External" ma:index="3" nillable="true" ma:displayName="Internal / External" ma:format="Dropdown" ma:internalName="Internal_x0020__x002f__x0020_External" ma:readOnly="false">
      <xsd:simpleType>
        <xsd:restriction base="dms:Choice">
          <xsd:enumeration value="Internal"/>
          <xsd:enumeration value="External"/>
        </xsd:restriction>
      </xsd:simpleType>
    </xsd:element>
    <xsd:element name="Training_x0020_Type" ma:index="4" nillable="true" ma:displayName="Training Type" ma:format="Dropdown" ma:internalName="Training_x0020_Type" ma:readOnly="false">
      <xsd:simpleType>
        <xsd:restriction base="dms:Choice">
          <xsd:enumeration value="School Inspection training"/>
          <xsd:enumeration value="Stakeholder forum"/>
          <xsd:enumeration value="T&amp;D working group"/>
          <xsd:enumeration value="Termly briefing"/>
          <xsd:enumeration value="Training Bid"/>
          <xsd:enumeration value="Annual update training"/>
        </xsd:restriction>
      </xsd:simpleType>
    </xsd:element>
    <xsd:element name="Type_x0020_of_x0020_document" ma:index="7" nillable="true" ma:displayName="Type of document" ma:format="Dropdown" ma:internalName="Type_x0020_of_x0020_document" ma:readOnly="false">
      <xsd:simpleType>
        <xsd:restriction base="dms:Choice">
          <xsd:enumeration value="Assessment document"/>
          <xsd:enumeration value="Bid form"/>
          <xsd:enumeration value="Box contents"/>
          <xsd:enumeration value="Briefing note"/>
          <xsd:enumeration value="Delegate manual"/>
          <xsd:enumeration value="Handout"/>
          <xsd:enumeration value="Other"/>
          <xsd:enumeration value="Powerpoint presentation"/>
          <xsd:enumeration value="Tutor manual"/>
          <xsd:enumeration value="VIR document"/>
        </xsd:restriction>
      </xsd:simpleType>
    </xsd:element>
    <xsd:element name="Process" ma:index="10" ma:displayName="Process" ma:list="{b76d8057-0c0a-4da6-a533-1beb5e26efa6}" ma:internalName="Process" ma:readOnly="false" ma:showField="Title">
      <xsd:simpleType>
        <xsd:restriction base="dms:Lookup"/>
      </xsd:simpleType>
    </xsd:element>
    <xsd:element name="System" ma:index="11" nillable="true" ma:displayName="System" ma:list="{d025584b-5ad1-4de9-a8c2-e91c85465ee1}" ma:internalName="System" ma:readOnly="false" ma:showField="Title">
      <xsd:simpleType>
        <xsd:restriction base="dms:Lookup"/>
      </xsd:simpleType>
    </xsd:element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fced3-2252-43f8-a5d2-c26605d67d19" elementFormDefault="qualified">
    <xsd:import namespace="http://schemas.microsoft.com/office/2006/documentManagement/types"/>
    <xsd:import namespace="http://schemas.microsoft.com/office/infopath/2007/PartnerControls"/>
    <xsd:element name="Sector_x0020_Multi_x0020__x0028_Lookup_x0029_" ma:index="5" nillable="true" ma:displayName="Sector Multi (Lookup)" ma:list="{4b4e99cb-124f-4b2f-a0b3-23d8a9f1266e}" ma:internalName="Sector_x0020_Multi_x0020__x0028_Lookup_x0029_" ma:readOnly="false" ma:showField="Title" ma:web="66cfced3-2252-43f8-a5d2-c26605d67d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spector_x0020_Type" ma:index="6" nillable="true" ma:displayName="Inspector Type" ma:format="Dropdown" ma:internalName="Inspector_x0020_Type" ma:readOnly="false">
      <xsd:simpleType>
        <xsd:restriction base="dms:Choice">
          <xsd:enumeration value="AA (Associate Assessors)"/>
          <xsd:enumeration value="AI (Additional inspectors)"/>
          <xsd:enumeration value="CA (Challenge Advisers)"/>
          <xsd:enumeration value="HMI (Her Majesty's Inspector)"/>
          <xsd:enumeration value="LI (Lay inspectors)"/>
          <xsd:enumeration value="PI (Peer Inspectors)"/>
          <xsd:enumeration value="RgI (Registered Inspectors)"/>
          <xsd:enumeration value="RgNI (Registered Nursery Inspectors)"/>
          <xsd:enumeration value="SL (System Leader)"/>
        </xsd:restriction>
      </xsd:simpleType>
    </xsd:element>
    <xsd:element name="Academic_x0020_Year" ma:index="8" nillable="true" ma:displayName="Academic Year" ma:list="{59a7f092-9277-44fc-806b-6d16ecd02118}" ma:internalName="Academic_x0020_Year" ma:readOnly="false" ma:showField="Title" ma:web="66cfced3-2252-43f8-a5d2-c26605d67d19">
      <xsd:simpleType>
        <xsd:restriction base="dms:Lookup"/>
      </xsd:simpleType>
    </xsd:element>
    <xsd:element name="Additional_x0020_Comments_x0020__x0028_one_x0020_line_x0029_" ma:index="9" nillable="true" ma:displayName="Additional Comments (one line)" ma:description="Additional Comments (one line) used for filtering" ma:internalName="Additional_x0020_Comments_x0020__x0028_one_x0020_line_x0029_" ma:readOnly="false">
      <xsd:simpleType>
        <xsd:restriction base="dms:Text">
          <xsd:maxLength value="255"/>
        </xsd:restriction>
      </xsd:simpleType>
    </xsd:element>
    <xsd:element name="Sector_x0020_Multi_x0020__x0028_Lookup_x0029__x003a_No." ma:index="17" nillable="true" ma:displayName="Sector Multi (Lookup):No." ma:list="{4b4e99cb-124f-4b2f-a0b3-23d8a9f1266e}" ma:internalName="Sector_x0020_Multi_x0020__x0028_Lookup_x0029__x003A_No_x002e_" ma:readOnly="true" ma:showField="No_x002e_" ma:web="66cfced3-2252-43f8-a5d2-c26605d67d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19" nillable="true" ma:displayName="Taxonomy Catch All Column" ma:hidden="true" ma:list="{25291572-e542-49df-b71b-c0411b2532ef}" ma:internalName="TaxCatchAll" ma:showField="CatchAllData" ma:web="66cfced3-2252-43f8-a5d2-c26605d67d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cademic_x0020_Year_x003a_Year" ma:index="20" nillable="true" ma:displayName="Academic Year:Year" ma:list="{59a7f092-9277-44fc-806b-6d16ecd02118}" ma:internalName="Academic_x0020_Year_x003A_Year" ma:readOnly="true" ma:showField="Year" ma:web="66cfced3-2252-43f8-a5d2-c26605d67d19">
      <xsd:simpleType>
        <xsd:restriction base="dms:Lookup"/>
      </xsd:simple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ademic_x0020_Year xmlns="66cfced3-2252-43f8-a5d2-c26605d67d19">13</Academic_x0020_Year>
    <System xmlns="7d0c52b9-8dd3-418b-a781-412e5a1f1d07">1</System>
    <Sector_x0020_Multi_x0020__x0028_Lookup_x0029_ xmlns="66cfced3-2252-43f8-a5d2-c26605d67d19">
      <Value>4</Value>
    </Sector_x0020_Multi_x0020__x0028_Lookup_x0029_>
    <Additional_x0020_Comments_x0020__x0028_one_x0020_line_x0029_ xmlns="66cfced3-2252-43f8-a5d2-c26605d67d19" xsi:nil="true"/>
    <Process xmlns="7d0c52b9-8dd3-418b-a781-412e5a1f1d07">23</Process>
    <Training_x0020_Type xmlns="7d0c52b9-8dd3-418b-a781-412e5a1f1d07">School Inspection training</Training_x0020_Type>
    <Cobas_x0020_Code xmlns="7d0c52b9-8dd3-418b-a781-412e5a1f1d07" xsi:nil="true"/>
    <Type_x0020_of_x0020_document xmlns="7d0c52b9-8dd3-418b-a781-412e5a1f1d07">Powerpoint presentation</Type_x0020_of_x0020_document>
    <Inspector_x0020_Type xmlns="66cfced3-2252-43f8-a5d2-c26605d67d19">PI (Peer Inspectors)</Inspector_x0020_Type>
    <Internal_x0020__x002f__x0020_External xmlns="7d0c52b9-8dd3-418b-a781-412e5a1f1d07">External</Internal_x0020__x002f__x0020_External>
    <TaxCatchAll xmlns="66cfced3-2252-43f8-a5d2-c26605d67d19">
      <Value>81</Value>
    </TaxCatchAll>
  </documentManagement>
</p:properties>
</file>

<file path=customXml/itemProps1.xml><?xml version="1.0" encoding="utf-8"?>
<ds:datastoreItem xmlns:ds="http://schemas.openxmlformats.org/officeDocument/2006/customXml" ds:itemID="{D7FBD8F2-F90A-4C1F-8595-DFA4488FCD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134FE9-CC47-4450-BB47-AB89D28234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0c52b9-8dd3-418b-a781-412e5a1f1d07"/>
    <ds:schemaRef ds:uri="66cfced3-2252-43f8-a5d2-c26605d67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12C820-0342-4CB2-88FC-4AEEC26C1B5E}">
  <ds:schemaRefs>
    <ds:schemaRef ds:uri="http://schemas.microsoft.com/office/2006/documentManagement/types"/>
    <ds:schemaRef ds:uri="http://purl.org/dc/elements/1.1/"/>
    <ds:schemaRef ds:uri="http://purl.org/dc/terms/"/>
    <ds:schemaRef ds:uri="7d0c52b9-8dd3-418b-a781-412e5a1f1d07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66cfced3-2252-43f8-a5d2-c26605d67d1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9635</TotalTime>
  <Words>1534</Words>
  <Application>Microsoft Office PowerPoint</Application>
  <PresentationFormat>Custom</PresentationFormat>
  <Paragraphs>177</Paragraphs>
  <Slides>40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PT Sans</vt:lpstr>
      <vt:lpstr>Roboto</vt:lpstr>
      <vt:lpstr>Roboto Light</vt:lpstr>
      <vt:lpstr>Symbol</vt:lpstr>
      <vt:lpstr>Titillium Web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Independent PI training</dc:title>
  <dc:creator>Gina Rathbone</dc:creator>
  <cp:lastModifiedBy>Henley, Joshua (COOG - DDAT - Data &amp; Geography)</cp:lastModifiedBy>
  <cp:revision>159</cp:revision>
  <cp:lastPrinted>2024-02-15T14:32:06Z</cp:lastPrinted>
  <dcterms:created xsi:type="dcterms:W3CDTF">2015-04-24T11:05:35Z</dcterms:created>
  <dcterms:modified xsi:type="dcterms:W3CDTF">2024-06-04T10:32:05Z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2015-04-24T00:00:00Z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2015-04-24T00:00:00Z</vt:filetime>
  </property>
  <property fmtid="{D5CDD505-2E9C-101B-9397-08002B2CF9AE}" pid="5" name="ContentTypeId">
    <vt:lpwstr>0x0101005AAE99603EBC2A4E9C2710F3612A156B</vt:lpwstr>
  </property>
  <property fmtid="{D5CDD505-2E9C-101B-9397-08002B2CF9AE}" pid="6" name="Estyn Language">
    <vt:lpwstr>81;#English|777de1d1-cd30-4966-a2e3-f61db4c431e8</vt:lpwstr>
  </property>
  <property fmtid="{D5CDD505-2E9C-101B-9397-08002B2CF9AE}" pid="7" name="Move To T&amp;D Area">
    <vt:bool>false</vt:bool>
  </property>
  <property fmtid="{D5CDD505-2E9C-101B-9397-08002B2CF9AE}" pid="8" name="Title (Welsh)">
    <vt:lpwstr>Standard Power Point - update Aug 2016</vt:lpwstr>
  </property>
  <property fmtid="{D5CDD505-2E9C-101B-9397-08002B2CF9AE}" pid="9" name="Calendar Year">
    <vt:lpwstr>7</vt:lpwstr>
  </property>
  <property fmtid="{D5CDD505-2E9C-101B-9397-08002B2CF9AE}" pid="10" name="TaxCatchAll">
    <vt:lpwstr>1;#English|777de1d1-cd30-4966-a2e3-f61db4c431e8</vt:lpwstr>
  </property>
  <property fmtid="{D5CDD505-2E9C-101B-9397-08002B2CF9AE}" pid="11" name="b6bad8d7342d4cc5ae5d0cd685ebd519">
    <vt:lpwstr>English|777de1d1-cd30-4966-a2e3-f61db4c431e8</vt:lpwstr>
  </property>
  <property fmtid="{D5CDD505-2E9C-101B-9397-08002B2CF9AE}" pid="12" name="Financial Year">
    <vt:lpwstr>7</vt:lpwstr>
  </property>
</Properties>
</file>