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60" r:id="rId6"/>
  </p:sldMasterIdLst>
  <p:notesMasterIdLst>
    <p:notesMasterId r:id="rId20"/>
  </p:notesMasterIdLst>
  <p:sldIdLst>
    <p:sldId id="261" r:id="rId7"/>
    <p:sldId id="273" r:id="rId8"/>
    <p:sldId id="306" r:id="rId9"/>
    <p:sldId id="362" r:id="rId10"/>
    <p:sldId id="363" r:id="rId11"/>
    <p:sldId id="263" r:id="rId12"/>
    <p:sldId id="376" r:id="rId13"/>
    <p:sldId id="378" r:id="rId14"/>
    <p:sldId id="375" r:id="rId15"/>
    <p:sldId id="275" r:id="rId16"/>
    <p:sldId id="276" r:id="rId17"/>
    <p:sldId id="296" r:id="rId18"/>
    <p:sldId id="37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3ED78D2-A275-4C2E-B2D1-5D00A2893E4B}">
          <p14:sldIdLst>
            <p14:sldId id="261"/>
            <p14:sldId id="273"/>
            <p14:sldId id="306"/>
            <p14:sldId id="362"/>
            <p14:sldId id="363"/>
            <p14:sldId id="263"/>
            <p14:sldId id="376"/>
            <p14:sldId id="378"/>
            <p14:sldId id="375"/>
            <p14:sldId id="275"/>
            <p14:sldId id="276"/>
            <p14:sldId id="296"/>
            <p14:sldId id="37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ithcock, Richard (EPS - Curriculum)" initials="HR(-C" lastIdx="4" clrIdx="0">
    <p:extLst>
      <p:ext uri="{19B8F6BF-5375-455C-9EA6-DF929625EA0E}">
        <p15:presenceInfo xmlns:p15="http://schemas.microsoft.com/office/powerpoint/2012/main" userId="S-1-5-21-2431647640-172777305-3518478359-124670" providerId="AD"/>
      </p:ext>
    </p:extLst>
  </p:cmAuthor>
  <p:cmAuthor id="2" name="Hopkin, Lloyd (EPS - Curriculum)" initials="HL(-C" lastIdx="18" clrIdx="1">
    <p:extLst>
      <p:ext uri="{19B8F6BF-5375-455C-9EA6-DF929625EA0E}">
        <p15:presenceInfo xmlns:p15="http://schemas.microsoft.com/office/powerpoint/2012/main" userId="S-1-5-21-2431647640-172777305-3518478359-1001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FC357F-09CA-4F1E-B046-D5A7710ED414}" v="5" dt="2022-06-12T07:54:39.9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64" autoAdjust="0"/>
    <p:restoredTop sz="77389" autoAdjust="0"/>
  </p:normalViewPr>
  <p:slideViewPr>
    <p:cSldViewPr snapToGrid="0">
      <p:cViewPr varScale="1">
        <p:scale>
          <a:sx n="80" d="100"/>
          <a:sy n="80" d="100"/>
        </p:scale>
        <p:origin x="96" y="348"/>
      </p:cViewPr>
      <p:guideLst/>
    </p:cSldViewPr>
  </p:slideViewPr>
  <p:notesTextViewPr>
    <p:cViewPr>
      <p:scale>
        <a:sx n="3" d="2"/>
        <a:sy n="3" d="2"/>
      </p:scale>
      <p:origin x="0" y="0"/>
    </p:cViewPr>
  </p:notesTextViewPr>
  <p:sorterViewPr>
    <p:cViewPr>
      <p:scale>
        <a:sx n="100" d="100"/>
        <a:sy n="100" d="100"/>
      </p:scale>
      <p:origin x="0" y="-3260"/>
    </p:cViewPr>
  </p:sorterViewPr>
  <p:notesViewPr>
    <p:cSldViewPr snapToGrid="0">
      <p:cViewPr varScale="1">
        <p:scale>
          <a:sx n="70" d="100"/>
          <a:sy n="70" d="100"/>
        </p:scale>
        <p:origin x="233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CA7B47-4FBE-407C-B9F9-86F223D07507}" type="datetimeFigureOut">
              <a:rPr lang="en-GB" smtClean="0"/>
              <a:t>11/07/2022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734021-97F0-4EA6-9E11-935753612E22}" type="slidenum">
              <a:rPr lang="en-GB" smtClean="0"/>
              <a:t>‹#›</a:t>
            </a:fld>
            <a:endParaRPr lang="en-GB"/>
          </a:p>
        </p:txBody>
      </p:sp>
    </p:spTree>
    <p:extLst>
      <p:ext uri="{BB962C8B-B14F-4D97-AF65-F5344CB8AC3E}">
        <p14:creationId xmlns:p14="http://schemas.microsoft.com/office/powerpoint/2010/main" val="3506660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B7B1AD-F1A6-400A-99E7-3D3F4AB22F78}"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438824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baseline="0" dirty="0"/>
              <a:t>Suggested sub-questions that facilitators can use to help prompt discussion in their sessions, if necessary.</a:t>
            </a:r>
          </a:p>
          <a:p>
            <a:pPr marL="0" indent="0">
              <a:buFont typeface="Arial" panose="020B0604020202020204" pitchFamily="34" charset="0"/>
              <a:buNone/>
            </a:pPr>
            <a:endParaRPr lang="en-GB" baseline="0"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DE734021-97F0-4EA6-9E11-935753612E22}" type="slidenum">
              <a:rPr lang="en-GB" smtClean="0"/>
              <a:t>10</a:t>
            </a:fld>
            <a:endParaRPr lang="en-GB"/>
          </a:p>
        </p:txBody>
      </p:sp>
    </p:spTree>
    <p:extLst>
      <p:ext uri="{BB962C8B-B14F-4D97-AF65-F5344CB8AC3E}">
        <p14:creationId xmlns:p14="http://schemas.microsoft.com/office/powerpoint/2010/main" val="29415668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baseline="0" dirty="0"/>
              <a:t>Suggested sub-questions that facilitators can use to help prompt discussion in their sessions, if necessary.</a:t>
            </a:r>
          </a:p>
          <a:p>
            <a:pPr marL="0" indent="0">
              <a:buFont typeface="Arial" panose="020B0604020202020204" pitchFamily="34" charset="0"/>
              <a:buNone/>
            </a:pPr>
            <a:endParaRPr lang="en-GB" baseline="0"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DE734021-97F0-4EA6-9E11-935753612E22}" type="slidenum">
              <a:rPr lang="en-GB" smtClean="0"/>
              <a:t>11</a:t>
            </a:fld>
            <a:endParaRPr lang="en-GB"/>
          </a:p>
        </p:txBody>
      </p:sp>
    </p:spTree>
    <p:extLst>
      <p:ext uri="{BB962C8B-B14F-4D97-AF65-F5344CB8AC3E}">
        <p14:creationId xmlns:p14="http://schemas.microsoft.com/office/powerpoint/2010/main" val="5261816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734021-97F0-4EA6-9E11-935753612E2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51438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DE734021-97F0-4EA6-9E11-935753612E22}" type="slidenum">
              <a:rPr lang="en-GB" smtClean="0"/>
              <a:t>13</a:t>
            </a:fld>
            <a:endParaRPr lang="en-GB"/>
          </a:p>
        </p:txBody>
      </p:sp>
    </p:spTree>
    <p:extLst>
      <p:ext uri="{BB962C8B-B14F-4D97-AF65-F5344CB8AC3E}">
        <p14:creationId xmlns:p14="http://schemas.microsoft.com/office/powerpoint/2010/main" val="3670584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a:t>Walk through the NN conversation – 2 hour session</a:t>
            </a:r>
          </a:p>
          <a:p>
            <a:pPr marL="0" indent="0">
              <a:buFont typeface="Arial" panose="020B0604020202020204" pitchFamily="34" charset="0"/>
              <a:buNone/>
            </a:pPr>
            <a:endParaRPr lang="en-GB"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DE734021-97F0-4EA6-9E11-935753612E22}" type="slidenum">
              <a:rPr lang="en-GB" smtClean="0"/>
              <a:t>2</a:t>
            </a:fld>
            <a:endParaRPr lang="en-GB"/>
          </a:p>
        </p:txBody>
      </p:sp>
    </p:spTree>
    <p:extLst>
      <p:ext uri="{BB962C8B-B14F-4D97-AF65-F5344CB8AC3E}">
        <p14:creationId xmlns:p14="http://schemas.microsoft.com/office/powerpoint/2010/main" val="3670584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DE734021-97F0-4EA6-9E11-935753612E22}" type="slidenum">
              <a:rPr lang="en-GB" smtClean="0"/>
              <a:t>3</a:t>
            </a:fld>
            <a:endParaRPr lang="en-GB"/>
          </a:p>
        </p:txBody>
      </p:sp>
    </p:spTree>
    <p:extLst>
      <p:ext uri="{BB962C8B-B14F-4D97-AF65-F5344CB8AC3E}">
        <p14:creationId xmlns:p14="http://schemas.microsoft.com/office/powerpoint/2010/main" val="3500101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DE734021-97F0-4EA6-9E11-935753612E22}" type="slidenum">
              <a:rPr lang="en-GB" smtClean="0"/>
              <a:t>4</a:t>
            </a:fld>
            <a:endParaRPr lang="en-GB"/>
          </a:p>
        </p:txBody>
      </p:sp>
    </p:spTree>
    <p:extLst>
      <p:ext uri="{BB962C8B-B14F-4D97-AF65-F5344CB8AC3E}">
        <p14:creationId xmlns:p14="http://schemas.microsoft.com/office/powerpoint/2010/main" val="1669598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DE734021-97F0-4EA6-9E11-935753612E22}" type="slidenum">
              <a:rPr lang="en-GB" smtClean="0"/>
              <a:t>5</a:t>
            </a:fld>
            <a:endParaRPr lang="en-GB"/>
          </a:p>
        </p:txBody>
      </p:sp>
    </p:spTree>
    <p:extLst>
      <p:ext uri="{BB962C8B-B14F-4D97-AF65-F5344CB8AC3E}">
        <p14:creationId xmlns:p14="http://schemas.microsoft.com/office/powerpoint/2010/main" val="877323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baseline="0"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DE734021-97F0-4EA6-9E11-935753612E22}" type="slidenum">
              <a:rPr lang="en-GB" smtClean="0"/>
              <a:t>6</a:t>
            </a:fld>
            <a:endParaRPr lang="en-GB"/>
          </a:p>
        </p:txBody>
      </p:sp>
    </p:spTree>
    <p:extLst>
      <p:ext uri="{BB962C8B-B14F-4D97-AF65-F5344CB8AC3E}">
        <p14:creationId xmlns:p14="http://schemas.microsoft.com/office/powerpoint/2010/main" val="304558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n-ea"/>
                <a:cs typeface="+mn-cs"/>
              </a:rPr>
              <a:t>Thanks</a:t>
            </a:r>
            <a:r>
              <a:rPr lang="en-GB" sz="1200" kern="1200" baseline="0" dirty="0">
                <a:solidFill>
                  <a:schemeClr val="tx1"/>
                </a:solidFill>
                <a:effectLst/>
                <a:latin typeface="+mn-lt"/>
                <a:ea typeface="+mn-ea"/>
                <a:cs typeface="+mn-cs"/>
              </a:rPr>
              <a:t> to the g</a:t>
            </a:r>
            <a:r>
              <a:rPr lang="en-GB" sz="1200" kern="1200" dirty="0">
                <a:solidFill>
                  <a:schemeClr val="tx1"/>
                </a:solidFill>
                <a:effectLst/>
                <a:latin typeface="+mn-lt"/>
                <a:ea typeface="+mn-ea"/>
                <a:cs typeface="+mn-cs"/>
              </a:rPr>
              <a:t>ood discussion at the planning group session last week,</a:t>
            </a:r>
            <a:r>
              <a:rPr lang="en-GB" sz="1200" kern="1200" baseline="0" dirty="0">
                <a:solidFill>
                  <a:schemeClr val="tx1"/>
                </a:solidFill>
                <a:effectLst/>
                <a:latin typeface="+mn-lt"/>
                <a:ea typeface="+mn-ea"/>
                <a:cs typeface="+mn-cs"/>
              </a:rPr>
              <a:t> we have been able to design 3 key questions around which to structure the 2 hour NN conversation</a:t>
            </a:r>
            <a:r>
              <a:rPr lang="en-GB" baseline="0" dirty="0"/>
              <a:t> with practitioners.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aseline="0" dirty="0">
                <a:solidFill>
                  <a:srgbClr val="FF0000"/>
                </a:solidFill>
                <a:highlight>
                  <a:srgbClr val="FFFF00"/>
                </a:highlight>
              </a:rPr>
              <a:t>W</a:t>
            </a:r>
            <a:r>
              <a:rPr lang="en-GB" dirty="0">
                <a:solidFill>
                  <a:srgbClr val="FF0000"/>
                </a:solidFill>
                <a:highlight>
                  <a:srgbClr val="FFFF00"/>
                </a:highlight>
              </a:rPr>
              <a:t>e are preparing a video to introduce the session </a:t>
            </a:r>
            <a:r>
              <a:rPr lang="en-GB" dirty="0"/>
              <a:t>– UPDATE/ INSERT DETAILS </a:t>
            </a:r>
            <a:endParaRPr lang="en-GB" baseline="0" dirty="0"/>
          </a:p>
          <a:p>
            <a:pPr marL="0" indent="0">
              <a:buFont typeface="Arial" panose="020B0604020202020204" pitchFamily="34" charset="0"/>
              <a:buNone/>
            </a:pPr>
            <a:endParaRPr lang="en-GB" baseline="0" dirty="0"/>
          </a:p>
          <a:p>
            <a:pPr marL="0" indent="0">
              <a:buFont typeface="Arial" panose="020B0604020202020204" pitchFamily="34" charset="0"/>
              <a:buNone/>
            </a:pPr>
            <a:endParaRPr lang="en-GB" baseline="0"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DE734021-97F0-4EA6-9E11-935753612E22}" type="slidenum">
              <a:rPr lang="en-GB" smtClean="0"/>
              <a:t>7</a:t>
            </a:fld>
            <a:endParaRPr lang="en-GB"/>
          </a:p>
        </p:txBody>
      </p:sp>
    </p:spTree>
    <p:extLst>
      <p:ext uri="{BB962C8B-B14F-4D97-AF65-F5344CB8AC3E}">
        <p14:creationId xmlns:p14="http://schemas.microsoft.com/office/powerpoint/2010/main" val="2990172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video is 13 minutes long. The content is all relevant to the conversation but please use your discretion as to whether to play in full or in part during the session. There is a natural break at 7 minutes – the rest of the video could be viewed later/after the session.    </a:t>
            </a:r>
          </a:p>
        </p:txBody>
      </p:sp>
      <p:sp>
        <p:nvSpPr>
          <p:cNvPr id="4" name="Slide Number Placeholder 3"/>
          <p:cNvSpPr>
            <a:spLocks noGrp="1"/>
          </p:cNvSpPr>
          <p:nvPr>
            <p:ph type="sldNum" sz="quarter" idx="5"/>
          </p:nvPr>
        </p:nvSpPr>
        <p:spPr/>
        <p:txBody>
          <a:bodyPr/>
          <a:lstStyle/>
          <a:p>
            <a:fld id="{DE734021-97F0-4EA6-9E11-935753612E22}" type="slidenum">
              <a:rPr lang="en-GB" smtClean="0"/>
              <a:t>8</a:t>
            </a:fld>
            <a:endParaRPr lang="en-GB"/>
          </a:p>
        </p:txBody>
      </p:sp>
    </p:spTree>
    <p:extLst>
      <p:ext uri="{BB962C8B-B14F-4D97-AF65-F5344CB8AC3E}">
        <p14:creationId xmlns:p14="http://schemas.microsoft.com/office/powerpoint/2010/main" val="3896514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baseline="0" dirty="0"/>
              <a:t>Suggested sub-questions that facilitators can use to help prompt discussion in their sessions, if necessary.</a:t>
            </a:r>
          </a:p>
          <a:p>
            <a:pPr marL="0" indent="0">
              <a:buFont typeface="Arial" panose="020B0604020202020204" pitchFamily="34" charset="0"/>
              <a:buNone/>
            </a:pPr>
            <a:endParaRPr lang="en-GB" baseline="0"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DE734021-97F0-4EA6-9E11-935753612E22}" type="slidenum">
              <a:rPr lang="en-GB" smtClean="0"/>
              <a:t>9</a:t>
            </a:fld>
            <a:endParaRPr lang="en-GB"/>
          </a:p>
        </p:txBody>
      </p:sp>
    </p:spTree>
    <p:extLst>
      <p:ext uri="{BB962C8B-B14F-4D97-AF65-F5344CB8AC3E}">
        <p14:creationId xmlns:p14="http://schemas.microsoft.com/office/powerpoint/2010/main" val="2414217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6C710E0-E396-4021-A37E-7CA66AA1ABC0}" type="datetimeFigureOut">
              <a:rPr lang="en-GB" smtClean="0"/>
              <a:t>11/07/2022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B6789F-8326-4AD5-A9D8-E28EFC2EB36F}" type="slidenum">
              <a:rPr lang="en-GB" smtClean="0"/>
              <a:t>‹#›</a:t>
            </a:fld>
            <a:endParaRPr lang="en-GB"/>
          </a:p>
        </p:txBody>
      </p:sp>
    </p:spTree>
    <p:extLst>
      <p:ext uri="{BB962C8B-B14F-4D97-AF65-F5344CB8AC3E}">
        <p14:creationId xmlns:p14="http://schemas.microsoft.com/office/powerpoint/2010/main" val="2450118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6C710E0-E396-4021-A37E-7CA66AA1ABC0}" type="datetimeFigureOut">
              <a:rPr lang="en-GB" smtClean="0"/>
              <a:t>11/07/2022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B6789F-8326-4AD5-A9D8-E28EFC2EB36F}" type="slidenum">
              <a:rPr lang="en-GB" smtClean="0"/>
              <a:t>‹#›</a:t>
            </a:fld>
            <a:endParaRPr lang="en-GB"/>
          </a:p>
        </p:txBody>
      </p:sp>
    </p:spTree>
    <p:extLst>
      <p:ext uri="{BB962C8B-B14F-4D97-AF65-F5344CB8AC3E}">
        <p14:creationId xmlns:p14="http://schemas.microsoft.com/office/powerpoint/2010/main" val="115453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6C710E0-E396-4021-A37E-7CA66AA1ABC0}" type="datetimeFigureOut">
              <a:rPr lang="en-GB" smtClean="0"/>
              <a:t>11/07/2022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B6789F-8326-4AD5-A9D8-E28EFC2EB36F}" type="slidenum">
              <a:rPr lang="en-GB" smtClean="0"/>
              <a:t>‹#›</a:t>
            </a:fld>
            <a:endParaRPr lang="en-GB"/>
          </a:p>
        </p:txBody>
      </p:sp>
    </p:spTree>
    <p:extLst>
      <p:ext uri="{BB962C8B-B14F-4D97-AF65-F5344CB8AC3E}">
        <p14:creationId xmlns:p14="http://schemas.microsoft.com/office/powerpoint/2010/main" val="3194911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98E1FB7-9600-B846-A4D5-61D8BDB0A21B}"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09F1F-A1D8-C84D-9070-2EDFBF365F18}" type="slidenum">
              <a:rPr lang="en-US" smtClean="0"/>
              <a:t>‹#›</a:t>
            </a:fld>
            <a:endParaRPr lang="en-US"/>
          </a:p>
        </p:txBody>
      </p:sp>
    </p:spTree>
    <p:extLst>
      <p:ext uri="{BB962C8B-B14F-4D97-AF65-F5344CB8AC3E}">
        <p14:creationId xmlns:p14="http://schemas.microsoft.com/office/powerpoint/2010/main" val="27971678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8E1FB7-9600-B846-A4D5-61D8BDB0A21B}"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09F1F-A1D8-C84D-9070-2EDFBF365F18}" type="slidenum">
              <a:rPr lang="en-US" smtClean="0"/>
              <a:t>‹#›</a:t>
            </a:fld>
            <a:endParaRPr lang="en-US"/>
          </a:p>
        </p:txBody>
      </p:sp>
    </p:spTree>
    <p:extLst>
      <p:ext uri="{BB962C8B-B14F-4D97-AF65-F5344CB8AC3E}">
        <p14:creationId xmlns:p14="http://schemas.microsoft.com/office/powerpoint/2010/main" val="11769888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56"/>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8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8E1FB7-9600-B846-A4D5-61D8BDB0A21B}"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09F1F-A1D8-C84D-9070-2EDFBF365F18}" type="slidenum">
              <a:rPr lang="en-US" smtClean="0"/>
              <a:t>‹#›</a:t>
            </a:fld>
            <a:endParaRPr lang="en-US"/>
          </a:p>
        </p:txBody>
      </p:sp>
    </p:spTree>
    <p:extLst>
      <p:ext uri="{BB962C8B-B14F-4D97-AF65-F5344CB8AC3E}">
        <p14:creationId xmlns:p14="http://schemas.microsoft.com/office/powerpoint/2010/main" val="25863769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8E1FB7-9600-B846-A4D5-61D8BDB0A21B}" type="datetimeFigureOut">
              <a:rPr lang="en-US" smtClean="0"/>
              <a:t>7/11/2022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D09F1F-A1D8-C84D-9070-2EDFBF365F18}" type="slidenum">
              <a:rPr lang="en-US" smtClean="0"/>
              <a:t>‹#›</a:t>
            </a:fld>
            <a:endParaRPr lang="en-US"/>
          </a:p>
        </p:txBody>
      </p:sp>
    </p:spTree>
    <p:extLst>
      <p:ext uri="{BB962C8B-B14F-4D97-AF65-F5344CB8AC3E}">
        <p14:creationId xmlns:p14="http://schemas.microsoft.com/office/powerpoint/2010/main" val="3854291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8E1FB7-9600-B846-A4D5-61D8BDB0A21B}" type="datetimeFigureOut">
              <a:rPr lang="en-US" smtClean="0"/>
              <a:t>7/11/2022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D09F1F-A1D8-C84D-9070-2EDFBF365F18}" type="slidenum">
              <a:rPr lang="en-US" smtClean="0"/>
              <a:t>‹#›</a:t>
            </a:fld>
            <a:endParaRPr lang="en-US"/>
          </a:p>
        </p:txBody>
      </p:sp>
    </p:spTree>
    <p:extLst>
      <p:ext uri="{BB962C8B-B14F-4D97-AF65-F5344CB8AC3E}">
        <p14:creationId xmlns:p14="http://schemas.microsoft.com/office/powerpoint/2010/main" val="16000248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8E1FB7-9600-B846-A4D5-61D8BDB0A21B}" type="datetimeFigureOut">
              <a:rPr lang="en-US" smtClean="0"/>
              <a:t>7/11/2022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D09F1F-A1D8-C84D-9070-2EDFBF365F18}" type="slidenum">
              <a:rPr lang="en-US" smtClean="0"/>
              <a:t>‹#›</a:t>
            </a:fld>
            <a:endParaRPr lang="en-US"/>
          </a:p>
        </p:txBody>
      </p:sp>
    </p:spTree>
    <p:extLst>
      <p:ext uri="{BB962C8B-B14F-4D97-AF65-F5344CB8AC3E}">
        <p14:creationId xmlns:p14="http://schemas.microsoft.com/office/powerpoint/2010/main" val="21596097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E1FB7-9600-B846-A4D5-61D8BDB0A21B}" type="datetimeFigureOut">
              <a:rPr lang="en-US" smtClean="0"/>
              <a:t>7/11/2022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D09F1F-A1D8-C84D-9070-2EDFBF365F18}" type="slidenum">
              <a:rPr lang="en-US" smtClean="0"/>
              <a:t>‹#›</a:t>
            </a:fld>
            <a:endParaRPr lang="en-US"/>
          </a:p>
        </p:txBody>
      </p:sp>
    </p:spTree>
    <p:extLst>
      <p:ext uri="{BB962C8B-B14F-4D97-AF65-F5344CB8AC3E}">
        <p14:creationId xmlns:p14="http://schemas.microsoft.com/office/powerpoint/2010/main" val="26335112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43"/>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8E1FB7-9600-B846-A4D5-61D8BDB0A21B}" type="datetimeFigureOut">
              <a:rPr lang="en-US" smtClean="0"/>
              <a:t>7/11/2022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D09F1F-A1D8-C84D-9070-2EDFBF365F18}" type="slidenum">
              <a:rPr lang="en-US" smtClean="0"/>
              <a:t>‹#›</a:t>
            </a:fld>
            <a:endParaRPr lang="en-US"/>
          </a:p>
        </p:txBody>
      </p:sp>
    </p:spTree>
    <p:extLst>
      <p:ext uri="{BB962C8B-B14F-4D97-AF65-F5344CB8AC3E}">
        <p14:creationId xmlns:p14="http://schemas.microsoft.com/office/powerpoint/2010/main" val="2132660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6C710E0-E396-4021-A37E-7CA66AA1ABC0}" type="datetimeFigureOut">
              <a:rPr lang="en-GB" smtClean="0"/>
              <a:t>11/07/2022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B6789F-8326-4AD5-A9D8-E28EFC2EB36F}" type="slidenum">
              <a:rPr lang="en-GB" smtClean="0"/>
              <a:t>‹#›</a:t>
            </a:fld>
            <a:endParaRPr lang="en-GB"/>
          </a:p>
        </p:txBody>
      </p:sp>
    </p:spTree>
    <p:extLst>
      <p:ext uri="{BB962C8B-B14F-4D97-AF65-F5344CB8AC3E}">
        <p14:creationId xmlns:p14="http://schemas.microsoft.com/office/powerpoint/2010/main" val="10235645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43"/>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8E1FB7-9600-B846-A4D5-61D8BDB0A21B}" type="datetimeFigureOut">
              <a:rPr lang="en-US" smtClean="0"/>
              <a:t>7/11/2022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D09F1F-A1D8-C84D-9070-2EDFBF365F18}" type="slidenum">
              <a:rPr lang="en-US" smtClean="0"/>
              <a:t>‹#›</a:t>
            </a:fld>
            <a:endParaRPr lang="en-US"/>
          </a:p>
        </p:txBody>
      </p:sp>
    </p:spTree>
    <p:extLst>
      <p:ext uri="{BB962C8B-B14F-4D97-AF65-F5344CB8AC3E}">
        <p14:creationId xmlns:p14="http://schemas.microsoft.com/office/powerpoint/2010/main" val="14898699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8E1FB7-9600-B846-A4D5-61D8BDB0A21B}"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09F1F-A1D8-C84D-9070-2EDFBF365F18}" type="slidenum">
              <a:rPr lang="en-US" smtClean="0"/>
              <a:t>‹#›</a:t>
            </a:fld>
            <a:endParaRPr lang="en-US"/>
          </a:p>
        </p:txBody>
      </p:sp>
    </p:spTree>
    <p:extLst>
      <p:ext uri="{BB962C8B-B14F-4D97-AF65-F5344CB8AC3E}">
        <p14:creationId xmlns:p14="http://schemas.microsoft.com/office/powerpoint/2010/main" val="18269005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8E1FB7-9600-B846-A4D5-61D8BDB0A21B}" type="datetimeFigureOut">
              <a:rPr lang="en-US" smtClean="0"/>
              <a:t>7/11/2022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09F1F-A1D8-C84D-9070-2EDFBF365F18}" type="slidenum">
              <a:rPr lang="en-US" smtClean="0"/>
              <a:t>‹#›</a:t>
            </a:fld>
            <a:endParaRPr lang="en-US"/>
          </a:p>
        </p:txBody>
      </p:sp>
    </p:spTree>
    <p:extLst>
      <p:ext uri="{BB962C8B-B14F-4D97-AF65-F5344CB8AC3E}">
        <p14:creationId xmlns:p14="http://schemas.microsoft.com/office/powerpoint/2010/main" val="4126239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6C710E0-E396-4021-A37E-7CA66AA1ABC0}" type="datetimeFigureOut">
              <a:rPr lang="en-GB" smtClean="0"/>
              <a:t>11/07/2022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B6789F-8326-4AD5-A9D8-E28EFC2EB36F}" type="slidenum">
              <a:rPr lang="en-GB" smtClean="0"/>
              <a:t>‹#›</a:t>
            </a:fld>
            <a:endParaRPr lang="en-GB"/>
          </a:p>
        </p:txBody>
      </p:sp>
    </p:spTree>
    <p:extLst>
      <p:ext uri="{BB962C8B-B14F-4D97-AF65-F5344CB8AC3E}">
        <p14:creationId xmlns:p14="http://schemas.microsoft.com/office/powerpoint/2010/main" val="391495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6C710E0-E396-4021-A37E-7CA66AA1ABC0}" type="datetimeFigureOut">
              <a:rPr lang="en-GB" smtClean="0"/>
              <a:t>11/07/2022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B6789F-8326-4AD5-A9D8-E28EFC2EB36F}" type="slidenum">
              <a:rPr lang="en-GB" smtClean="0"/>
              <a:t>‹#›</a:t>
            </a:fld>
            <a:endParaRPr lang="en-GB"/>
          </a:p>
        </p:txBody>
      </p:sp>
    </p:spTree>
    <p:extLst>
      <p:ext uri="{BB962C8B-B14F-4D97-AF65-F5344CB8AC3E}">
        <p14:creationId xmlns:p14="http://schemas.microsoft.com/office/powerpoint/2010/main" val="3600188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6C710E0-E396-4021-A37E-7CA66AA1ABC0}" type="datetimeFigureOut">
              <a:rPr lang="en-GB" smtClean="0"/>
              <a:t>11/07/2022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9B6789F-8326-4AD5-A9D8-E28EFC2EB36F}" type="slidenum">
              <a:rPr lang="en-GB" smtClean="0"/>
              <a:t>‹#›</a:t>
            </a:fld>
            <a:endParaRPr lang="en-GB"/>
          </a:p>
        </p:txBody>
      </p:sp>
    </p:spTree>
    <p:extLst>
      <p:ext uri="{BB962C8B-B14F-4D97-AF65-F5344CB8AC3E}">
        <p14:creationId xmlns:p14="http://schemas.microsoft.com/office/powerpoint/2010/main" val="973328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6C710E0-E396-4021-A37E-7CA66AA1ABC0}" type="datetimeFigureOut">
              <a:rPr lang="en-GB" smtClean="0"/>
              <a:t>11/07/2022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9B6789F-8326-4AD5-A9D8-E28EFC2EB36F}" type="slidenum">
              <a:rPr lang="en-GB" smtClean="0"/>
              <a:t>‹#›</a:t>
            </a:fld>
            <a:endParaRPr lang="en-GB"/>
          </a:p>
        </p:txBody>
      </p:sp>
    </p:spTree>
    <p:extLst>
      <p:ext uri="{BB962C8B-B14F-4D97-AF65-F5344CB8AC3E}">
        <p14:creationId xmlns:p14="http://schemas.microsoft.com/office/powerpoint/2010/main" val="2985247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710E0-E396-4021-A37E-7CA66AA1ABC0}" type="datetimeFigureOut">
              <a:rPr lang="en-GB" smtClean="0"/>
              <a:t>11/07/2022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9B6789F-8326-4AD5-A9D8-E28EFC2EB36F}" type="slidenum">
              <a:rPr lang="en-GB" smtClean="0"/>
              <a:t>‹#›</a:t>
            </a:fld>
            <a:endParaRPr lang="en-GB"/>
          </a:p>
        </p:txBody>
      </p:sp>
    </p:spTree>
    <p:extLst>
      <p:ext uri="{BB962C8B-B14F-4D97-AF65-F5344CB8AC3E}">
        <p14:creationId xmlns:p14="http://schemas.microsoft.com/office/powerpoint/2010/main" val="4096393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C710E0-E396-4021-A37E-7CA66AA1ABC0}" type="datetimeFigureOut">
              <a:rPr lang="en-GB" smtClean="0"/>
              <a:t>11/07/2022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B6789F-8326-4AD5-A9D8-E28EFC2EB36F}" type="slidenum">
              <a:rPr lang="en-GB" smtClean="0"/>
              <a:t>‹#›</a:t>
            </a:fld>
            <a:endParaRPr lang="en-GB"/>
          </a:p>
        </p:txBody>
      </p:sp>
    </p:spTree>
    <p:extLst>
      <p:ext uri="{BB962C8B-B14F-4D97-AF65-F5344CB8AC3E}">
        <p14:creationId xmlns:p14="http://schemas.microsoft.com/office/powerpoint/2010/main" val="311283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C710E0-E396-4021-A37E-7CA66AA1ABC0}" type="datetimeFigureOut">
              <a:rPr lang="en-GB" smtClean="0"/>
              <a:t>11/07/2022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B6789F-8326-4AD5-A9D8-E28EFC2EB36F}" type="slidenum">
              <a:rPr lang="en-GB" smtClean="0"/>
              <a:t>‹#›</a:t>
            </a:fld>
            <a:endParaRPr lang="en-GB"/>
          </a:p>
        </p:txBody>
      </p:sp>
    </p:spTree>
    <p:extLst>
      <p:ext uri="{BB962C8B-B14F-4D97-AF65-F5344CB8AC3E}">
        <p14:creationId xmlns:p14="http://schemas.microsoft.com/office/powerpoint/2010/main" val="590100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C710E0-E396-4021-A37E-7CA66AA1ABC0}" type="datetimeFigureOut">
              <a:rPr lang="en-GB" smtClean="0"/>
              <a:t>11/07/2022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B6789F-8326-4AD5-A9D8-E28EFC2EB36F}" type="slidenum">
              <a:rPr lang="en-GB" smtClean="0"/>
              <a:t>‹#›</a:t>
            </a:fld>
            <a:endParaRPr lang="en-GB"/>
          </a:p>
        </p:txBody>
      </p:sp>
    </p:spTree>
    <p:extLst>
      <p:ext uri="{BB962C8B-B14F-4D97-AF65-F5344CB8AC3E}">
        <p14:creationId xmlns:p14="http://schemas.microsoft.com/office/powerpoint/2010/main" val="440957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A49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6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8E1FB7-9600-B846-A4D5-61D8BDB0A21B}" type="datetimeFigureOut">
              <a:rPr lang="en-US" smtClean="0"/>
              <a:t>7/11/2022</a:t>
            </a:fld>
            <a:endParaRPr lang="en-US"/>
          </a:p>
        </p:txBody>
      </p:sp>
      <p:sp>
        <p:nvSpPr>
          <p:cNvPr id="5" name="Footer Placeholder 4"/>
          <p:cNvSpPr>
            <a:spLocks noGrp="1"/>
          </p:cNvSpPr>
          <p:nvPr>
            <p:ph type="ftr" sz="quarter" idx="3"/>
          </p:nvPr>
        </p:nvSpPr>
        <p:spPr>
          <a:xfrm>
            <a:off x="4038600" y="635636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6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D09F1F-A1D8-C84D-9070-2EDFBF365F18}" type="slidenum">
              <a:rPr lang="en-US" smtClean="0"/>
              <a:t>‹#›</a:t>
            </a:fld>
            <a:endParaRPr lang="en-US"/>
          </a:p>
        </p:txBody>
      </p:sp>
    </p:spTree>
    <p:extLst>
      <p:ext uri="{BB962C8B-B14F-4D97-AF65-F5344CB8AC3E}">
        <p14:creationId xmlns:p14="http://schemas.microsoft.com/office/powerpoint/2010/main" val="4179049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hwb.gov.wales/curriculum-for-wales/national-network-for-curriculum-implementation/"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vimeo.com/fourcomms/review/725994947/745ae2a0f7"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0243" y="373361"/>
            <a:ext cx="2520696" cy="923544"/>
          </a:xfrm>
          <a:prstGeom prst="rect">
            <a:avLst/>
          </a:prstGeom>
        </p:spPr>
      </p:pic>
      <p:pic>
        <p:nvPicPr>
          <p:cNvPr id="5"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48885" y="181337"/>
            <a:ext cx="1353312" cy="1307592"/>
          </a:xfrm>
          <a:prstGeom prst="rect">
            <a:avLst/>
          </a:prstGeom>
        </p:spPr>
      </p:pic>
      <p:sp>
        <p:nvSpPr>
          <p:cNvPr id="2" name="Petryal 1"/>
          <p:cNvSpPr/>
          <p:nvPr/>
        </p:nvSpPr>
        <p:spPr>
          <a:xfrm>
            <a:off x="0" y="1879104"/>
            <a:ext cx="12191999" cy="2661947"/>
          </a:xfrm>
          <a:prstGeom prst="rect">
            <a:avLst/>
          </a:prstGeom>
        </p:spPr>
        <p:txBody>
          <a:bodyPr wrap="square">
            <a:spAutoFit/>
          </a:bodyPr>
          <a:lstStyle/>
          <a:p>
            <a:pPr marL="0" marR="0" lvl="0" indent="0" algn="ctr" defTabSz="914400" rtl="0" eaLnBrk="1" fontAlgn="auto" latinLnBrk="0" hangingPunct="1">
              <a:lnSpc>
                <a:spcPct val="130000"/>
              </a:lnSpc>
              <a:spcBef>
                <a:spcPts val="0"/>
              </a:spcBef>
              <a:spcAft>
                <a:spcPts val="0"/>
              </a:spcAft>
              <a:buClrTx/>
              <a:buSzTx/>
              <a:buFontTx/>
              <a:buNone/>
              <a:tabLst/>
              <a:defRPr/>
            </a:pPr>
            <a:r>
              <a:rPr kumimoji="0" lang="en-GB" sz="4400" b="1" i="0" u="none" strike="noStrike" kern="1200" cap="none" spc="0" normalizeH="0" baseline="0" noProof="0" dirty="0">
                <a:ln>
                  <a:noFill/>
                </a:ln>
                <a:solidFill>
                  <a:schemeClr val="bg1"/>
                </a:solidFill>
                <a:effectLst/>
                <a:uLnTx/>
                <a:uFillTx/>
                <a:latin typeface="Calibri" panose="020F0502020204030204"/>
              </a:rPr>
              <a:t>National Network Conversation :</a:t>
            </a:r>
            <a:r>
              <a:rPr kumimoji="0" lang="en-GB" sz="4400" b="1" i="0" u="none" strike="noStrike" kern="1200" cap="none" spc="0" normalizeH="0" noProof="0" dirty="0">
                <a:ln>
                  <a:noFill/>
                </a:ln>
                <a:solidFill>
                  <a:schemeClr val="bg1"/>
                </a:solidFill>
                <a:effectLst/>
                <a:uLnTx/>
                <a:uFillTx/>
                <a:latin typeface="Calibri" panose="020F0502020204030204"/>
              </a:rPr>
              <a:t>                            </a:t>
            </a:r>
            <a:r>
              <a:rPr lang="en-GB" sz="4400" b="1" dirty="0">
                <a:solidFill>
                  <a:schemeClr val="bg1"/>
                </a:solidFill>
                <a:latin typeface="Calibri" panose="020F0502020204030204"/>
              </a:rPr>
              <a:t>Oracy and Reading</a:t>
            </a:r>
          </a:p>
          <a:p>
            <a:pPr marL="0" marR="0" lvl="0" indent="0" algn="ctr" defTabSz="914400" rtl="0" eaLnBrk="1" fontAlgn="auto" latinLnBrk="0" hangingPunct="1">
              <a:lnSpc>
                <a:spcPct val="130000"/>
              </a:lnSpc>
              <a:spcBef>
                <a:spcPts val="0"/>
              </a:spcBef>
              <a:spcAft>
                <a:spcPts val="0"/>
              </a:spcAft>
              <a:buClrTx/>
              <a:buSzTx/>
              <a:buFontTx/>
              <a:buNone/>
              <a:tabLst/>
              <a:defRPr/>
            </a:pPr>
            <a:r>
              <a:rPr lang="cy-GB" sz="4400" b="1" dirty="0">
                <a:solidFill>
                  <a:schemeClr val="bg1"/>
                </a:solidFill>
                <a:latin typeface="Frutiger 65" charset="0"/>
                <a:ea typeface="Frutiger 65" charset="0"/>
                <a:cs typeface="Frutiger 65" charset="0"/>
              </a:rPr>
              <a:t>Summer 2022</a:t>
            </a:r>
            <a:endParaRPr kumimoji="0" lang="en-GB" sz="4400" b="1" i="0" u="none" strike="noStrike" kern="1200" cap="none" spc="0" normalizeH="0" baseline="0" noProof="0" dirty="0">
              <a:ln>
                <a:noFill/>
              </a:ln>
              <a:solidFill>
                <a:schemeClr val="bg1"/>
              </a:solidFill>
              <a:effectLst/>
              <a:uLnTx/>
              <a:uFillTx/>
              <a:latin typeface="Calibri" panose="020F0502020204030204"/>
              <a:ea typeface="Frutiger 65" charset="0"/>
              <a:cs typeface="Frutiger 65" charset="0"/>
            </a:endParaRPr>
          </a:p>
        </p:txBody>
      </p:sp>
      <p:cxnSp>
        <p:nvCxnSpPr>
          <p:cNvPr id="7" name="Cysylltydd Syth 6"/>
          <p:cNvCxnSpPr/>
          <p:nvPr/>
        </p:nvCxnSpPr>
        <p:spPr>
          <a:xfrm>
            <a:off x="793104" y="2982469"/>
            <a:ext cx="10324383"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Blwch Testun 7"/>
          <p:cNvSpPr txBox="1"/>
          <p:nvPr/>
        </p:nvSpPr>
        <p:spPr>
          <a:xfrm>
            <a:off x="430243" y="6232357"/>
            <a:ext cx="6259316"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white"/>
                </a:solidFill>
                <a:effectLst/>
                <a:uLnTx/>
                <a:uFillTx/>
                <a:latin typeface="Frutiger 65"/>
                <a:ea typeface="+mn-ea"/>
                <a:cs typeface="+mn-cs"/>
              </a:rPr>
              <a:t>#CenhadaethAddysgCymru</a:t>
            </a:r>
            <a:endParaRPr kumimoji="0" lang="cy-GB" sz="2800" b="0" i="0" u="none" strike="noStrike" kern="1200" cap="none" spc="0" normalizeH="0" baseline="0" noProof="0" dirty="0">
              <a:ln>
                <a:noFill/>
              </a:ln>
              <a:solidFill>
                <a:prstClr val="white"/>
              </a:solidFill>
              <a:effectLst/>
              <a:uLnTx/>
              <a:uFillTx/>
              <a:latin typeface="Frutiger 65"/>
              <a:ea typeface="+mn-ea"/>
              <a:cs typeface="+mn-cs"/>
            </a:endParaRPr>
          </a:p>
        </p:txBody>
      </p:sp>
      <p:sp>
        <p:nvSpPr>
          <p:cNvPr id="9" name="Blwch Testun 8"/>
          <p:cNvSpPr txBox="1"/>
          <p:nvPr/>
        </p:nvSpPr>
        <p:spPr>
          <a:xfrm>
            <a:off x="5756223" y="6232357"/>
            <a:ext cx="6259316"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white"/>
                </a:solidFill>
                <a:effectLst/>
                <a:uLnTx/>
                <a:uFillTx/>
                <a:latin typeface="Frutiger 65"/>
                <a:ea typeface="+mn-ea"/>
                <a:cs typeface="+mn-cs"/>
              </a:rPr>
              <a:t>#EducationMissionWales</a:t>
            </a:r>
            <a:endParaRPr kumimoji="0" lang="cy-GB" sz="2800" b="0" i="0" u="none" strike="noStrike" kern="1200" cap="none" spc="0" normalizeH="0" baseline="0" noProof="0" dirty="0">
              <a:ln>
                <a:noFill/>
              </a:ln>
              <a:solidFill>
                <a:prstClr val="white"/>
              </a:solidFill>
              <a:effectLst/>
              <a:uLnTx/>
              <a:uFillTx/>
              <a:latin typeface="Frutiger 65"/>
              <a:ea typeface="+mn-ea"/>
              <a:cs typeface="+mn-cs"/>
            </a:endParaRPr>
          </a:p>
        </p:txBody>
      </p:sp>
    </p:spTree>
    <p:extLst>
      <p:ext uri="{BB962C8B-B14F-4D97-AF65-F5344CB8AC3E}">
        <p14:creationId xmlns:p14="http://schemas.microsoft.com/office/powerpoint/2010/main" val="1240345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299" y="1444168"/>
            <a:ext cx="11847402" cy="1618220"/>
          </a:xfrm>
        </p:spPr>
        <p:txBody>
          <a:bodyPr>
            <a:noAutofit/>
          </a:bodyPr>
          <a:lstStyle/>
          <a:p>
            <a:pPr algn="l">
              <a:lnSpc>
                <a:spcPct val="107000"/>
              </a:lnSpc>
              <a:spcAft>
                <a:spcPts val="800"/>
              </a:spcAft>
            </a:pPr>
            <a:r>
              <a:rPr lang="en-GB" sz="2800" b="1" dirty="0"/>
              <a:t>Question 2: </a:t>
            </a:r>
            <a:r>
              <a:rPr lang="en-GB" sz="2800" b="1" dirty="0">
                <a:effectLst/>
                <a:ea typeface="Calibri" panose="020F0502020204030204" pitchFamily="34" charset="0"/>
                <a:cs typeface="Times New Roman" panose="02020603050405020304" pitchFamily="18" charset="0"/>
              </a:rPr>
              <a:t>What forms of support would be helpful to further develop schools/settings’ strategies for oracy and reading in the context of the Curriculum of Wales?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sz="2400" b="1" dirty="0"/>
          </a:p>
        </p:txBody>
      </p:sp>
      <p:sp>
        <p:nvSpPr>
          <p:cNvPr id="4" name="Flowchart: Document 3"/>
          <p:cNvSpPr/>
          <p:nvPr/>
        </p:nvSpPr>
        <p:spPr>
          <a:xfrm>
            <a:off x="0" y="0"/>
            <a:ext cx="12192000" cy="1167063"/>
          </a:xfrm>
          <a:prstGeom prst="flowChartDocument">
            <a:avLst/>
          </a:prstGeom>
          <a:solidFill>
            <a:srgbClr val="1D9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71304" y="0"/>
            <a:ext cx="2520696" cy="923544"/>
          </a:xfrm>
          <a:prstGeom prst="rect">
            <a:avLst/>
          </a:prstGeom>
        </p:spPr>
      </p:pic>
      <p:sp>
        <p:nvSpPr>
          <p:cNvPr id="8" name="TextBox 7"/>
          <p:cNvSpPr txBox="1"/>
          <p:nvPr/>
        </p:nvSpPr>
        <p:spPr>
          <a:xfrm>
            <a:off x="-883930" y="92440"/>
            <a:ext cx="4805182" cy="369332"/>
          </a:xfrm>
          <a:prstGeom prst="rect">
            <a:avLst/>
          </a:prstGeom>
          <a:noFill/>
        </p:spPr>
        <p:txBody>
          <a:bodyPr wrap="square" rtlCol="0">
            <a:spAutoFit/>
          </a:bodyPr>
          <a:lstStyle/>
          <a:p>
            <a:pPr lvl="0" algn="r">
              <a:defRPr/>
            </a:pPr>
            <a:r>
              <a:rPr lang="en-GB" b="1" i="1" dirty="0">
                <a:solidFill>
                  <a:prstClr val="white"/>
                </a:solidFill>
              </a:rPr>
              <a:t>National Network: Oracy and Reading</a:t>
            </a:r>
          </a:p>
        </p:txBody>
      </p:sp>
    </p:spTree>
    <p:extLst>
      <p:ext uri="{BB962C8B-B14F-4D97-AF65-F5344CB8AC3E}">
        <p14:creationId xmlns:p14="http://schemas.microsoft.com/office/powerpoint/2010/main" val="525483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Document 3"/>
          <p:cNvSpPr/>
          <p:nvPr/>
        </p:nvSpPr>
        <p:spPr>
          <a:xfrm>
            <a:off x="0" y="0"/>
            <a:ext cx="12192000" cy="1167063"/>
          </a:xfrm>
          <a:prstGeom prst="flowChartDocument">
            <a:avLst/>
          </a:prstGeom>
          <a:solidFill>
            <a:srgbClr val="1D9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71304" y="0"/>
            <a:ext cx="2520696" cy="923544"/>
          </a:xfrm>
          <a:prstGeom prst="rect">
            <a:avLst/>
          </a:prstGeom>
        </p:spPr>
      </p:pic>
      <p:sp>
        <p:nvSpPr>
          <p:cNvPr id="8" name="TextBox 7"/>
          <p:cNvSpPr txBox="1"/>
          <p:nvPr/>
        </p:nvSpPr>
        <p:spPr>
          <a:xfrm>
            <a:off x="-900864" y="92440"/>
            <a:ext cx="4805182" cy="369332"/>
          </a:xfrm>
          <a:prstGeom prst="rect">
            <a:avLst/>
          </a:prstGeom>
          <a:noFill/>
        </p:spPr>
        <p:txBody>
          <a:bodyPr wrap="square" rtlCol="0">
            <a:spAutoFit/>
          </a:bodyPr>
          <a:lstStyle/>
          <a:p>
            <a:pPr lvl="0" algn="r">
              <a:defRPr/>
            </a:pPr>
            <a:r>
              <a:rPr lang="en-GB" b="1" i="1" dirty="0">
                <a:solidFill>
                  <a:prstClr val="white"/>
                </a:solidFill>
              </a:rPr>
              <a:t>National Network: Oracy and Reading</a:t>
            </a:r>
          </a:p>
        </p:txBody>
      </p:sp>
      <p:sp>
        <p:nvSpPr>
          <p:cNvPr id="3" name="TextBox 2"/>
          <p:cNvSpPr txBox="1"/>
          <p:nvPr/>
        </p:nvSpPr>
        <p:spPr>
          <a:xfrm>
            <a:off x="393639" y="1200650"/>
            <a:ext cx="11512296" cy="1815882"/>
          </a:xfrm>
          <a:prstGeom prst="rect">
            <a:avLst/>
          </a:prstGeom>
          <a:noFill/>
        </p:spPr>
        <p:txBody>
          <a:bodyPr wrap="square" rtlCol="0">
            <a:spAutoFit/>
          </a:bodyPr>
          <a:lstStyle/>
          <a:p>
            <a:r>
              <a:rPr lang="en-GB" sz="2800" b="1" dirty="0">
                <a:latin typeface="+mj-lt"/>
              </a:rPr>
              <a:t>Question 3: </a:t>
            </a:r>
            <a:r>
              <a:rPr lang="en-GB" sz="2800" b="1" dirty="0">
                <a:effectLst/>
                <a:latin typeface="+mj-lt"/>
                <a:ea typeface="Calibri" panose="020F0502020204030204" pitchFamily="34" charset="0"/>
                <a:cs typeface="Times New Roman" panose="02020603050405020304" pitchFamily="18" charset="0"/>
              </a:rPr>
              <a:t>How has collaboration across the whole school/setting (e.g., including parents and wider community) helped to encourage a culture of reading? Why choose to work this way? What were the challenges and how did you overcome them? </a:t>
            </a:r>
            <a:endParaRPr lang="en-GB" sz="2800" dirty="0">
              <a:solidFill>
                <a:prstClr val="black"/>
              </a:solidFill>
              <a:latin typeface="+mj-lt"/>
            </a:endParaRPr>
          </a:p>
        </p:txBody>
      </p:sp>
    </p:spTree>
    <p:extLst>
      <p:ext uri="{BB962C8B-B14F-4D97-AF65-F5344CB8AC3E}">
        <p14:creationId xmlns:p14="http://schemas.microsoft.com/office/powerpoint/2010/main" val="1698832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lowchart: Document 8"/>
          <p:cNvSpPr/>
          <p:nvPr/>
        </p:nvSpPr>
        <p:spPr>
          <a:xfrm>
            <a:off x="0" y="0"/>
            <a:ext cx="12192000" cy="1167063"/>
          </a:xfrm>
          <a:prstGeom prst="flowChartDocument">
            <a:avLst/>
          </a:prstGeom>
          <a:solidFill>
            <a:srgbClr val="1D928F"/>
          </a:solidFill>
          <a:ln w="12700">
            <a:solidFill>
              <a:srgbClr val="1D9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1"/>
          <p:cNvSpPr>
            <a:spLocks noGrp="1"/>
          </p:cNvSpPr>
          <p:nvPr>
            <p:ph type="ctrTitle"/>
          </p:nvPr>
        </p:nvSpPr>
        <p:spPr>
          <a:xfrm>
            <a:off x="303082" y="1714499"/>
            <a:ext cx="11418196" cy="3223261"/>
          </a:xfrm>
        </p:spPr>
        <p:txBody>
          <a:bodyPr anchor="t">
            <a:noAutofit/>
          </a:bodyPr>
          <a:lstStyle/>
          <a:p>
            <a:pPr algn="l">
              <a:lnSpc>
                <a:spcPct val="105000"/>
              </a:lnSpc>
              <a:spcBef>
                <a:spcPts val="2400"/>
              </a:spcBef>
              <a:spcAft>
                <a:spcPts val="1800"/>
              </a:spcAft>
            </a:pPr>
            <a:r>
              <a:rPr lang="en-GB" sz="4000" b="1" dirty="0">
                <a:solidFill>
                  <a:prstClr val="black"/>
                </a:solidFill>
                <a:ea typeface="Calibri" panose="020F0502020204030204" pitchFamily="34" charset="0"/>
                <a:cs typeface="Times New Roman" panose="02020603050405020304" pitchFamily="18" charset="0"/>
              </a:rPr>
              <a:t>Keep up to date on upcoming conversations and sign up to future events on </a:t>
            </a:r>
            <a:r>
              <a:rPr lang="en-GB" sz="4000" b="1" dirty="0">
                <a:solidFill>
                  <a:prstClr val="black"/>
                </a:solidFill>
                <a:ea typeface="Calibri" panose="020F0502020204030204" pitchFamily="34" charset="0"/>
                <a:cs typeface="Times New Roman" panose="02020603050405020304" pitchFamily="18" charset="0"/>
                <a:hlinkClick r:id="rId3"/>
              </a:rPr>
              <a:t>Hwb</a:t>
            </a:r>
            <a:r>
              <a:rPr lang="en-GB" sz="4000" b="1" dirty="0">
                <a:solidFill>
                  <a:prstClr val="black"/>
                </a:solidFill>
                <a:ea typeface="Calibri" panose="020F0502020204030204" pitchFamily="34" charset="0"/>
                <a:cs typeface="Times New Roman" panose="02020603050405020304" pitchFamily="18" charset="0"/>
              </a:rPr>
              <a:t>.</a:t>
            </a:r>
            <a:br>
              <a:rPr lang="en-GB" sz="3600" dirty="0">
                <a:solidFill>
                  <a:prstClr val="black"/>
                </a:solidFill>
                <a:ea typeface="Calibri" panose="020F0502020204030204" pitchFamily="34" charset="0"/>
                <a:cs typeface="Times New Roman" panose="02020603050405020304" pitchFamily="18" charset="0"/>
              </a:rPr>
            </a:br>
            <a:endParaRPr lang="en-GB" sz="3600" dirty="0">
              <a:solidFill>
                <a:prstClr val="black"/>
              </a:solidFill>
              <a:ea typeface="Times New Roman" panose="02020603050405020304" pitchFamily="18" charset="0"/>
              <a:cs typeface="+mn-cs"/>
            </a:endParaRPr>
          </a:p>
        </p:txBody>
      </p:sp>
      <p:pic>
        <p:nvPicPr>
          <p:cNvPr id="2" name="Picture 1">
            <a:hlinkClick r:id="rId3"/>
          </p:cNvPr>
          <p:cNvPicPr>
            <a:picLocks noChangeAspect="1"/>
          </p:cNvPicPr>
          <p:nvPr/>
        </p:nvPicPr>
        <p:blipFill rotWithShape="1">
          <a:blip r:embed="rId4"/>
          <a:srcRect l="267" t="675"/>
          <a:stretch/>
        </p:blipFill>
        <p:spPr>
          <a:xfrm>
            <a:off x="342900" y="3375659"/>
            <a:ext cx="11424098" cy="3084195"/>
          </a:xfrm>
          <a:prstGeom prst="rect">
            <a:avLst/>
          </a:prstGeom>
          <a:ln>
            <a:noFill/>
          </a:ln>
          <a:effectLst>
            <a:outerShdw blurRad="190500" algn="tl" rotWithShape="0">
              <a:srgbClr val="000000">
                <a:alpha val="70000"/>
              </a:srgbClr>
            </a:outerShdw>
          </a:effectLst>
        </p:spPr>
      </p:pic>
      <p:sp>
        <p:nvSpPr>
          <p:cNvPr id="8" name="TextBox 7"/>
          <p:cNvSpPr txBox="1"/>
          <p:nvPr/>
        </p:nvSpPr>
        <p:spPr>
          <a:xfrm>
            <a:off x="7386818" y="169277"/>
            <a:ext cx="4805182"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800" b="1" i="1" u="none" strike="noStrike" kern="1200" cap="none" spc="0" normalizeH="0" baseline="0" noProof="0" dirty="0">
                <a:ln>
                  <a:noFill/>
                </a:ln>
                <a:solidFill>
                  <a:prstClr val="white"/>
                </a:solidFill>
                <a:effectLst/>
                <a:uLnTx/>
                <a:uFillTx/>
                <a:latin typeface="Calibri" panose="020F0502020204030204"/>
                <a:ea typeface="+mn-ea"/>
                <a:cs typeface="+mn-cs"/>
              </a:rPr>
              <a:t>National Network: Oracy and Reading </a:t>
            </a:r>
          </a:p>
        </p:txBody>
      </p:sp>
    </p:spTree>
    <p:extLst>
      <p:ext uri="{BB962C8B-B14F-4D97-AF65-F5344CB8AC3E}">
        <p14:creationId xmlns:p14="http://schemas.microsoft.com/office/powerpoint/2010/main" val="3144185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Document 4"/>
          <p:cNvSpPr/>
          <p:nvPr/>
        </p:nvSpPr>
        <p:spPr>
          <a:xfrm>
            <a:off x="0" y="0"/>
            <a:ext cx="12192000" cy="1167063"/>
          </a:xfrm>
          <a:prstGeom prst="flowChartDocument">
            <a:avLst/>
          </a:prstGeom>
          <a:solidFill>
            <a:srgbClr val="1D928F"/>
          </a:solidFill>
          <a:ln w="12700">
            <a:solidFill>
              <a:srgbClr val="1D9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ubtitle 2"/>
          <p:cNvSpPr>
            <a:spLocks noGrp="1"/>
          </p:cNvSpPr>
          <p:nvPr>
            <p:ph type="subTitle" idx="1"/>
          </p:nvPr>
        </p:nvSpPr>
        <p:spPr>
          <a:xfrm>
            <a:off x="1541480" y="1558429"/>
            <a:ext cx="7123176" cy="1483173"/>
          </a:xfrm>
        </p:spPr>
        <p:txBody>
          <a:bodyPr>
            <a:noAutofit/>
          </a:bodyPr>
          <a:lstStyle/>
          <a:p>
            <a:pPr lvl="0"/>
            <a:r>
              <a:rPr lang="en-GB" sz="5400" b="1" dirty="0">
                <a:solidFill>
                  <a:srgbClr val="002060"/>
                </a:solidFill>
                <a:latin typeface="+mj-lt"/>
                <a:cs typeface="Arial" panose="020B0604020202020204" pitchFamily="34" charset="0"/>
              </a:rPr>
              <a:t>Diolch </a:t>
            </a:r>
            <a:r>
              <a:rPr lang="en-GB" sz="5400" b="1" dirty="0" err="1">
                <a:solidFill>
                  <a:srgbClr val="002060"/>
                </a:solidFill>
                <a:latin typeface="+mj-lt"/>
                <a:cs typeface="Arial" panose="020B0604020202020204" pitchFamily="34" charset="0"/>
              </a:rPr>
              <a:t>yn</a:t>
            </a:r>
            <a:r>
              <a:rPr lang="en-GB" sz="5400" b="1" dirty="0">
                <a:solidFill>
                  <a:srgbClr val="002060"/>
                </a:solidFill>
                <a:latin typeface="+mj-lt"/>
                <a:cs typeface="Arial" panose="020B0604020202020204" pitchFamily="34" charset="0"/>
              </a:rPr>
              <a:t> fawr </a:t>
            </a:r>
          </a:p>
          <a:p>
            <a:pPr lvl="0"/>
            <a:r>
              <a:rPr lang="en-GB" sz="5400" b="1" dirty="0">
                <a:latin typeface="+mj-lt"/>
                <a:cs typeface="Arial" panose="020B0604020202020204" pitchFamily="34" charset="0"/>
              </a:rPr>
              <a:t>Thank you</a:t>
            </a:r>
          </a:p>
        </p:txBody>
      </p:sp>
      <p:sp>
        <p:nvSpPr>
          <p:cNvPr id="7" name="TextBox 6"/>
          <p:cNvSpPr txBox="1"/>
          <p:nvPr/>
        </p:nvSpPr>
        <p:spPr>
          <a:xfrm>
            <a:off x="7386818" y="169277"/>
            <a:ext cx="4805182" cy="369332"/>
          </a:xfrm>
          <a:prstGeom prst="rect">
            <a:avLst/>
          </a:prstGeom>
          <a:noFill/>
        </p:spPr>
        <p:txBody>
          <a:bodyPr wrap="square" rtlCol="0">
            <a:spAutoFit/>
          </a:bodyPr>
          <a:lstStyle/>
          <a:p>
            <a:pPr lvl="0" algn="r">
              <a:defRPr/>
            </a:pPr>
            <a:r>
              <a:rPr lang="en-GB" b="1" i="1" dirty="0">
                <a:solidFill>
                  <a:prstClr val="white"/>
                </a:solidFill>
              </a:rPr>
              <a:t>National Network: Oracy and Reading </a:t>
            </a:r>
          </a:p>
        </p:txBody>
      </p:sp>
      <p:sp>
        <p:nvSpPr>
          <p:cNvPr id="6" name="TextBox 5">
            <a:extLst>
              <a:ext uri="{FF2B5EF4-FFF2-40B4-BE49-F238E27FC236}">
                <a16:creationId xmlns:a16="http://schemas.microsoft.com/office/drawing/2014/main" id="{13394771-904D-F86B-2325-7AAB0A3CBAA4}"/>
              </a:ext>
            </a:extLst>
          </p:cNvPr>
          <p:cNvSpPr txBox="1"/>
          <p:nvPr/>
        </p:nvSpPr>
        <p:spPr>
          <a:xfrm>
            <a:off x="561702" y="3729578"/>
            <a:ext cx="10785565" cy="1240019"/>
          </a:xfrm>
          <a:prstGeom prst="rect">
            <a:avLst/>
          </a:prstGeom>
          <a:noFill/>
        </p:spPr>
        <p:txBody>
          <a:bodyPr wrap="square">
            <a:spAutoFit/>
          </a:bodyPr>
          <a:lstStyle/>
          <a:p>
            <a:pPr marR="0" lvl="0" algn="l" defTabSz="914400" rtl="0" eaLnBrk="1" fontAlgn="auto" latinLnBrk="0" hangingPunct="1">
              <a:lnSpc>
                <a:spcPct val="105000"/>
              </a:lnSpc>
              <a:spcBef>
                <a:spcPts val="1000"/>
              </a:spcBef>
              <a:spcAft>
                <a:spcPts val="800"/>
              </a:spcAft>
              <a:buClrTx/>
              <a:buSzTx/>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Times New Roman" panose="02020603050405020304" pitchFamily="18" charset="0"/>
              </a:rPr>
              <a:t>Consider and discuss these questions back at your school or setting, share and embed the learning from these events. Resources will be sent you and will be available on Hwb.</a:t>
            </a:r>
            <a:endParaRPr kumimoji="0" lang="en-GB" sz="20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50126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Document 3"/>
          <p:cNvSpPr/>
          <p:nvPr/>
        </p:nvSpPr>
        <p:spPr>
          <a:xfrm>
            <a:off x="0" y="0"/>
            <a:ext cx="12192000" cy="1167063"/>
          </a:xfrm>
          <a:prstGeom prst="flowChartDocument">
            <a:avLst/>
          </a:prstGeom>
          <a:solidFill>
            <a:srgbClr val="1D9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2" name="Title 1"/>
          <p:cNvSpPr>
            <a:spLocks noGrp="1"/>
          </p:cNvSpPr>
          <p:nvPr>
            <p:ph type="ctrTitle"/>
          </p:nvPr>
        </p:nvSpPr>
        <p:spPr>
          <a:xfrm>
            <a:off x="289669" y="0"/>
            <a:ext cx="11612659" cy="817419"/>
          </a:xfrm>
        </p:spPr>
        <p:txBody>
          <a:bodyPr>
            <a:normAutofit/>
          </a:bodyPr>
          <a:lstStyle/>
          <a:p>
            <a:pPr algn="l"/>
            <a:r>
              <a:rPr lang="en-GB" sz="4400" b="1" dirty="0">
                <a:solidFill>
                  <a:schemeClr val="bg1"/>
                </a:solidFill>
              </a:rPr>
              <a:t>Today’s Session </a:t>
            </a:r>
          </a:p>
        </p:txBody>
      </p:sp>
      <p:sp>
        <p:nvSpPr>
          <p:cNvPr id="3" name="Subtitle 2"/>
          <p:cNvSpPr>
            <a:spLocks noGrp="1"/>
          </p:cNvSpPr>
          <p:nvPr>
            <p:ph type="subTitle" idx="1"/>
          </p:nvPr>
        </p:nvSpPr>
        <p:spPr>
          <a:xfrm>
            <a:off x="289669" y="1167063"/>
            <a:ext cx="11612659" cy="5458781"/>
          </a:xfrm>
        </p:spPr>
        <p:txBody>
          <a:bodyPr>
            <a:normAutofit/>
          </a:bodyPr>
          <a:lstStyle/>
          <a:p>
            <a:pPr marL="342900" indent="-342900" algn="l">
              <a:buFont typeface="Arial" panose="020B0604020202020204" pitchFamily="34" charset="0"/>
              <a:buChar char="•"/>
            </a:pPr>
            <a:r>
              <a:rPr lang="en-GB" sz="1800" b="1" dirty="0"/>
              <a:t>Welcome and Introduction</a:t>
            </a:r>
            <a:endParaRPr lang="en-GB" sz="1800" dirty="0"/>
          </a:p>
          <a:p>
            <a:pPr marL="342900" indent="-342900" algn="l">
              <a:buFont typeface="Arial" panose="020B0604020202020204" pitchFamily="34" charset="0"/>
              <a:buChar char="•"/>
            </a:pPr>
            <a:r>
              <a:rPr lang="en-GB" sz="1800" b="1" dirty="0"/>
              <a:t>Purpose of National Network </a:t>
            </a:r>
          </a:p>
          <a:p>
            <a:pPr marL="342900" indent="-342900" algn="l">
              <a:buFont typeface="Arial" panose="020B0604020202020204" pitchFamily="34" charset="0"/>
              <a:buChar char="•"/>
            </a:pPr>
            <a:r>
              <a:rPr lang="en-GB" sz="1800" b="1" dirty="0"/>
              <a:t>Purpose of this session </a:t>
            </a:r>
          </a:p>
          <a:p>
            <a:pPr marL="342900" indent="-342900" algn="l">
              <a:buFont typeface="Arial" panose="020B0604020202020204" pitchFamily="34" charset="0"/>
              <a:buChar char="•"/>
            </a:pPr>
            <a:r>
              <a:rPr lang="en-GB" sz="1800" dirty="0"/>
              <a:t>Share why have you come today / what are you hoping to get out of the session</a:t>
            </a:r>
            <a:endParaRPr lang="en-GB" sz="2000" dirty="0"/>
          </a:p>
          <a:p>
            <a:pPr marL="342900" lvl="0" indent="-342900" algn="l">
              <a:buFont typeface="Arial" panose="020B0604020202020204" pitchFamily="34" charset="0"/>
              <a:buChar char="•"/>
            </a:pPr>
            <a:r>
              <a:rPr lang="en-GB" sz="2000" b="1" dirty="0"/>
              <a:t>Initial stimulus session – </a:t>
            </a:r>
            <a:r>
              <a:rPr lang="en-GB" sz="2000" dirty="0"/>
              <a:t>video </a:t>
            </a:r>
          </a:p>
          <a:p>
            <a:pPr marL="342900" lvl="0" indent="-342900" algn="l">
              <a:buFont typeface="Arial" panose="020B0604020202020204" pitchFamily="34" charset="0"/>
              <a:buChar char="•"/>
            </a:pPr>
            <a:r>
              <a:rPr lang="en-GB" sz="2000" b="1" dirty="0"/>
              <a:t>Share  thoughts from the preparatory activity </a:t>
            </a:r>
          </a:p>
          <a:p>
            <a:pPr marL="342900" lvl="0" indent="-342900" algn="l">
              <a:buFont typeface="Arial" panose="020B0604020202020204" pitchFamily="34" charset="0"/>
              <a:buChar char="•"/>
            </a:pPr>
            <a:r>
              <a:rPr lang="en-GB" sz="1800" b="1" dirty="0"/>
              <a:t>Question 1 </a:t>
            </a:r>
            <a:r>
              <a:rPr lang="en-GB" sz="1800" dirty="0"/>
              <a:t>– Discussion </a:t>
            </a:r>
          </a:p>
          <a:p>
            <a:pPr marL="342900" lvl="0" indent="-342900" algn="l">
              <a:buFont typeface="Arial" panose="020B0604020202020204" pitchFamily="34" charset="0"/>
              <a:buChar char="•"/>
            </a:pPr>
            <a:r>
              <a:rPr lang="en-GB" sz="1800" i="1" dirty="0"/>
              <a:t>Break (5 minutes)</a:t>
            </a:r>
          </a:p>
          <a:p>
            <a:pPr marL="342900" indent="-342900" algn="l">
              <a:buFont typeface="Arial" panose="020B0604020202020204" pitchFamily="34" charset="0"/>
              <a:buChar char="•"/>
            </a:pPr>
            <a:r>
              <a:rPr lang="en-GB" sz="1800" b="1" dirty="0"/>
              <a:t>Question 2 </a:t>
            </a:r>
            <a:r>
              <a:rPr lang="en-GB" sz="1800" dirty="0"/>
              <a:t>– Discussion </a:t>
            </a:r>
          </a:p>
          <a:p>
            <a:pPr marL="342900" indent="-342900" algn="l">
              <a:buFont typeface="Arial" panose="020B0604020202020204" pitchFamily="34" charset="0"/>
              <a:buChar char="•"/>
            </a:pPr>
            <a:r>
              <a:rPr lang="en-GB" sz="1800" b="1" dirty="0"/>
              <a:t>Question 3 </a:t>
            </a:r>
            <a:r>
              <a:rPr lang="en-GB" sz="1800" dirty="0"/>
              <a:t>– Discussion </a:t>
            </a:r>
          </a:p>
          <a:p>
            <a:pPr marL="342900" indent="-342900" algn="l">
              <a:buFont typeface="Arial" panose="020B0604020202020204" pitchFamily="34" charset="0"/>
              <a:buChar char="•"/>
            </a:pPr>
            <a:r>
              <a:rPr lang="en-GB" sz="1800" b="1" dirty="0"/>
              <a:t>Close</a:t>
            </a:r>
            <a:endParaRPr lang="en-GB" sz="1800" dirty="0"/>
          </a:p>
        </p:txBody>
      </p:sp>
      <p:pic>
        <p:nvPicPr>
          <p:cNvPr id="7"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71304" y="0"/>
            <a:ext cx="2520696" cy="923544"/>
          </a:xfrm>
          <a:prstGeom prst="rect">
            <a:avLst/>
          </a:prstGeom>
        </p:spPr>
      </p:pic>
    </p:spTree>
    <p:extLst>
      <p:ext uri="{BB962C8B-B14F-4D97-AF65-F5344CB8AC3E}">
        <p14:creationId xmlns:p14="http://schemas.microsoft.com/office/powerpoint/2010/main" val="3110159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2816" y="1024129"/>
            <a:ext cx="10528172" cy="719327"/>
          </a:xfrm>
        </p:spPr>
        <p:txBody>
          <a:bodyPr>
            <a:normAutofit fontScale="90000"/>
          </a:bodyPr>
          <a:lstStyle/>
          <a:p>
            <a:pPr algn="l"/>
            <a:br>
              <a:rPr lang="en-GB" sz="3200" dirty="0"/>
            </a:br>
            <a:br>
              <a:rPr lang="en-GB" sz="3200" dirty="0"/>
            </a:br>
            <a:br>
              <a:rPr lang="en-GB" sz="3200" dirty="0"/>
            </a:br>
            <a:br>
              <a:rPr lang="en-GB" sz="3200" dirty="0"/>
            </a:br>
            <a:br>
              <a:rPr lang="en-GB" sz="3200" dirty="0"/>
            </a:br>
            <a:br>
              <a:rPr lang="en-GB" sz="3200" dirty="0"/>
            </a:br>
            <a:r>
              <a:rPr lang="en-GB" sz="3600" b="1" dirty="0">
                <a:solidFill>
                  <a:prstClr val="black"/>
                </a:solidFill>
              </a:rPr>
              <a:t>National Network Conversations: Purpose </a:t>
            </a:r>
            <a:endParaRPr lang="en-GB" sz="3600" b="1" dirty="0"/>
          </a:p>
        </p:txBody>
      </p:sp>
      <p:sp>
        <p:nvSpPr>
          <p:cNvPr id="3" name="Subtitle 2"/>
          <p:cNvSpPr>
            <a:spLocks noGrp="1"/>
          </p:cNvSpPr>
          <p:nvPr>
            <p:ph type="subTitle" idx="1"/>
          </p:nvPr>
        </p:nvSpPr>
        <p:spPr>
          <a:xfrm>
            <a:off x="339852" y="2084832"/>
            <a:ext cx="11512296" cy="4192713"/>
          </a:xfrm>
        </p:spPr>
        <p:txBody>
          <a:bodyPr>
            <a:normAutofit/>
          </a:bodyPr>
          <a:lstStyle/>
          <a:p>
            <a:pPr marL="457200" indent="-457200" algn="l">
              <a:buFont typeface="Arial" panose="020B0604020202020204" pitchFamily="34" charset="0"/>
              <a:buChar char="•"/>
            </a:pPr>
            <a:r>
              <a:rPr lang="en-GB" sz="2800" dirty="0"/>
              <a:t>National Network Conversations build on professional learning and experiences you’ve had at school – it does not replace training opportunities</a:t>
            </a:r>
          </a:p>
          <a:p>
            <a:pPr marL="457200" indent="-457200" algn="l">
              <a:buFont typeface="Arial" panose="020B0604020202020204" pitchFamily="34" charset="0"/>
              <a:buChar char="•"/>
            </a:pPr>
            <a:r>
              <a:rPr lang="en-GB" sz="2800" dirty="0"/>
              <a:t>It is an opportunity to discuss what’s working, what the barriers are to developing progression in your curriculum and importantly, why this is the case  </a:t>
            </a:r>
          </a:p>
          <a:p>
            <a:pPr marL="457200" indent="-457200" algn="l">
              <a:buFont typeface="Arial" panose="020B0604020202020204" pitchFamily="34" charset="0"/>
              <a:buChar char="•"/>
            </a:pPr>
            <a:r>
              <a:rPr lang="en-GB" sz="2800" dirty="0"/>
              <a:t>The outcomes and conclusions of this conversation will feed into Welsh Government and to regions - and we will work with them to develop approaches and solutions. So it is an opportunity for practitioners to influence policy and practice.</a:t>
            </a:r>
          </a:p>
          <a:p>
            <a:endParaRPr lang="en-GB" dirty="0"/>
          </a:p>
        </p:txBody>
      </p:sp>
      <p:sp>
        <p:nvSpPr>
          <p:cNvPr id="4" name="Flowchart: Document 3"/>
          <p:cNvSpPr/>
          <p:nvPr/>
        </p:nvSpPr>
        <p:spPr>
          <a:xfrm>
            <a:off x="0" y="0"/>
            <a:ext cx="12192000" cy="1167063"/>
          </a:xfrm>
          <a:prstGeom prst="flowChartDocument">
            <a:avLst/>
          </a:prstGeom>
          <a:solidFill>
            <a:srgbClr val="1D9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71304" y="0"/>
            <a:ext cx="2520696" cy="923544"/>
          </a:xfrm>
          <a:prstGeom prst="rect">
            <a:avLst/>
          </a:prstGeom>
        </p:spPr>
      </p:pic>
      <p:sp>
        <p:nvSpPr>
          <p:cNvPr id="8" name="TextBox 7"/>
          <p:cNvSpPr txBox="1"/>
          <p:nvPr/>
        </p:nvSpPr>
        <p:spPr>
          <a:xfrm>
            <a:off x="-968597" y="142733"/>
            <a:ext cx="4805182" cy="369332"/>
          </a:xfrm>
          <a:prstGeom prst="rect">
            <a:avLst/>
          </a:prstGeom>
          <a:noFill/>
        </p:spPr>
        <p:txBody>
          <a:bodyPr wrap="square" rtlCol="0">
            <a:spAutoFit/>
          </a:bodyPr>
          <a:lstStyle/>
          <a:p>
            <a:pPr lvl="0" algn="r">
              <a:defRPr/>
            </a:pPr>
            <a:r>
              <a:rPr lang="en-GB" b="1" i="1" dirty="0">
                <a:solidFill>
                  <a:prstClr val="white"/>
                </a:solidFill>
              </a:rPr>
              <a:t>National Network: Oracy and Reading</a:t>
            </a:r>
          </a:p>
        </p:txBody>
      </p:sp>
    </p:spTree>
    <p:extLst>
      <p:ext uri="{BB962C8B-B14F-4D97-AF65-F5344CB8AC3E}">
        <p14:creationId xmlns:p14="http://schemas.microsoft.com/office/powerpoint/2010/main" val="1011963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2816" y="1024129"/>
            <a:ext cx="10528172" cy="719327"/>
          </a:xfrm>
        </p:spPr>
        <p:txBody>
          <a:bodyPr>
            <a:normAutofit fontScale="90000"/>
          </a:bodyPr>
          <a:lstStyle/>
          <a:p>
            <a:pPr algn="l"/>
            <a:br>
              <a:rPr lang="en-GB" sz="3200" dirty="0"/>
            </a:br>
            <a:br>
              <a:rPr lang="en-GB" sz="3200" dirty="0"/>
            </a:br>
            <a:br>
              <a:rPr lang="en-GB" sz="3200" dirty="0"/>
            </a:br>
            <a:br>
              <a:rPr lang="en-GB" sz="3200" dirty="0"/>
            </a:br>
            <a:br>
              <a:rPr lang="en-GB" sz="3200" dirty="0"/>
            </a:br>
            <a:br>
              <a:rPr lang="en-GB" sz="3200" dirty="0"/>
            </a:br>
            <a:endParaRPr lang="en-GB" sz="3200" b="1" dirty="0"/>
          </a:p>
        </p:txBody>
      </p:sp>
      <p:sp>
        <p:nvSpPr>
          <p:cNvPr id="3" name="Subtitle 2"/>
          <p:cNvSpPr>
            <a:spLocks noGrp="1"/>
          </p:cNvSpPr>
          <p:nvPr>
            <p:ph type="subTitle" idx="1"/>
          </p:nvPr>
        </p:nvSpPr>
        <p:spPr>
          <a:xfrm>
            <a:off x="339852" y="2084832"/>
            <a:ext cx="11512296" cy="4192713"/>
          </a:xfrm>
        </p:spPr>
        <p:txBody>
          <a:bodyPr>
            <a:normAutofit/>
          </a:bodyPr>
          <a:lstStyle/>
          <a:p>
            <a:pPr algn="l">
              <a:lnSpc>
                <a:spcPct val="107000"/>
              </a:lnSpc>
              <a:spcAft>
                <a:spcPts val="800"/>
              </a:spcAft>
            </a:pPr>
            <a:r>
              <a:rPr lang="en-GB" sz="2400" dirty="0">
                <a:effectLst/>
                <a:ea typeface="Calibri" panose="020F0502020204030204" pitchFamily="34" charset="0"/>
                <a:cs typeface="Times New Roman" panose="02020603050405020304" pitchFamily="18" charset="0"/>
              </a:rPr>
              <a:t>It is also intended to give leaders and practitioners’ space and time </a:t>
            </a:r>
            <a:endParaRPr lang="en-GB" sz="2000" dirty="0">
              <a:effectLst/>
              <a:ea typeface="Calibri" panose="020F0502020204030204" pitchFamily="34" charset="0"/>
              <a:cs typeface="Times New Roman" panose="02020603050405020304" pitchFamily="18" charset="0"/>
            </a:endParaRPr>
          </a:p>
          <a:p>
            <a:pPr marL="342900" lvl="0" indent="-342900" algn="l">
              <a:lnSpc>
                <a:spcPct val="105000"/>
              </a:lnSpc>
              <a:spcAft>
                <a:spcPts val="800"/>
              </a:spcAft>
              <a:buFont typeface="Symbol" panose="05050102010706020507" pitchFamily="18" charset="2"/>
              <a:buChar char=""/>
            </a:pPr>
            <a:r>
              <a:rPr lang="en-GB" sz="2400" dirty="0">
                <a:effectLst/>
                <a:ea typeface="Calibri" panose="020F0502020204030204" pitchFamily="34" charset="0"/>
                <a:cs typeface="Times New Roman" panose="02020603050405020304" pitchFamily="18" charset="0"/>
              </a:rPr>
              <a:t>To step back and think about the concepts, the ideas and the principles of the Curriculum for Wales.</a:t>
            </a:r>
            <a:endParaRPr lang="en-GB" sz="2000" dirty="0">
              <a:effectLst/>
              <a:ea typeface="Calibri" panose="020F0502020204030204" pitchFamily="34" charset="0"/>
              <a:cs typeface="Times New Roman" panose="02020603050405020304" pitchFamily="18" charset="0"/>
            </a:endParaRPr>
          </a:p>
          <a:p>
            <a:pPr marL="342900" lvl="0" indent="-342900" algn="l">
              <a:lnSpc>
                <a:spcPct val="105000"/>
              </a:lnSpc>
              <a:spcAft>
                <a:spcPts val="800"/>
              </a:spcAft>
              <a:buFont typeface="Symbol" panose="05050102010706020507" pitchFamily="18" charset="2"/>
              <a:buChar char=""/>
            </a:pPr>
            <a:r>
              <a:rPr lang="en-GB" sz="2400" dirty="0">
                <a:effectLst/>
                <a:ea typeface="Calibri" panose="020F0502020204030204" pitchFamily="34" charset="0"/>
                <a:cs typeface="Times New Roman" panose="02020603050405020304" pitchFamily="18" charset="0"/>
              </a:rPr>
              <a:t>To engage in professional dialogue in a trusting and safe environment with colleagues and experts; and </a:t>
            </a:r>
            <a:endParaRPr lang="en-GB" sz="2000" dirty="0">
              <a:effectLst/>
              <a:ea typeface="Calibri" panose="020F0502020204030204" pitchFamily="34" charset="0"/>
              <a:cs typeface="Times New Roman" panose="02020603050405020304" pitchFamily="18" charset="0"/>
            </a:endParaRPr>
          </a:p>
          <a:p>
            <a:pPr marL="342900" lvl="0" indent="-342900" algn="l">
              <a:lnSpc>
                <a:spcPct val="105000"/>
              </a:lnSpc>
              <a:spcAft>
                <a:spcPts val="800"/>
              </a:spcAft>
              <a:buFont typeface="Symbol" panose="05050102010706020507" pitchFamily="18" charset="2"/>
              <a:buChar char=""/>
            </a:pPr>
            <a:r>
              <a:rPr lang="en-GB" sz="2400" dirty="0">
                <a:effectLst/>
                <a:ea typeface="Calibri" panose="020F0502020204030204" pitchFamily="34" charset="0"/>
                <a:cs typeface="Times New Roman" panose="02020603050405020304" pitchFamily="18" charset="0"/>
              </a:rPr>
              <a:t>To provide an opportunity to reflect how the curriculum will be planned, developed, designed, taught and evaluated in your school or setting. </a:t>
            </a:r>
            <a:endParaRPr lang="en-GB" sz="2000" dirty="0">
              <a:effectLst/>
              <a:ea typeface="Calibri" panose="020F0502020204030204" pitchFamily="34" charset="0"/>
              <a:cs typeface="Times New Roman" panose="02020603050405020304" pitchFamily="18" charset="0"/>
            </a:endParaRPr>
          </a:p>
          <a:p>
            <a:pPr algn="l"/>
            <a:endParaRPr lang="en-GB" dirty="0"/>
          </a:p>
        </p:txBody>
      </p:sp>
      <p:sp>
        <p:nvSpPr>
          <p:cNvPr id="4" name="Flowchart: Document 3"/>
          <p:cNvSpPr/>
          <p:nvPr/>
        </p:nvSpPr>
        <p:spPr>
          <a:xfrm>
            <a:off x="0" y="0"/>
            <a:ext cx="12192000" cy="1167063"/>
          </a:xfrm>
          <a:prstGeom prst="flowChartDocument">
            <a:avLst/>
          </a:prstGeom>
          <a:solidFill>
            <a:srgbClr val="1D9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71304" y="0"/>
            <a:ext cx="2520696" cy="923544"/>
          </a:xfrm>
          <a:prstGeom prst="rect">
            <a:avLst/>
          </a:prstGeom>
        </p:spPr>
      </p:pic>
      <p:sp>
        <p:nvSpPr>
          <p:cNvPr id="8" name="TextBox 7"/>
          <p:cNvSpPr txBox="1"/>
          <p:nvPr/>
        </p:nvSpPr>
        <p:spPr>
          <a:xfrm>
            <a:off x="-968597" y="142733"/>
            <a:ext cx="4805182" cy="369332"/>
          </a:xfrm>
          <a:prstGeom prst="rect">
            <a:avLst/>
          </a:prstGeom>
          <a:noFill/>
        </p:spPr>
        <p:txBody>
          <a:bodyPr wrap="square" rtlCol="0">
            <a:spAutoFit/>
          </a:bodyPr>
          <a:lstStyle/>
          <a:p>
            <a:pPr lvl="0" algn="r">
              <a:defRPr/>
            </a:pPr>
            <a:r>
              <a:rPr lang="en-GB" b="1" i="1" dirty="0">
                <a:solidFill>
                  <a:prstClr val="white"/>
                </a:solidFill>
              </a:rPr>
              <a:t>National Network: Oracy and Reading</a:t>
            </a:r>
          </a:p>
        </p:txBody>
      </p:sp>
      <p:sp>
        <p:nvSpPr>
          <p:cNvPr id="9" name="TextBox 8">
            <a:extLst>
              <a:ext uri="{FF2B5EF4-FFF2-40B4-BE49-F238E27FC236}">
                <a16:creationId xmlns:a16="http://schemas.microsoft.com/office/drawing/2014/main" id="{C0174664-0D07-437D-9AF2-9FEEC234E258}"/>
              </a:ext>
            </a:extLst>
          </p:cNvPr>
          <p:cNvSpPr txBox="1"/>
          <p:nvPr/>
        </p:nvSpPr>
        <p:spPr>
          <a:xfrm>
            <a:off x="339851" y="1267648"/>
            <a:ext cx="9163377" cy="646331"/>
          </a:xfrm>
          <a:prstGeom prst="rect">
            <a:avLst/>
          </a:prstGeom>
          <a:noFill/>
        </p:spPr>
        <p:txBody>
          <a:bodyPr wrap="square">
            <a:spAutoFit/>
          </a:bodyPr>
          <a:lstStyle/>
          <a:p>
            <a:r>
              <a:rPr kumimoji="0" lang="en-GB" sz="3600" b="1" i="0" u="none" strike="noStrike" kern="1200" cap="none" spc="0" normalizeH="0" baseline="0" noProof="0" dirty="0">
                <a:ln>
                  <a:noFill/>
                </a:ln>
                <a:solidFill>
                  <a:prstClr val="black"/>
                </a:solidFill>
                <a:effectLst/>
                <a:uLnTx/>
                <a:uFillTx/>
                <a:latin typeface="Calibri Light" panose="020F0302020204030204"/>
                <a:ea typeface="+mj-ea"/>
                <a:cs typeface="+mj-cs"/>
              </a:rPr>
              <a:t>National Network Conversations: Purpose </a:t>
            </a:r>
            <a:endParaRPr lang="en-GB" sz="3600" dirty="0"/>
          </a:p>
        </p:txBody>
      </p:sp>
    </p:spTree>
    <p:extLst>
      <p:ext uri="{BB962C8B-B14F-4D97-AF65-F5344CB8AC3E}">
        <p14:creationId xmlns:p14="http://schemas.microsoft.com/office/powerpoint/2010/main" val="3879954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9852" y="1163986"/>
            <a:ext cx="10528172" cy="719327"/>
          </a:xfrm>
        </p:spPr>
        <p:txBody>
          <a:bodyPr>
            <a:normAutofit fontScale="90000"/>
          </a:bodyPr>
          <a:lstStyle/>
          <a:p>
            <a:pPr algn="l"/>
            <a:br>
              <a:rPr lang="en-GB" sz="3200" dirty="0"/>
            </a:br>
            <a:br>
              <a:rPr lang="en-GB" sz="3200" dirty="0"/>
            </a:br>
            <a:br>
              <a:rPr lang="en-GB" sz="3200" dirty="0"/>
            </a:br>
            <a:br>
              <a:rPr lang="en-GB" sz="3200" dirty="0"/>
            </a:br>
            <a:br>
              <a:rPr lang="en-GB" sz="3200" dirty="0"/>
            </a:br>
            <a:br>
              <a:rPr lang="en-GB" sz="3200" dirty="0"/>
            </a:br>
            <a:r>
              <a:rPr lang="en-GB" sz="4400" b="1" dirty="0">
                <a:solidFill>
                  <a:prstClr val="black"/>
                </a:solidFill>
              </a:rPr>
              <a:t>National Network conversations: Purpose </a:t>
            </a:r>
            <a:endParaRPr lang="en-GB" sz="4400" b="1" dirty="0"/>
          </a:p>
        </p:txBody>
      </p:sp>
      <p:sp>
        <p:nvSpPr>
          <p:cNvPr id="3" name="Subtitle 2"/>
          <p:cNvSpPr>
            <a:spLocks noGrp="1"/>
          </p:cNvSpPr>
          <p:nvPr>
            <p:ph type="subTitle" idx="1"/>
          </p:nvPr>
        </p:nvSpPr>
        <p:spPr>
          <a:xfrm>
            <a:off x="339852" y="2084832"/>
            <a:ext cx="11512296" cy="4192713"/>
          </a:xfrm>
        </p:spPr>
        <p:txBody>
          <a:bodyPr>
            <a:normAutofit/>
          </a:bodyPr>
          <a:lstStyle/>
          <a:p>
            <a:pPr marL="342900" indent="-342900" algn="l">
              <a:lnSpc>
                <a:spcPct val="107000"/>
              </a:lnSpc>
              <a:spcAft>
                <a:spcPts val="800"/>
              </a:spcAft>
              <a:buFont typeface="Arial" panose="020B0604020202020204" pitchFamily="34" charset="0"/>
              <a:buChar char="•"/>
            </a:pPr>
            <a:r>
              <a:rPr lang="en-GB" dirty="0">
                <a:ea typeface="Times New Roman" panose="02020603050405020304" pitchFamily="18" charset="0"/>
                <a:cs typeface="Times New Roman" panose="02020603050405020304" pitchFamily="18" charset="0"/>
              </a:rPr>
              <a:t>These conversations are not a quick fix, they are to have your voice heard as a profession and which can inform policy development. </a:t>
            </a:r>
            <a:endParaRPr lang="en-GB" sz="2000" dirty="0">
              <a:ea typeface="Calibri" panose="020F0502020204030204" pitchFamily="34" charset="0"/>
              <a:cs typeface="Times New Roman" panose="02020603050405020304" pitchFamily="18" charset="0"/>
            </a:endParaRPr>
          </a:p>
          <a:p>
            <a:pPr marL="342900" indent="-342900" algn="l">
              <a:lnSpc>
                <a:spcPct val="107000"/>
              </a:lnSpc>
              <a:spcAft>
                <a:spcPts val="800"/>
              </a:spcAft>
              <a:buFont typeface="Arial" panose="020B0604020202020204" pitchFamily="34" charset="0"/>
              <a:buChar char="•"/>
            </a:pPr>
            <a:r>
              <a:rPr lang="en-GB" sz="2400" dirty="0">
                <a:effectLst/>
                <a:ea typeface="Calibri" panose="020F0502020204030204" pitchFamily="34" charset="0"/>
                <a:cs typeface="Times New Roman" panose="02020603050405020304" pitchFamily="18" charset="0"/>
              </a:rPr>
              <a:t>The outcomes and conclusions of this conversation will be fed directly back to Welsh Government and to regional consortia and together we will work with them to develop approaches and solutions.</a:t>
            </a:r>
            <a:endParaRPr lang="en-GB" sz="2000" dirty="0">
              <a:effectLst/>
              <a:ea typeface="Calibri" panose="020F0502020204030204" pitchFamily="34" charset="0"/>
              <a:cs typeface="Times New Roman" panose="02020603050405020304" pitchFamily="18" charset="0"/>
            </a:endParaRPr>
          </a:p>
          <a:p>
            <a:endParaRPr lang="en-GB" dirty="0"/>
          </a:p>
        </p:txBody>
      </p:sp>
      <p:sp>
        <p:nvSpPr>
          <p:cNvPr id="4" name="Flowchart: Document 3"/>
          <p:cNvSpPr/>
          <p:nvPr/>
        </p:nvSpPr>
        <p:spPr>
          <a:xfrm>
            <a:off x="0" y="-3077"/>
            <a:ext cx="12192000" cy="1167063"/>
          </a:xfrm>
          <a:prstGeom prst="flowChartDocument">
            <a:avLst/>
          </a:prstGeom>
          <a:solidFill>
            <a:srgbClr val="1D9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71304" y="0"/>
            <a:ext cx="2520696" cy="923544"/>
          </a:xfrm>
          <a:prstGeom prst="rect">
            <a:avLst/>
          </a:prstGeom>
        </p:spPr>
      </p:pic>
      <p:sp>
        <p:nvSpPr>
          <p:cNvPr id="8" name="TextBox 7"/>
          <p:cNvSpPr txBox="1"/>
          <p:nvPr/>
        </p:nvSpPr>
        <p:spPr>
          <a:xfrm>
            <a:off x="-968597" y="142733"/>
            <a:ext cx="4805182" cy="369332"/>
          </a:xfrm>
          <a:prstGeom prst="rect">
            <a:avLst/>
          </a:prstGeom>
          <a:noFill/>
        </p:spPr>
        <p:txBody>
          <a:bodyPr wrap="square" rtlCol="0">
            <a:spAutoFit/>
          </a:bodyPr>
          <a:lstStyle/>
          <a:p>
            <a:pPr lvl="0" algn="r">
              <a:defRPr/>
            </a:pPr>
            <a:r>
              <a:rPr lang="en-GB" b="1" i="1" dirty="0">
                <a:solidFill>
                  <a:prstClr val="white"/>
                </a:solidFill>
              </a:rPr>
              <a:t>National Network: Oracy and Reading</a:t>
            </a:r>
          </a:p>
        </p:txBody>
      </p:sp>
    </p:spTree>
    <p:extLst>
      <p:ext uri="{BB962C8B-B14F-4D97-AF65-F5344CB8AC3E}">
        <p14:creationId xmlns:p14="http://schemas.microsoft.com/office/powerpoint/2010/main" val="3480209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804" y="1099124"/>
            <a:ext cx="11575796" cy="817419"/>
          </a:xfrm>
        </p:spPr>
        <p:txBody>
          <a:bodyPr>
            <a:normAutofit/>
          </a:bodyPr>
          <a:lstStyle/>
          <a:p>
            <a:pPr algn="l"/>
            <a:r>
              <a:rPr lang="en-GB" sz="4400" b="1" dirty="0"/>
              <a:t>Overview of the Oracy and Reading</a:t>
            </a:r>
            <a:r>
              <a:rPr lang="en-GB" sz="4400" b="1" i="1" dirty="0"/>
              <a:t> </a:t>
            </a:r>
            <a:r>
              <a:rPr lang="en-GB" sz="4400" b="1" dirty="0"/>
              <a:t>Conversation</a:t>
            </a:r>
          </a:p>
        </p:txBody>
      </p:sp>
      <p:sp>
        <p:nvSpPr>
          <p:cNvPr id="4" name="Flowchart: Document 3"/>
          <p:cNvSpPr/>
          <p:nvPr/>
        </p:nvSpPr>
        <p:spPr>
          <a:xfrm>
            <a:off x="0" y="0"/>
            <a:ext cx="12192000" cy="1167063"/>
          </a:xfrm>
          <a:prstGeom prst="flowChartDocument">
            <a:avLst/>
          </a:prstGeom>
          <a:solidFill>
            <a:srgbClr val="1D9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71304" y="0"/>
            <a:ext cx="2520696" cy="923544"/>
          </a:xfrm>
          <a:prstGeom prst="rect">
            <a:avLst/>
          </a:prstGeom>
        </p:spPr>
      </p:pic>
      <p:sp>
        <p:nvSpPr>
          <p:cNvPr id="8" name="TextBox 7"/>
          <p:cNvSpPr txBox="1"/>
          <p:nvPr/>
        </p:nvSpPr>
        <p:spPr>
          <a:xfrm>
            <a:off x="-883930" y="180230"/>
            <a:ext cx="4805182" cy="369332"/>
          </a:xfrm>
          <a:prstGeom prst="rect">
            <a:avLst/>
          </a:prstGeom>
          <a:noFill/>
        </p:spPr>
        <p:txBody>
          <a:bodyPr wrap="square" rtlCol="0">
            <a:spAutoFit/>
          </a:bodyPr>
          <a:lstStyle/>
          <a:p>
            <a:pPr lvl="0" algn="r">
              <a:defRPr/>
            </a:pPr>
            <a:r>
              <a:rPr lang="en-GB" b="1" i="1" dirty="0">
                <a:solidFill>
                  <a:prstClr val="white"/>
                </a:solidFill>
              </a:rPr>
              <a:t>National Network: Oracy and Reading</a:t>
            </a:r>
          </a:p>
        </p:txBody>
      </p:sp>
      <p:sp>
        <p:nvSpPr>
          <p:cNvPr id="11" name="Subtitle 2"/>
          <p:cNvSpPr>
            <a:spLocks noGrp="1"/>
          </p:cNvSpPr>
          <p:nvPr>
            <p:ph type="subTitle" idx="1"/>
          </p:nvPr>
        </p:nvSpPr>
        <p:spPr>
          <a:xfrm>
            <a:off x="527304" y="2042160"/>
            <a:ext cx="11512296" cy="4815840"/>
          </a:xfrm>
        </p:spPr>
        <p:txBody>
          <a:bodyPr>
            <a:normAutofit/>
          </a:bodyPr>
          <a:lstStyle/>
          <a:p>
            <a:pPr algn="l"/>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algn="l"/>
            <a:r>
              <a:rPr lang="en-GB" sz="2800" dirty="0">
                <a:ea typeface="Calibri" panose="020F0502020204030204" pitchFamily="34" charset="0"/>
                <a:cs typeface="Times New Roman" panose="02020603050405020304" pitchFamily="18" charset="0"/>
              </a:rPr>
              <a:t>To b</a:t>
            </a:r>
            <a:r>
              <a:rPr lang="en-GB" sz="2800" dirty="0">
                <a:effectLst/>
                <a:ea typeface="Calibri" panose="020F0502020204030204" pitchFamily="34" charset="0"/>
                <a:cs typeface="Times New Roman" panose="02020603050405020304" pitchFamily="18" charset="0"/>
              </a:rPr>
              <a:t>ring practitioners together to shape this area of work providing an opportunity:</a:t>
            </a:r>
          </a:p>
          <a:p>
            <a:pPr algn="l"/>
            <a:endParaRPr lang="en-GB" sz="2800" dirty="0">
              <a:effectLst/>
              <a:ea typeface="Calibri" panose="020F0502020204030204" pitchFamily="34" charset="0"/>
              <a:cs typeface="Arial" panose="020B0604020202020204" pitchFamily="34" charset="0"/>
            </a:endParaRPr>
          </a:p>
          <a:p>
            <a:pPr marL="342900" indent="-342900" algn="l">
              <a:buFont typeface="Arial" panose="020B0604020202020204" pitchFamily="34" charset="0"/>
              <a:buChar char="•"/>
            </a:pPr>
            <a:r>
              <a:rPr lang="en-GB" sz="2800" dirty="0">
                <a:solidFill>
                  <a:srgbClr val="1F1F1F"/>
                </a:solidFill>
                <a:effectLst/>
                <a:ea typeface="Times New Roman" panose="02020603050405020304" pitchFamily="18" charset="0"/>
                <a:cs typeface="Arial" panose="020B0604020202020204" pitchFamily="34" charset="0"/>
              </a:rPr>
              <a:t>to showcase what schools and settings are doing at the moment and share what is positively impacting standards in oracy and reading; and</a:t>
            </a:r>
            <a:endParaRPr lang="en-GB" sz="2800" dirty="0">
              <a:ea typeface="Times New Roman" panose="02020603050405020304" pitchFamily="18" charset="0"/>
              <a:cs typeface="Arial" panose="020B0604020202020204" pitchFamily="34" charset="0"/>
            </a:endParaRPr>
          </a:p>
          <a:p>
            <a:pPr algn="l"/>
            <a:endParaRPr lang="en-GB" sz="2800" dirty="0">
              <a:solidFill>
                <a:srgbClr val="1F1F1F"/>
              </a:solidFill>
              <a:effectLst/>
              <a:ea typeface="Times New Roman" panose="02020603050405020304" pitchFamily="18" charset="0"/>
              <a:cs typeface="Arial" panose="020B0604020202020204" pitchFamily="34" charset="0"/>
            </a:endParaRPr>
          </a:p>
          <a:p>
            <a:pPr marL="342900" indent="-342900" algn="l">
              <a:buFont typeface="Arial" panose="020B0604020202020204" pitchFamily="34" charset="0"/>
              <a:buChar char="•"/>
            </a:pPr>
            <a:r>
              <a:rPr lang="en-GB" sz="2800" dirty="0">
                <a:solidFill>
                  <a:srgbClr val="1F1F1F"/>
                </a:solidFill>
                <a:effectLst/>
                <a:ea typeface="Times New Roman" panose="02020603050405020304" pitchFamily="18" charset="0"/>
                <a:cs typeface="Arial" panose="020B0604020202020204" pitchFamily="34" charset="0"/>
              </a:rPr>
              <a:t>to share practical tools which can help raise standards and discuss any barriers to support raising of standards</a:t>
            </a:r>
            <a:r>
              <a:rPr lang="en-GB" sz="2800" dirty="0">
                <a:solidFill>
                  <a:srgbClr val="1F1F1F"/>
                </a:solidFill>
                <a:effectLst/>
                <a:latin typeface="Arial" panose="020B0604020202020204" pitchFamily="34" charset="0"/>
                <a:ea typeface="Times New Roman" panose="02020603050405020304" pitchFamily="18" charset="0"/>
                <a:cs typeface="Arial" panose="020B0604020202020204" pitchFamily="34" charset="0"/>
              </a:rPr>
              <a:t>.</a:t>
            </a:r>
            <a:endParaRPr lang="en-GB" sz="2800" dirty="0">
              <a:effectLst/>
              <a:latin typeface="Arial" panose="020B0604020202020204" pitchFamily="34" charset="0"/>
              <a:ea typeface="Calibri" panose="020F0502020204030204" pitchFamily="34" charset="0"/>
              <a:cs typeface="Arial" panose="020B0604020202020204" pitchFamily="34" charset="0"/>
            </a:endParaRPr>
          </a:p>
          <a:p>
            <a:pPr marL="457200" indent="-457200" algn="l">
              <a:buFont typeface="Arial" panose="020B0604020202020204" pitchFamily="34" charset="0"/>
              <a:buChar char="•"/>
            </a:pPr>
            <a:endParaRPr lang="en-GB" sz="2800" dirty="0"/>
          </a:p>
        </p:txBody>
      </p:sp>
    </p:spTree>
    <p:extLst>
      <p:ext uri="{BB962C8B-B14F-4D97-AF65-F5344CB8AC3E}">
        <p14:creationId xmlns:p14="http://schemas.microsoft.com/office/powerpoint/2010/main" val="3239853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804" y="1099124"/>
            <a:ext cx="11575796" cy="817419"/>
          </a:xfrm>
        </p:spPr>
        <p:txBody>
          <a:bodyPr>
            <a:normAutofit/>
          </a:bodyPr>
          <a:lstStyle/>
          <a:p>
            <a:pPr algn="l"/>
            <a:r>
              <a:rPr lang="en-GB" sz="4400" b="1" dirty="0"/>
              <a:t>What do we want out of the conversation? </a:t>
            </a:r>
          </a:p>
        </p:txBody>
      </p:sp>
      <p:sp>
        <p:nvSpPr>
          <p:cNvPr id="4" name="Flowchart: Document 3"/>
          <p:cNvSpPr/>
          <p:nvPr/>
        </p:nvSpPr>
        <p:spPr>
          <a:xfrm>
            <a:off x="0" y="0"/>
            <a:ext cx="12192000" cy="1167063"/>
          </a:xfrm>
          <a:prstGeom prst="flowChartDocument">
            <a:avLst/>
          </a:prstGeom>
          <a:solidFill>
            <a:srgbClr val="1D9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71304" y="0"/>
            <a:ext cx="2520696" cy="923544"/>
          </a:xfrm>
          <a:prstGeom prst="rect">
            <a:avLst/>
          </a:prstGeom>
        </p:spPr>
      </p:pic>
      <p:sp>
        <p:nvSpPr>
          <p:cNvPr id="8" name="TextBox 7"/>
          <p:cNvSpPr txBox="1"/>
          <p:nvPr/>
        </p:nvSpPr>
        <p:spPr>
          <a:xfrm>
            <a:off x="-883930" y="180230"/>
            <a:ext cx="4805182" cy="369332"/>
          </a:xfrm>
          <a:prstGeom prst="rect">
            <a:avLst/>
          </a:prstGeom>
          <a:noFill/>
        </p:spPr>
        <p:txBody>
          <a:bodyPr wrap="square" rtlCol="0">
            <a:spAutoFit/>
          </a:bodyPr>
          <a:lstStyle/>
          <a:p>
            <a:pPr lvl="0" algn="r">
              <a:defRPr/>
            </a:pPr>
            <a:r>
              <a:rPr lang="en-GB" b="1" i="1" dirty="0">
                <a:solidFill>
                  <a:prstClr val="white"/>
                </a:solidFill>
              </a:rPr>
              <a:t>National Network: Oracy and Reading</a:t>
            </a:r>
          </a:p>
        </p:txBody>
      </p:sp>
      <p:sp>
        <p:nvSpPr>
          <p:cNvPr id="11" name="Subtitle 2"/>
          <p:cNvSpPr>
            <a:spLocks noGrp="1"/>
          </p:cNvSpPr>
          <p:nvPr>
            <p:ph type="subTitle" idx="1"/>
          </p:nvPr>
        </p:nvSpPr>
        <p:spPr>
          <a:xfrm>
            <a:off x="527304" y="2042160"/>
            <a:ext cx="11512296" cy="4815840"/>
          </a:xfrm>
        </p:spPr>
        <p:txBody>
          <a:bodyPr>
            <a:normAutofit/>
          </a:bodyPr>
          <a:lstStyle/>
          <a:p>
            <a:pPr algn="l"/>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marL="914400" lvl="1" indent="-457200" algn="l">
              <a:buFont typeface="Arial" panose="020B0604020202020204" pitchFamily="34" charset="0"/>
              <a:buChar char="•"/>
            </a:pPr>
            <a:r>
              <a:rPr lang="en-GB" sz="2800" dirty="0">
                <a:effectLst/>
                <a:ea typeface="Calibri" panose="020F0502020204030204" pitchFamily="34" charset="0"/>
                <a:cs typeface="Times New Roman" panose="02020603050405020304" pitchFamily="18" charset="0"/>
              </a:rPr>
              <a:t>Case studies and examples of what is working well across Wales, including support for parents and across the school community. </a:t>
            </a:r>
          </a:p>
          <a:p>
            <a:pPr lvl="1" algn="l"/>
            <a:endParaRPr lang="en-GB" sz="2800" dirty="0">
              <a:ea typeface="Calibri" panose="020F0502020204030204" pitchFamily="34" charset="0"/>
              <a:cs typeface="Times New Roman" panose="02020603050405020304" pitchFamily="18" charset="0"/>
            </a:endParaRPr>
          </a:p>
          <a:p>
            <a:pPr marL="971550" lvl="1" indent="-514350" algn="l">
              <a:buFont typeface="Arial" panose="020B0604020202020204" pitchFamily="34" charset="0"/>
              <a:buChar char="•"/>
            </a:pPr>
            <a:r>
              <a:rPr lang="en-GB" sz="2800" dirty="0">
                <a:effectLst/>
                <a:ea typeface="Calibri" panose="020F0502020204030204" pitchFamily="34" charset="0"/>
                <a:cs typeface="Times New Roman" panose="02020603050405020304" pitchFamily="18" charset="0"/>
              </a:rPr>
              <a:t>An understanding of what further is needed to support reading and oracy across the curriculum.</a:t>
            </a:r>
          </a:p>
          <a:p>
            <a:pPr lvl="1" algn="l"/>
            <a:endParaRPr lang="en-GB" sz="2800" dirty="0">
              <a:ea typeface="Calibri" panose="020F0502020204030204" pitchFamily="34" charset="0"/>
              <a:cs typeface="Times New Roman" panose="02020603050405020304" pitchFamily="18" charset="0"/>
            </a:endParaRPr>
          </a:p>
          <a:p>
            <a:pPr marL="914400" lvl="1" indent="-457200" algn="l">
              <a:buFont typeface="Arial" panose="020B0604020202020204" pitchFamily="34" charset="0"/>
              <a:buChar char="•"/>
            </a:pPr>
            <a:r>
              <a:rPr lang="en-GB" sz="2800" dirty="0">
                <a:effectLst/>
                <a:ea typeface="Calibri" panose="020F0502020204030204" pitchFamily="34" charset="0"/>
                <a:cs typeface="Times New Roman" panose="02020603050405020304" pitchFamily="18" charset="0"/>
              </a:rPr>
              <a:t>Establish what practical support would help overcome any barriers.</a:t>
            </a:r>
          </a:p>
          <a:p>
            <a:pPr marL="457200" indent="-457200" algn="l">
              <a:buFont typeface="Arial" panose="020B0604020202020204" pitchFamily="34" charset="0"/>
              <a:buChar char="•"/>
            </a:pPr>
            <a:endParaRPr lang="en-GB" sz="2800" dirty="0"/>
          </a:p>
        </p:txBody>
      </p:sp>
    </p:spTree>
    <p:extLst>
      <p:ext uri="{BB962C8B-B14F-4D97-AF65-F5344CB8AC3E}">
        <p14:creationId xmlns:p14="http://schemas.microsoft.com/office/powerpoint/2010/main" val="451518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D33B2-D817-73B6-A8AF-2A3794685168}"/>
              </a:ext>
            </a:extLst>
          </p:cNvPr>
          <p:cNvSpPr>
            <a:spLocks noGrp="1"/>
          </p:cNvSpPr>
          <p:nvPr>
            <p:ph type="title"/>
          </p:nvPr>
        </p:nvSpPr>
        <p:spPr>
          <a:xfrm>
            <a:off x="838200" y="1985378"/>
            <a:ext cx="10515600" cy="1325563"/>
          </a:xfrm>
        </p:spPr>
        <p:txBody>
          <a:bodyPr>
            <a:normAutofit/>
          </a:bodyPr>
          <a:lstStyle/>
          <a:p>
            <a:r>
              <a:rPr lang="en-GB" sz="3600" dirty="0">
                <a:latin typeface="+mn-lt"/>
                <a:cs typeface="Arial" panose="020B0604020202020204" pitchFamily="34" charset="0"/>
              </a:rPr>
              <a:t>St </a:t>
            </a:r>
            <a:r>
              <a:rPr lang="en-GB" sz="3600" dirty="0" err="1">
                <a:latin typeface="+mn-lt"/>
                <a:cs typeface="Arial" panose="020B0604020202020204" pitchFamily="34" charset="0"/>
              </a:rPr>
              <a:t>Cyres</a:t>
            </a:r>
            <a:r>
              <a:rPr lang="en-GB" sz="3600" dirty="0">
                <a:latin typeface="+mn-lt"/>
                <a:cs typeface="Arial" panose="020B0604020202020204" pitchFamily="34" charset="0"/>
              </a:rPr>
              <a:t> School</a:t>
            </a:r>
          </a:p>
        </p:txBody>
      </p:sp>
      <p:sp>
        <p:nvSpPr>
          <p:cNvPr id="3" name="Content Placeholder 2">
            <a:extLst>
              <a:ext uri="{FF2B5EF4-FFF2-40B4-BE49-F238E27FC236}">
                <a16:creationId xmlns:a16="http://schemas.microsoft.com/office/drawing/2014/main" id="{321F9998-1F24-13E2-764A-A4E84C81971D}"/>
              </a:ext>
            </a:extLst>
          </p:cNvPr>
          <p:cNvSpPr>
            <a:spLocks noGrp="1"/>
          </p:cNvSpPr>
          <p:nvPr>
            <p:ph idx="1"/>
          </p:nvPr>
        </p:nvSpPr>
        <p:spPr>
          <a:xfrm>
            <a:off x="838200" y="3489157"/>
            <a:ext cx="10515600" cy="2687805"/>
          </a:xfrm>
        </p:spPr>
        <p:txBody>
          <a:bodyPr/>
          <a:lstStyle/>
          <a:p>
            <a:pPr marL="0" indent="0">
              <a:buNone/>
            </a:pPr>
            <a:r>
              <a:rPr lang="en-GB" sz="2800" u="sng" dirty="0">
                <a:solidFill>
                  <a:srgbClr val="000000"/>
                </a:solidFill>
                <a:effectLst/>
                <a:latin typeface="Trebuchet MS" panose="020B0603020202020204" pitchFamily="34" charset="0"/>
                <a:ea typeface="Calibri" panose="020F0502020204030204" pitchFamily="34" charset="0"/>
                <a:cs typeface="Calibri" panose="020F0502020204030204" pitchFamily="34" charset="0"/>
                <a:hlinkClick r:id="rId3"/>
              </a:rPr>
              <a:t>https://vimeo.com/fourcomms/review/725994947/745ae2a0f7</a:t>
            </a:r>
            <a:endParaRPr lang="en-GB" dirty="0"/>
          </a:p>
        </p:txBody>
      </p:sp>
      <p:sp>
        <p:nvSpPr>
          <p:cNvPr id="4" name="Flowchart: Document 3">
            <a:extLst>
              <a:ext uri="{FF2B5EF4-FFF2-40B4-BE49-F238E27FC236}">
                <a16:creationId xmlns:a16="http://schemas.microsoft.com/office/drawing/2014/main" id="{3C180FD1-AFB3-F722-4B37-1B5F82B0802F}"/>
              </a:ext>
            </a:extLst>
          </p:cNvPr>
          <p:cNvSpPr/>
          <p:nvPr/>
        </p:nvSpPr>
        <p:spPr>
          <a:xfrm>
            <a:off x="0" y="0"/>
            <a:ext cx="12192000" cy="1167063"/>
          </a:xfrm>
          <a:prstGeom prst="flowChartDocument">
            <a:avLst/>
          </a:prstGeom>
          <a:solidFill>
            <a:srgbClr val="1D9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defRPr/>
            </a:pPr>
            <a:r>
              <a:rPr lang="en-GB" b="1" i="1">
                <a:solidFill>
                  <a:prstClr val="white"/>
                </a:solidFill>
              </a:rPr>
              <a:t>National Network: Oracy and Reading</a:t>
            </a:r>
            <a:endParaRPr lang="en-GB" b="1" i="1" dirty="0">
              <a:solidFill>
                <a:prstClr val="white"/>
              </a:solidFill>
            </a:endParaRPr>
          </a:p>
        </p:txBody>
      </p:sp>
    </p:spTree>
    <p:extLst>
      <p:ext uri="{BB962C8B-B14F-4D97-AF65-F5344CB8AC3E}">
        <p14:creationId xmlns:p14="http://schemas.microsoft.com/office/powerpoint/2010/main" val="1892225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8102" y="2417221"/>
            <a:ext cx="11575796" cy="817419"/>
          </a:xfrm>
        </p:spPr>
        <p:txBody>
          <a:bodyPr>
            <a:normAutofit fontScale="90000"/>
          </a:bodyPr>
          <a:lstStyle/>
          <a:p>
            <a:pPr algn="l"/>
            <a:br>
              <a:rPr lang="en-GB" sz="4400" b="1" dirty="0">
                <a:solidFill>
                  <a:prstClr val="black"/>
                </a:solidFill>
                <a:ea typeface="Calibri" panose="020F0502020204030204" pitchFamily="34" charset="0"/>
                <a:cs typeface="Times New Roman" panose="02020603050405020304" pitchFamily="18" charset="0"/>
              </a:rPr>
            </a:br>
            <a:br>
              <a:rPr lang="en-GB" sz="4400" b="1" dirty="0">
                <a:solidFill>
                  <a:prstClr val="black"/>
                </a:solidFill>
                <a:ea typeface="Calibri" panose="020F0502020204030204" pitchFamily="34" charset="0"/>
                <a:cs typeface="Times New Roman" panose="02020603050405020304" pitchFamily="18" charset="0"/>
              </a:rPr>
            </a:br>
            <a:br>
              <a:rPr lang="en-GB" sz="4400" b="1" dirty="0">
                <a:solidFill>
                  <a:prstClr val="black"/>
                </a:solidFill>
                <a:ea typeface="Calibri" panose="020F0502020204030204" pitchFamily="34" charset="0"/>
                <a:cs typeface="Times New Roman" panose="02020603050405020304" pitchFamily="18" charset="0"/>
              </a:rPr>
            </a:br>
            <a:r>
              <a:rPr lang="en-GB" sz="3100" b="1" dirty="0">
                <a:solidFill>
                  <a:prstClr val="black"/>
                </a:solidFill>
                <a:ea typeface="Calibri" panose="020F0502020204030204" pitchFamily="34" charset="0"/>
                <a:cs typeface="Times New Roman" panose="02020603050405020304" pitchFamily="18" charset="0"/>
              </a:rPr>
              <a:t>Question 1: </a:t>
            </a:r>
            <a:r>
              <a:rPr lang="en-GB" sz="3100" b="1" dirty="0">
                <a:effectLst/>
                <a:ea typeface="Calibri" panose="020F0502020204030204" pitchFamily="34" charset="0"/>
                <a:cs typeface="Times New Roman" panose="02020603050405020304" pitchFamily="18" charset="0"/>
              </a:rPr>
              <a:t>What are the principles underpinning your school/setting’s strategy for oracy and reading? How has evidence/ guidance informed your school/setting’s strategy and how has this been useful?</a:t>
            </a:r>
            <a:r>
              <a:rPr lang="en-GB" sz="4400" b="1" dirty="0">
                <a:solidFill>
                  <a:prstClr val="black"/>
                </a:solidFill>
                <a:ea typeface="Calibri" panose="020F0502020204030204" pitchFamily="34" charset="0"/>
                <a:cs typeface="Times New Roman" panose="02020603050405020304" pitchFamily="18" charset="0"/>
              </a:rPr>
              <a:t> </a:t>
            </a:r>
            <a:br>
              <a:rPr lang="en-GB" sz="2700" b="1" dirty="0"/>
            </a:br>
            <a:endParaRPr lang="en-GB" sz="2700" b="1" dirty="0"/>
          </a:p>
        </p:txBody>
      </p:sp>
      <p:sp>
        <p:nvSpPr>
          <p:cNvPr id="4" name="Flowchart: Document 3"/>
          <p:cNvSpPr/>
          <p:nvPr/>
        </p:nvSpPr>
        <p:spPr>
          <a:xfrm>
            <a:off x="0" y="0"/>
            <a:ext cx="12192000" cy="1167063"/>
          </a:xfrm>
          <a:prstGeom prst="flowChartDocument">
            <a:avLst/>
          </a:prstGeom>
          <a:solidFill>
            <a:srgbClr val="1D928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71304" y="0"/>
            <a:ext cx="2520696" cy="923544"/>
          </a:xfrm>
          <a:prstGeom prst="rect">
            <a:avLst/>
          </a:prstGeom>
        </p:spPr>
      </p:pic>
      <p:sp>
        <p:nvSpPr>
          <p:cNvPr id="8" name="TextBox 7"/>
          <p:cNvSpPr txBox="1"/>
          <p:nvPr/>
        </p:nvSpPr>
        <p:spPr>
          <a:xfrm>
            <a:off x="-883930" y="180230"/>
            <a:ext cx="4805182" cy="369332"/>
          </a:xfrm>
          <a:prstGeom prst="rect">
            <a:avLst/>
          </a:prstGeom>
          <a:noFill/>
        </p:spPr>
        <p:txBody>
          <a:bodyPr wrap="square" rtlCol="0">
            <a:spAutoFit/>
          </a:bodyPr>
          <a:lstStyle/>
          <a:p>
            <a:pPr lvl="0" algn="r">
              <a:defRPr/>
            </a:pPr>
            <a:r>
              <a:rPr lang="en-GB" b="1" i="1" dirty="0">
                <a:solidFill>
                  <a:prstClr val="white"/>
                </a:solidFill>
              </a:rPr>
              <a:t>National Network: Oracy and Reading</a:t>
            </a:r>
          </a:p>
        </p:txBody>
      </p:sp>
    </p:spTree>
    <p:extLst>
      <p:ext uri="{BB962C8B-B14F-4D97-AF65-F5344CB8AC3E}">
        <p14:creationId xmlns:p14="http://schemas.microsoft.com/office/powerpoint/2010/main" val="6316042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etadata xmlns="http://www.objective.com/ecm/document/metadata/FF3C5B18883D4E21973B57C2EEED7FD1" version="1.0.0">
  <systemFields>
    <field name="Objective-Id">
      <value order="0">A41281119</value>
    </field>
    <field name="Objective-Title">
      <value order="0">Oracy and Reading optional facilitator ppt (E)</value>
    </field>
    <field name="Objective-Description">
      <value order="0"/>
    </field>
    <field name="Objective-CreationStamp">
      <value order="0">2022-07-01T17:51:01Z</value>
    </field>
    <field name="Objective-IsApproved">
      <value order="0">false</value>
    </field>
    <field name="Objective-IsPublished">
      <value order="0">false</value>
    </field>
    <field name="Objective-DatePublished">
      <value order="0"/>
    </field>
    <field name="Objective-ModificationStamp">
      <value order="0">2022-07-04T14:27:34Z</value>
    </field>
    <field name="Objective-Owner">
      <value order="0">Ellis, Jane (ESJWL - Education)</value>
    </field>
    <field name="Objective-Path">
      <value order="0">Objective Global Folder:Business File Plan:WG Organisational Groups:NEW - Post April 2022 - Education, Social Justice &amp; Welsh Language:Education, Social Justice &amp; Welsh Language (ESJWL) - Education - Curriculum &amp; Assessment Division:1 - Save:Languages, Literacy &amp; Communication and Cross Curricular Responsibilities Branch:Cross Curriculum Responsibilities:Literacy &amp; Numeracy Branch - Cross-curriculum Responsibilities - Policy Development - 2018-2023:National Network Oracy and Reading</value>
    </field>
    <field name="Objective-Parent">
      <value order="0">National Network Oracy and Reading</value>
    </field>
    <field name="Objective-State">
      <value order="0">Being Edited</value>
    </field>
    <field name="Objective-VersionId">
      <value order="0">vA79127195</value>
    </field>
    <field name="Objective-Version">
      <value order="0">3.1</value>
    </field>
    <field name="Objective-VersionNumber">
      <value order="0">5</value>
    </field>
    <field name="Objective-VersionComment">
      <value order="0"/>
    </field>
    <field name="Objective-FileNumber">
      <value order="0">qA1351104</value>
    </field>
    <field name="Objective-Classification">
      <value order="0">Official</value>
    </field>
    <field name="Objective-Caveats">
      <value order="0"/>
    </field>
  </systemFields>
  <catalogues>
    <catalogue name="Document Type Catalogue" type="type" ori="id:cA14">
      <field name="Objective-Date Acquired">
        <value order="0">2022-06-30T23:00:00Z</value>
      </field>
      <field name="Objective-Official Translation">
        <value order="0"/>
      </field>
      <field name="Objective-Connect Creator">
        <value order="0"/>
      </field>
    </catalogue>
  </catalogues>
</metadat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FE510ED7AE499F428227BC3CF5F27169" ma:contentTypeVersion="13" ma:contentTypeDescription="Create a new document." ma:contentTypeScope="" ma:versionID="4cdb6edfe9e2209847e3af9666819f42">
  <xsd:schema xmlns:xsd="http://www.w3.org/2001/XMLSchema" xmlns:xs="http://www.w3.org/2001/XMLSchema" xmlns:p="http://schemas.microsoft.com/office/2006/metadata/properties" xmlns:ns3="bf8ba45d-81d7-4f54-baf3-4658e637b304" xmlns:ns4="7ddb813f-cede-4fa8-ae70-693dbb295d44" targetNamespace="http://schemas.microsoft.com/office/2006/metadata/properties" ma:root="true" ma:fieldsID="520cdb86dee16d342b8d9284e490ad9c" ns3:_="" ns4:_="">
    <xsd:import namespace="bf8ba45d-81d7-4f54-baf3-4658e637b304"/>
    <xsd:import namespace="7ddb813f-cede-4fa8-ae70-693dbb295d4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8ba45d-81d7-4f54-baf3-4658e637b3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ddb813f-cede-4fa8-ae70-693dbb295d4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F3F721-57DB-4784-98B7-72B5966B2D33}">
  <ds:schemaRefs>
    <ds:schemaRef ds:uri="http://purl.org/dc/terms/"/>
    <ds:schemaRef ds:uri="http://purl.org/dc/elements/1.1/"/>
    <ds:schemaRef ds:uri="http://schemas.microsoft.com/office/2006/documentManagement/types"/>
    <ds:schemaRef ds:uri="http://www.w3.org/XML/1998/namespace"/>
    <ds:schemaRef ds:uri="http://schemas.microsoft.com/office/infopath/2007/PartnerControls"/>
    <ds:schemaRef ds:uri="http://schemas.microsoft.com/office/2006/metadata/properties"/>
    <ds:schemaRef ds:uri="bf8ba45d-81d7-4f54-baf3-4658e637b304"/>
    <ds:schemaRef ds:uri="http://purl.org/dc/dcmitype/"/>
    <ds:schemaRef ds:uri="http://schemas.openxmlformats.org/package/2006/metadata/core-properties"/>
    <ds:schemaRef ds:uri="7ddb813f-cede-4fa8-ae70-693dbb295d44"/>
  </ds:schemaRefs>
</ds:datastoreItem>
</file>

<file path=customXml/itemProps2.xml><?xml version="1.0" encoding="utf-8"?>
<ds:datastoreItem xmlns:ds="http://schemas.openxmlformats.org/officeDocument/2006/customXml" ds:itemID="{5745109E-2DDF-40CB-AC2B-FF9B10C90820}">
  <ds:schemaRefs>
    <ds:schemaRef ds:uri="http://www.objective.com/ecm/document/metadata/FF3C5B18883D4E21973B57C2EEED7FD1"/>
  </ds:schemaRefs>
</ds:datastoreItem>
</file>

<file path=customXml/itemProps3.xml><?xml version="1.0" encoding="utf-8"?>
<ds:datastoreItem xmlns:ds="http://schemas.openxmlformats.org/officeDocument/2006/customXml" ds:itemID="{259F6025-F06A-4094-AB03-94BE744D397C}">
  <ds:schemaRefs>
    <ds:schemaRef ds:uri="http://schemas.microsoft.com/sharepoint/v3/contenttype/forms"/>
  </ds:schemaRefs>
</ds:datastoreItem>
</file>

<file path=customXml/itemProps4.xml><?xml version="1.0" encoding="utf-8"?>
<ds:datastoreItem xmlns:ds="http://schemas.openxmlformats.org/officeDocument/2006/customXml" ds:itemID="{E5E759E8-103E-42F3-BF12-A33D599A79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8ba45d-81d7-4f54-baf3-4658e637b304"/>
    <ds:schemaRef ds:uri="7ddb813f-cede-4fa8-ae70-693dbb295d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8189</TotalTime>
  <Words>881</Words>
  <Application>Microsoft Office PowerPoint</Application>
  <PresentationFormat>Widescreen</PresentationFormat>
  <Paragraphs>85</Paragraphs>
  <Slides>13</Slides>
  <Notes>13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Arial</vt:lpstr>
      <vt:lpstr>Calibri</vt:lpstr>
      <vt:lpstr>Calibri Light</vt:lpstr>
      <vt:lpstr>Frutiger 65</vt:lpstr>
      <vt:lpstr>Symbol</vt:lpstr>
      <vt:lpstr>Trebuchet MS</vt:lpstr>
      <vt:lpstr>Office Theme</vt:lpstr>
      <vt:lpstr>1_Office Theme</vt:lpstr>
      <vt:lpstr>PowerPoint Presentation</vt:lpstr>
      <vt:lpstr>Today’s Session </vt:lpstr>
      <vt:lpstr>      National Network Conversations: Purpose </vt:lpstr>
      <vt:lpstr>      </vt:lpstr>
      <vt:lpstr>      National Network conversations: Purpose </vt:lpstr>
      <vt:lpstr>Overview of the Oracy and Reading Conversation</vt:lpstr>
      <vt:lpstr>What do we want out of the conversation? </vt:lpstr>
      <vt:lpstr>St Cyres School</vt:lpstr>
      <vt:lpstr>   Question 1: What are the principles underpinning your school/setting’s strategy for oracy and reading? How has evidence/ guidance informed your school/setting’s strategy and how has this been useful?  </vt:lpstr>
      <vt:lpstr>Question 2: What forms of support would be helpful to further develop schools/settings’ strategies for oracy and reading in the context of the Curriculum of Wales?  </vt:lpstr>
      <vt:lpstr>PowerPoint Presentation</vt:lpstr>
      <vt:lpstr>Keep up to date on upcoming conversations and sign up to future events on Hwb. </vt:lpstr>
      <vt:lpstr>PowerPoint Presentation</vt:lpstr>
    </vt:vector>
  </TitlesOfParts>
  <Company>Welsh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McCarthy, Pat (EPS - Curriculum)</dc:creator>
  <cp:lastModifiedBy>Holbrook, David (ESJWL - ESJ Operations - Hwb Service)</cp:lastModifiedBy>
  <cp:revision>183</cp:revision>
  <dcterms:created xsi:type="dcterms:W3CDTF">2020-12-29T14:32:59Z</dcterms:created>
  <dcterms:modified xsi:type="dcterms:W3CDTF">2022-07-11T13:26:47Z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A41281119</vt:lpwstr>
  </property>
  <property fmtid="{D5CDD505-2E9C-101B-9397-08002B2CF9AE}" pid="4" name="Objective-Title">
    <vt:lpwstr>Oracy and Reading optional facilitator ppt (E)</vt:lpwstr>
  </property>
  <property fmtid="{D5CDD505-2E9C-101B-9397-08002B2CF9AE}" pid="5" name="Objective-Description">
    <vt:lpwstr/>
  </property>
  <property fmtid="{D5CDD505-2E9C-101B-9397-08002B2CF9AE}" pid="6" name="Objective-CreationStamp">
    <vt:filetime>2022-07-01T17:51:08Z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2022-07-04T14:29:25Z</vt:filetime>
  </property>
  <property fmtid="{D5CDD505-2E9C-101B-9397-08002B2CF9AE}" pid="10" name="Objective-ModificationStamp">
    <vt:filetime>2022-07-04T14:29:25Z</vt:filetime>
  </property>
  <property fmtid="{D5CDD505-2E9C-101B-9397-08002B2CF9AE}" pid="11" name="Objective-Owner">
    <vt:lpwstr>Ellis, Jane (ESJWL - Education)</vt:lpwstr>
  </property>
  <property fmtid="{D5CDD505-2E9C-101B-9397-08002B2CF9AE}" pid="12" name="Objective-Path">
    <vt:lpwstr>Objective Global Folder:Business File Plan:WG Organisational Groups:NEW - Post April 2022 - Education, Social Justice &amp; Welsh Language:Education, Social Justice &amp; Welsh Language (ESJWL) - Education - Curriculum &amp; Assessment Division:1 - Save:Languages, Literacy &amp; Communication and Cross Curricular Responsibilities Branch:Cross Curriculum Responsibilities:Literacy &amp; Numeracy Branch - Cross-curriculum Responsibilities - Policy Development - 2018-2023:National Network Oracy and Reading:</vt:lpwstr>
  </property>
  <property fmtid="{D5CDD505-2E9C-101B-9397-08002B2CF9AE}" pid="13" name="Objective-Parent">
    <vt:lpwstr>National Network Oracy and Reading</vt:lpwstr>
  </property>
  <property fmtid="{D5CDD505-2E9C-101B-9397-08002B2CF9AE}" pid="14" name="Objective-State">
    <vt:lpwstr>Published</vt:lpwstr>
  </property>
  <property fmtid="{D5CDD505-2E9C-101B-9397-08002B2CF9AE}" pid="15" name="Objective-VersionId">
    <vt:lpwstr>vA79127195</vt:lpwstr>
  </property>
  <property fmtid="{D5CDD505-2E9C-101B-9397-08002B2CF9AE}" pid="16" name="Objective-Version">
    <vt:lpwstr>4.0</vt:lpwstr>
  </property>
  <property fmtid="{D5CDD505-2E9C-101B-9397-08002B2CF9AE}" pid="17" name="Objective-VersionNumber">
    <vt:r8>5</vt:r8>
  </property>
  <property fmtid="{D5CDD505-2E9C-101B-9397-08002B2CF9AE}" pid="18" name="Objective-VersionComment">
    <vt:lpwstr/>
  </property>
  <property fmtid="{D5CDD505-2E9C-101B-9397-08002B2CF9AE}" pid="19" name="Objective-FileNumber">
    <vt:lpwstr/>
  </property>
  <property fmtid="{D5CDD505-2E9C-101B-9397-08002B2CF9AE}" pid="20" name="Objective-Classification">
    <vt:lpwstr>[Inherited - Official]</vt:lpwstr>
  </property>
  <property fmtid="{D5CDD505-2E9C-101B-9397-08002B2CF9AE}" pid="21" name="Objective-Caveats">
    <vt:lpwstr/>
  </property>
  <property fmtid="{D5CDD505-2E9C-101B-9397-08002B2CF9AE}" pid="22" name="Objective-Language">
    <vt:lpwstr/>
  </property>
  <property fmtid="{D5CDD505-2E9C-101B-9397-08002B2CF9AE}" pid="23" name="Objective-Date Acquired">
    <vt:filetime>2022-06-30T23:00:00Z</vt:filetime>
  </property>
  <property fmtid="{D5CDD505-2E9C-101B-9397-08002B2CF9AE}" pid="24" name="Objective-What to Keep">
    <vt:lpwstr/>
  </property>
  <property fmtid="{D5CDD505-2E9C-101B-9397-08002B2CF9AE}" pid="25" name="Objective-Official Translation">
    <vt:lpwstr/>
  </property>
  <property fmtid="{D5CDD505-2E9C-101B-9397-08002B2CF9AE}" pid="26" name="Objective-Connect Creator">
    <vt:lpwstr/>
  </property>
  <property fmtid="{D5CDD505-2E9C-101B-9397-08002B2CF9AE}" pid="27" name="Objective-Comment">
    <vt:lpwstr/>
  </property>
  <property fmtid="{D5CDD505-2E9C-101B-9397-08002B2CF9AE}" pid="28" name="ContentTypeId">
    <vt:lpwstr>0x010100FE510ED7AE499F428227BC3CF5F27169</vt:lpwstr>
  </property>
</Properties>
</file>