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0"/>
  </p:notesMasterIdLst>
  <p:sldIdLst>
    <p:sldId id="263" r:id="rId3"/>
    <p:sldId id="284" r:id="rId4"/>
    <p:sldId id="276" r:id="rId5"/>
    <p:sldId id="277" r:id="rId6"/>
    <p:sldId id="283" r:id="rId7"/>
    <p:sldId id="286" r:id="rId8"/>
    <p:sldId id="285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98F130-C073-4351-872D-2209A2855858}" v="2" dt="2024-11-06T11:12:15.127"/>
    <p1510:client id="{C86614CE-3178-4EA9-9933-EA821CF36337}" v="63" dt="2024-11-05T16:22:46.1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73" autoAdjust="0"/>
    <p:restoredTop sz="86434" autoAdjust="0"/>
  </p:normalViewPr>
  <p:slideViewPr>
    <p:cSldViewPr snapToGrid="0">
      <p:cViewPr>
        <p:scale>
          <a:sx n="48" d="100"/>
          <a:sy n="48" d="100"/>
        </p:scale>
        <p:origin x="44" y="2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hwb.gov.wales/repository/resource/5b255275-f1ca-460c-8d4e-acdd441f4477" TargetMode="External"/><Relationship Id="rId7" Type="http://schemas.openxmlformats.org/officeDocument/2006/relationships/hyperlink" Target="https://hwb.gov.wales/cadwn-ddiogel-ar-lein/adrodd-ar-broblem-ar-lein/" TargetMode="External"/><Relationship Id="rId2" Type="http://schemas.openxmlformats.org/officeDocument/2006/relationships/hyperlink" Target="https://hwb.gov.wales/cadwn-ddiogel-ar-lein/barn-yr-arbenigwyr/" TargetMode="External"/><Relationship Id="rId1" Type="http://schemas.openxmlformats.org/officeDocument/2006/relationships/hyperlink" Target="https://hwb.gov.wales/cadwn-ddiogel-ar-lein/bydd-wybodus/" TargetMode="External"/><Relationship Id="rId6" Type="http://schemas.openxmlformats.org/officeDocument/2006/relationships/hyperlink" Target="https://hwb.gov.wales/keeping-safe-online/in-the-know/" TargetMode="External"/><Relationship Id="rId5" Type="http://schemas.openxmlformats.org/officeDocument/2006/relationships/hyperlink" Target="https://hwb.gov.wales/cadwn-ddiogel-ar-lein/cyngor-i-blant-a-phobl-ifanc-problemau-a-phryderon-ar-lein/" TargetMode="External"/><Relationship Id="rId4" Type="http://schemas.openxmlformats.org/officeDocument/2006/relationships/hyperlink" Target="https://hwb.gov.wales/repository/resource/fd6226ea-0d86-42ce-b544-0eb0c05d460d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hwb.gov.wales/repository/resource/5b255275-f1ca-460c-8d4e-acdd441f4477" TargetMode="External"/><Relationship Id="rId7" Type="http://schemas.openxmlformats.org/officeDocument/2006/relationships/hyperlink" Target="https://hwb.gov.wales/cadwn-ddiogel-ar-lein/adrodd-ar-broblem-ar-lein/" TargetMode="External"/><Relationship Id="rId2" Type="http://schemas.openxmlformats.org/officeDocument/2006/relationships/hyperlink" Target="https://hwb.gov.wales/cadwn-ddiogel-ar-lein/barn-yr-arbenigwyr/" TargetMode="External"/><Relationship Id="rId1" Type="http://schemas.openxmlformats.org/officeDocument/2006/relationships/hyperlink" Target="https://hwb.gov.wales/cadwn-ddiogel-ar-lein/bydd-wybodus/" TargetMode="External"/><Relationship Id="rId6" Type="http://schemas.openxmlformats.org/officeDocument/2006/relationships/hyperlink" Target="https://hwb.gov.wales/keeping-safe-online/in-the-know/" TargetMode="External"/><Relationship Id="rId5" Type="http://schemas.openxmlformats.org/officeDocument/2006/relationships/hyperlink" Target="https://hwb.gov.wales/cadwn-ddiogel-ar-lein/cyngor-i-blant-a-phobl-ifanc-problemau-a-phryderon-ar-lein/" TargetMode="External"/><Relationship Id="rId4" Type="http://schemas.openxmlformats.org/officeDocument/2006/relationships/hyperlink" Target="https://hwb.gov.wales/repository/resource/fd6226ea-0d86-42ce-b544-0eb0c05d460d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E2FADD-43CF-4B05-BBF1-5464707D6F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8E8816-4C54-4A73-B401-429F3CF89BBC}" type="parTrans" cxnId="{36567FF0-86B9-4F55-A2EB-DB3A93BFDEAC}">
      <dgm:prSet/>
      <dgm:spPr/>
      <dgm:t>
        <a:bodyPr/>
        <a:lstStyle/>
        <a:p>
          <a:endParaRPr lang="en-US"/>
        </a:p>
      </dgm:t>
    </dgm:pt>
    <dgm:pt modelId="{503B8465-B06C-49B7-B88D-3CD326DFDFA3}">
      <dgm:prSet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cy" sz="4800" b="1" i="0" u="none" strike="noStrike" cap="none" baseline="0">
              <a:solidFill>
                <a:srgbClr val="FFFFFF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Aptos"/>
              <a:ea typeface="Aptos"/>
              <a:cs typeface="Aptos"/>
            </a:rPr>
            <a:t>Sut i gefnogi dysgwyr</a:t>
          </a:r>
          <a:endParaRPr lang="en-US" sz="4800">
            <a:latin typeface="Aptos" panose="020B0004020202020204" pitchFamily="34" charset="0"/>
          </a:endParaRPr>
        </a:p>
      </dgm:t>
    </dgm:pt>
    <dgm:pt modelId="{9378F590-B686-4C92-B1F7-322058B1850B}" type="parTrans" cxnId="{8262FA24-4F85-4C26-8C0E-8066F64EDBBE}">
      <dgm:prSet/>
      <dgm:spPr/>
      <dgm:t>
        <a:bodyPr/>
        <a:lstStyle/>
        <a:p>
          <a:endParaRPr lang="en-US"/>
        </a:p>
      </dgm:t>
    </dgm:pt>
    <dgm:pt modelId="{30C76307-E04A-478D-898C-4B841F9A26FB}">
      <dgm:prSet custT="1"/>
      <dgm:spPr>
        <a:noFill/>
        <a:ln>
          <a:noFill/>
        </a:ln>
      </dgm:spPr>
      <dgm:t>
        <a:bodyPr/>
        <a:lstStyle/>
        <a:p>
          <a:r>
            <a:rPr lang="cy" sz="3000" b="0" i="0" u="none" strike="noStrike" cap="none" baseline="0" dirty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Aptos" panose="020B0004020202020204" pitchFamily="34" charset="0"/>
              <a:ea typeface="Calibri"/>
              <a:cs typeface="Calibri"/>
            </a:rPr>
            <a:t>Bod â’r wybodaeth ddiweddaraf - </a:t>
          </a:r>
          <a:r>
            <a:rPr lang="cy" sz="3000" b="0" i="0" u="none" strike="noStrike" cap="none" baseline="0" dirty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Aptos" panose="020B0004020202020204" pitchFamily="34" charset="0"/>
              <a:ea typeface="Calibri"/>
              <a:cs typeface="Calibri"/>
              <a:hlinkClick xmlns:r="http://schemas.openxmlformats.org/officeDocument/2006/relationships" r:id="rId1"/>
            </a:rPr>
            <a:t>canllawiau apiau</a:t>
          </a:r>
          <a:r>
            <a:rPr lang="cy" sz="3000" b="0" i="0" u="none" strike="noStrike" cap="none" baseline="0" dirty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Aptos" panose="020B0004020202020204" pitchFamily="34" charset="0"/>
              <a:ea typeface="Calibri"/>
              <a:cs typeface="Calibri"/>
            </a:rPr>
            <a:t>, </a:t>
          </a:r>
          <a:r>
            <a:rPr lang="cy" sz="3000" b="0" i="0" u="none" strike="noStrike" cap="none" baseline="0" dirty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Aptos" panose="020B0004020202020204" pitchFamily="34" charset="0"/>
              <a:ea typeface="Calibri"/>
              <a:cs typeface="Calibri"/>
              <a:hlinkClick xmlns:r="http://schemas.openxmlformats.org/officeDocument/2006/relationships" r:id="rId2"/>
            </a:rPr>
            <a:t>Barn yr arbenigwyr</a:t>
          </a:r>
          <a:endParaRPr lang="en-US" sz="3000" dirty="0">
            <a:latin typeface="Aptos" panose="020B0004020202020204" pitchFamily="34" charset="0"/>
          </a:endParaRPr>
        </a:p>
      </dgm:t>
    </dgm:pt>
    <dgm:pt modelId="{419764F1-D710-4443-AC01-819CA27A00CE}" type="sibTrans" cxnId="{8262FA24-4F85-4C26-8C0E-8066F64EDBBE}">
      <dgm:prSet/>
      <dgm:spPr/>
      <dgm:t>
        <a:bodyPr/>
        <a:lstStyle/>
        <a:p>
          <a:endParaRPr lang="en-US"/>
        </a:p>
      </dgm:t>
    </dgm:pt>
    <dgm:pt modelId="{5E959DD9-1BDE-4A8F-B221-721263BDB9BC}" type="parTrans" cxnId="{7332F252-D3FA-4EE1-9AEB-26CC7955854C}">
      <dgm:prSet/>
      <dgm:spPr/>
      <dgm:t>
        <a:bodyPr/>
        <a:lstStyle/>
        <a:p>
          <a:endParaRPr lang="en-US"/>
        </a:p>
      </dgm:t>
    </dgm:pt>
    <dgm:pt modelId="{5E4A8CF2-D7EE-49CC-AD83-387AF94A300C}">
      <dgm:prSet custT="1"/>
      <dgm:spPr>
        <a:noFill/>
        <a:ln>
          <a:noFill/>
        </a:ln>
      </dgm:spPr>
      <dgm:t>
        <a:bodyPr/>
        <a:lstStyle/>
        <a:p>
          <a:r>
            <a:rPr lang="cy" sz="3000" b="0" i="0" u="none" strike="noStrike" cap="none" baseline="0" dirty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Aptos" panose="020B0004020202020204" pitchFamily="34" charset="0"/>
              <a:ea typeface="Calibri"/>
              <a:cs typeface="Calibri"/>
            </a:rPr>
            <a:t>Dysgu </a:t>
          </a:r>
          <a:r>
            <a:rPr lang="cy" sz="3000" b="0" i="0" u="none" strike="noStrike" cap="none" baseline="0" dirty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Aptos" panose="020B0004020202020204" pitchFamily="34" charset="0"/>
              <a:ea typeface="Calibri"/>
              <a:cs typeface="Calibri"/>
              <a:hlinkClick xmlns:r="http://schemas.openxmlformats.org/officeDocument/2006/relationships" r:id="rId3" history="0"/>
            </a:rPr>
            <a:t>dinasyddiaeth ddigidol </a:t>
          </a:r>
          <a:r>
            <a:rPr lang="cy" sz="3000" b="0" i="0" u="none" strike="noStrike" cap="none" baseline="0" dirty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Aptos" panose="020B0004020202020204" pitchFamily="34" charset="0"/>
              <a:ea typeface="Calibri"/>
              <a:cs typeface="Calibri"/>
            </a:rPr>
            <a:t>– </a:t>
          </a:r>
          <a:r>
            <a:rPr lang="cy" sz="3000" b="0" i="0" u="none" strike="noStrike" cap="none" baseline="0" dirty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Aptos" panose="020B0004020202020204" pitchFamily="34" charset="0"/>
              <a:ea typeface="+mn-ea"/>
              <a:cs typeface="Calibri"/>
            </a:rPr>
            <a:t>Cynlluniau gwersi </a:t>
          </a:r>
          <a:r>
            <a:rPr lang="cy" sz="3000" b="0" i="0" u="none" strike="noStrike" cap="none" baseline="0" dirty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Aptos" panose="020B0004020202020204" pitchFamily="34" charset="0"/>
              <a:ea typeface="Calibri"/>
              <a:cs typeface="Calibri"/>
              <a:hlinkClick xmlns:r="http://schemas.openxmlformats.org/officeDocument/2006/relationships" r:id="rId4" history="0"/>
            </a:rPr>
            <a:t>Llythrennedd Deallusrwydd Artiffisial </a:t>
          </a:r>
          <a:r>
            <a:rPr lang="cy" sz="3000" b="0" i="0" u="none" strike="noStrike" cap="none" baseline="0" dirty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Aptos" panose="020B0004020202020204" pitchFamily="34" charset="0"/>
              <a:ea typeface="Calibri"/>
              <a:cs typeface="Calibri"/>
            </a:rPr>
            <a:t>ar gael nawr!</a:t>
          </a:r>
          <a:endParaRPr lang="en-US" sz="3000" dirty="0">
            <a:latin typeface="Aptos" panose="020B0004020202020204" pitchFamily="34" charset="0"/>
          </a:endParaRPr>
        </a:p>
      </dgm:t>
    </dgm:pt>
    <dgm:pt modelId="{2976D528-312E-48ED-8DA0-83FC50E6B32C}" type="sibTrans" cxnId="{7332F252-D3FA-4EE1-9AEB-26CC7955854C}">
      <dgm:prSet/>
      <dgm:spPr/>
      <dgm:t>
        <a:bodyPr/>
        <a:lstStyle/>
        <a:p>
          <a:endParaRPr lang="en-US"/>
        </a:p>
      </dgm:t>
    </dgm:pt>
    <dgm:pt modelId="{A00D5D3A-C548-4510-AFC5-B3B233302945}" type="parTrans" cxnId="{278CD4B5-BF5A-45CC-BFCE-46431505D5C5}">
      <dgm:prSet/>
      <dgm:spPr/>
      <dgm:t>
        <a:bodyPr/>
        <a:lstStyle/>
        <a:p>
          <a:endParaRPr lang="en-US"/>
        </a:p>
      </dgm:t>
    </dgm:pt>
    <dgm:pt modelId="{33CF1A65-886B-4DCC-B011-806D07C8DD10}">
      <dgm:prSet custT="1"/>
      <dgm:spPr>
        <a:noFill/>
        <a:ln>
          <a:noFill/>
        </a:ln>
      </dgm:spPr>
      <dgm:t>
        <a:bodyPr/>
        <a:lstStyle/>
        <a:p>
          <a:pPr rtl="0"/>
          <a:r>
            <a:rPr lang="cy" sz="3000" b="0" i="0" u="none" strike="noStrike" cap="none" baseline="0" dirty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Aptos" panose="020B0004020202020204" pitchFamily="34" charset="0"/>
              <a:ea typeface="Calibri"/>
              <a:cs typeface="Calibri"/>
            </a:rPr>
            <a:t>Cyngor i blant ar </a:t>
          </a:r>
          <a:r>
            <a:rPr lang="cy" sz="3000" b="0" i="0" u="none" strike="noStrike" cap="none" baseline="0" dirty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Aptos" panose="020B0004020202020204" pitchFamily="34" charset="0"/>
              <a:ea typeface="Calibri"/>
              <a:cs typeface="Calibri"/>
              <a:hlinkClick xmlns:r="http://schemas.openxmlformats.org/officeDocument/2006/relationships" r:id="rId5"/>
            </a:rPr>
            <a:t>broblemau a phryderon ar-lein </a:t>
          </a:r>
          <a:endParaRPr lang="cy" sz="3000" b="0" i="0" u="none" strike="noStrike" cap="none" baseline="0" dirty="0">
            <a:solidFill>
              <a:srgbClr val="000000"/>
            </a:solidFill>
            <a:effectLst/>
            <a:uFill>
              <a:solidFill>
                <a:prstClr val="black">
                  <a:alpha val="0"/>
                </a:prstClr>
              </a:solidFill>
            </a:uFill>
            <a:latin typeface="Aptos" panose="020B0004020202020204" pitchFamily="34" charset="0"/>
            <a:ea typeface="Calibri"/>
            <a:cs typeface="Calibri"/>
            <a:hlinkClick xmlns:r="http://schemas.openxmlformats.org/officeDocument/2006/relationships" r:id="rId6" history="0"/>
          </a:endParaRPr>
        </a:p>
      </dgm:t>
    </dgm:pt>
    <dgm:pt modelId="{54D30BB5-0AFC-4260-9409-FD0BF56E107D}" type="sibTrans" cxnId="{278CD4B5-BF5A-45CC-BFCE-46431505D5C5}">
      <dgm:prSet/>
      <dgm:spPr/>
      <dgm:t>
        <a:bodyPr/>
        <a:lstStyle/>
        <a:p>
          <a:endParaRPr lang="en-US"/>
        </a:p>
      </dgm:t>
    </dgm:pt>
    <dgm:pt modelId="{CE98DA3A-FD80-42E2-A061-C05AA30E0C97}" type="parTrans" cxnId="{A2081E7E-6DEB-43FF-8C3B-A3BFC96ADA17}">
      <dgm:prSet/>
      <dgm:spPr/>
      <dgm:t>
        <a:bodyPr/>
        <a:lstStyle/>
        <a:p>
          <a:endParaRPr lang="en-GB"/>
        </a:p>
      </dgm:t>
    </dgm:pt>
    <dgm:pt modelId="{592AD206-7A07-40E3-82A7-38DDA480FB61}">
      <dgm:prSet custT="1"/>
      <dgm:spPr>
        <a:noFill/>
        <a:ln>
          <a:noFill/>
        </a:ln>
      </dgm:spPr>
      <dgm:t>
        <a:bodyPr/>
        <a:lstStyle/>
        <a:p>
          <a:pPr rtl="0"/>
          <a:r>
            <a:rPr lang="cy" sz="3000" b="0" i="0" u="none" strike="noStrike" cap="none" baseline="0" dirty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Aptos" panose="020B0004020202020204" pitchFamily="34" charset="0"/>
              <a:ea typeface="Calibri"/>
              <a:cs typeface="Calibri"/>
              <a:hlinkClick xmlns:r="http://schemas.openxmlformats.org/officeDocument/2006/relationships" r:id="rId7"/>
            </a:rPr>
            <a:t>Adrodd</a:t>
          </a:r>
          <a:r>
            <a:rPr lang="cy" sz="3000" b="0" i="0" u="none" strike="noStrike" cap="none" baseline="0" dirty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Aptos" panose="020B0004020202020204" pitchFamily="34" charset="0"/>
              <a:ea typeface="Calibri"/>
              <a:cs typeface="Calibri"/>
              <a:hlinkClick xmlns:r="http://schemas.openxmlformats.org/officeDocument/2006/relationships" r:id="rId6" history="0"/>
            </a:rPr>
            <a:t> </a:t>
          </a:r>
          <a:r>
            <a:rPr lang="cy" sz="3000" b="0" i="0" u="none" strike="noStrike" cap="none" baseline="0" dirty="0">
              <a:solidFill>
                <a:schemeClr val="tx1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Aptos" panose="020B0004020202020204" pitchFamily="34" charset="0"/>
              <a:ea typeface="Calibri"/>
              <a:cs typeface="Calibri"/>
              <a:hlinkClick xmlns:r="http://schemas.openxmlformats.org/officeDocument/2006/relationships" r:id="rId6" history="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</a:t>
          </a:r>
          <a:r>
            <a:rPr lang="cy" sz="3000" b="0" i="0" u="none" strike="noStrike" cap="none" baseline="0" dirty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Aptos" panose="020B0004020202020204" pitchFamily="34" charset="0"/>
              <a:ea typeface="Calibri"/>
              <a:cs typeface="Calibri"/>
              <a:hlinkClick xmlns:r="http://schemas.openxmlformats.org/officeDocument/2006/relationships" r:id="rId6" history="0"/>
            </a:rPr>
            <a:t> </a:t>
          </a:r>
          <a:r>
            <a:rPr lang="cy" sz="3000" b="0" i="0" u="none" strike="noStrike" cap="none" baseline="0" dirty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Aptos" panose="020B0004020202020204" pitchFamily="34" charset="0"/>
              <a:ea typeface="Calibri"/>
              <a:cs typeface="Calibri"/>
            </a:rPr>
            <a:t>gwasanaethau cymorth</a:t>
          </a:r>
          <a:endParaRPr lang="en-GB" sz="3000" dirty="0">
            <a:latin typeface="Aptos" panose="020B0004020202020204" pitchFamily="34" charset="0"/>
          </a:endParaRPr>
        </a:p>
      </dgm:t>
    </dgm:pt>
    <dgm:pt modelId="{A1612292-54A2-4FB2-BBED-5975447BE4DD}" type="sibTrans" cxnId="{A2081E7E-6DEB-43FF-8C3B-A3BFC96ADA17}">
      <dgm:prSet/>
      <dgm:spPr/>
      <dgm:t>
        <a:bodyPr/>
        <a:lstStyle/>
        <a:p>
          <a:endParaRPr lang="en-GB"/>
        </a:p>
      </dgm:t>
    </dgm:pt>
    <dgm:pt modelId="{C67DB9CB-3076-4422-B99A-ACCCD0DBBD3E}" type="sibTrans" cxnId="{36567FF0-86B9-4F55-A2EB-DB3A93BFDEAC}">
      <dgm:prSet/>
      <dgm:spPr/>
      <dgm:t>
        <a:bodyPr/>
        <a:lstStyle/>
        <a:p>
          <a:endParaRPr lang="en-US"/>
        </a:p>
      </dgm:t>
    </dgm:pt>
    <dgm:pt modelId="{9FFF1868-E5FD-449F-BFA6-8E6D492CE9C0}" type="pres">
      <dgm:prSet presAssocID="{41E2FADD-43CF-4B05-BBF1-5464707D6F38}" presName="linear" presStyleCnt="0">
        <dgm:presLayoutVars>
          <dgm:animLvl val="lvl"/>
          <dgm:resizeHandles val="exact"/>
        </dgm:presLayoutVars>
      </dgm:prSet>
      <dgm:spPr/>
    </dgm:pt>
    <dgm:pt modelId="{ED45A981-5DD5-4EBC-A922-E2A8CB98C995}" type="pres">
      <dgm:prSet presAssocID="{503B8465-B06C-49B7-B88D-3CD326DFDFA3}" presName="parentText" presStyleLbl="node1" presStyleIdx="0" presStyleCnt="1" custLinFactNeighborY="-1662">
        <dgm:presLayoutVars>
          <dgm:chMax val="0"/>
          <dgm:bulletEnabled val="1"/>
        </dgm:presLayoutVars>
      </dgm:prSet>
      <dgm:spPr/>
    </dgm:pt>
    <dgm:pt modelId="{EC60B88A-84CF-4F69-90E7-A440F27D2BED}" type="pres">
      <dgm:prSet presAssocID="{503B8465-B06C-49B7-B88D-3CD326DFDFA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262FA24-4F85-4C26-8C0E-8066F64EDBBE}" srcId="{503B8465-B06C-49B7-B88D-3CD326DFDFA3}" destId="{30C76307-E04A-478D-898C-4B841F9A26FB}" srcOrd="0" destOrd="0" parTransId="{9378F590-B686-4C92-B1F7-322058B1850B}" sibTransId="{419764F1-D710-4443-AC01-819CA27A00CE}"/>
    <dgm:cxn modelId="{5A089027-CD2F-4D61-81E8-D73EB8DC2DD9}" type="presOf" srcId="{5E4A8CF2-D7EE-49CC-AD83-387AF94A300C}" destId="{EC60B88A-84CF-4F69-90E7-A440F27D2BED}" srcOrd="0" destOrd="1" presId="urn:microsoft.com/office/officeart/2005/8/layout/vList2"/>
    <dgm:cxn modelId="{98F5DE38-4EFF-4372-9D6F-8CC0628B4807}" type="presOf" srcId="{41E2FADD-43CF-4B05-BBF1-5464707D6F38}" destId="{9FFF1868-E5FD-449F-BFA6-8E6D492CE9C0}" srcOrd="0" destOrd="0" presId="urn:microsoft.com/office/officeart/2005/8/layout/vList2"/>
    <dgm:cxn modelId="{F25A6F43-660B-477C-BDC4-6CEAC833EDFD}" type="presOf" srcId="{592AD206-7A07-40E3-82A7-38DDA480FB61}" destId="{EC60B88A-84CF-4F69-90E7-A440F27D2BED}" srcOrd="0" destOrd="3" presId="urn:microsoft.com/office/officeart/2005/8/layout/vList2"/>
    <dgm:cxn modelId="{BB869764-9911-4751-A1FC-946E0AD97F31}" type="presOf" srcId="{30C76307-E04A-478D-898C-4B841F9A26FB}" destId="{EC60B88A-84CF-4F69-90E7-A440F27D2BED}" srcOrd="0" destOrd="0" presId="urn:microsoft.com/office/officeart/2005/8/layout/vList2"/>
    <dgm:cxn modelId="{7332F252-D3FA-4EE1-9AEB-26CC7955854C}" srcId="{503B8465-B06C-49B7-B88D-3CD326DFDFA3}" destId="{5E4A8CF2-D7EE-49CC-AD83-387AF94A300C}" srcOrd="1" destOrd="0" parTransId="{5E959DD9-1BDE-4A8F-B221-721263BDB9BC}" sibTransId="{2976D528-312E-48ED-8DA0-83FC50E6B32C}"/>
    <dgm:cxn modelId="{17622576-B0DF-4F10-8D4F-0FB50EFBB45C}" type="presOf" srcId="{503B8465-B06C-49B7-B88D-3CD326DFDFA3}" destId="{ED45A981-5DD5-4EBC-A922-E2A8CB98C995}" srcOrd="0" destOrd="0" presId="urn:microsoft.com/office/officeart/2005/8/layout/vList2"/>
    <dgm:cxn modelId="{A2081E7E-6DEB-43FF-8C3B-A3BFC96ADA17}" srcId="{503B8465-B06C-49B7-B88D-3CD326DFDFA3}" destId="{592AD206-7A07-40E3-82A7-38DDA480FB61}" srcOrd="3" destOrd="0" parTransId="{CE98DA3A-FD80-42E2-A061-C05AA30E0C97}" sibTransId="{A1612292-54A2-4FB2-BBED-5975447BE4DD}"/>
    <dgm:cxn modelId="{278CD4B5-BF5A-45CC-BFCE-46431505D5C5}" srcId="{503B8465-B06C-49B7-B88D-3CD326DFDFA3}" destId="{33CF1A65-886B-4DCC-B011-806D07C8DD10}" srcOrd="2" destOrd="0" parTransId="{A00D5D3A-C548-4510-AFC5-B3B233302945}" sibTransId="{54D30BB5-0AFC-4260-9409-FD0BF56E107D}"/>
    <dgm:cxn modelId="{5A95F6DE-44EA-48E8-A5B1-BAEC2BE4D67E}" type="presOf" srcId="{33CF1A65-886B-4DCC-B011-806D07C8DD10}" destId="{EC60B88A-84CF-4F69-90E7-A440F27D2BED}" srcOrd="0" destOrd="2" presId="urn:microsoft.com/office/officeart/2005/8/layout/vList2"/>
    <dgm:cxn modelId="{36567FF0-86B9-4F55-A2EB-DB3A93BFDEAC}" srcId="{41E2FADD-43CF-4B05-BBF1-5464707D6F38}" destId="{503B8465-B06C-49B7-B88D-3CD326DFDFA3}" srcOrd="0" destOrd="0" parTransId="{068E8816-4C54-4A73-B401-429F3CF89BBC}" sibTransId="{C67DB9CB-3076-4422-B99A-ACCCD0DBBD3E}"/>
    <dgm:cxn modelId="{0FADBB0F-6E9F-4A7A-85D3-E4DF8F8E0290}" type="presParOf" srcId="{9FFF1868-E5FD-449F-BFA6-8E6D492CE9C0}" destId="{ED45A981-5DD5-4EBC-A922-E2A8CB98C995}" srcOrd="0" destOrd="0" presId="urn:microsoft.com/office/officeart/2005/8/layout/vList2"/>
    <dgm:cxn modelId="{2ECCC514-49B5-4C2B-9114-5D53C25F7ACB}" type="presParOf" srcId="{9FFF1868-E5FD-449F-BFA6-8E6D492CE9C0}" destId="{EC60B88A-84CF-4F69-90E7-A440F27D2BE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main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45A981-5DD5-4EBC-A922-E2A8CB98C995}">
      <dsp:nvSpPr>
        <dsp:cNvPr id="0" name=""/>
        <dsp:cNvSpPr/>
      </dsp:nvSpPr>
      <dsp:spPr>
        <a:xfrm>
          <a:off x="0" y="0"/>
          <a:ext cx="840741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" sz="4800" b="1" i="0" u="none" strike="noStrike" kern="1200" cap="none" baseline="0">
              <a:solidFill>
                <a:srgbClr val="FFFFFF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Aptos"/>
              <a:ea typeface="Aptos"/>
              <a:cs typeface="Aptos"/>
            </a:rPr>
            <a:t>Sut i gefnogi dysgwyr</a:t>
          </a:r>
          <a:endParaRPr lang="en-US" sz="4800" kern="1200">
            <a:latin typeface="Aptos" panose="020B0004020202020204" pitchFamily="34" charset="0"/>
          </a:endParaRPr>
        </a:p>
      </dsp:txBody>
      <dsp:txXfrm>
        <a:off x="59399" y="59399"/>
        <a:ext cx="8288612" cy="1098002"/>
      </dsp:txXfrm>
    </dsp:sp>
    <dsp:sp modelId="{EC60B88A-84CF-4F69-90E7-A440F27D2BED}">
      <dsp:nvSpPr>
        <dsp:cNvPr id="0" name=""/>
        <dsp:cNvSpPr/>
      </dsp:nvSpPr>
      <dsp:spPr>
        <a:xfrm>
          <a:off x="0" y="1265091"/>
          <a:ext cx="8407410" cy="376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935" tIns="38100" rIns="213360" bIns="3810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y" sz="3000" b="0" i="0" u="none" strike="noStrike" kern="1200" cap="none" baseline="0" dirty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Aptos" panose="020B0004020202020204" pitchFamily="34" charset="0"/>
              <a:ea typeface="Calibri"/>
              <a:cs typeface="Calibri"/>
            </a:rPr>
            <a:t>Bod â’r wybodaeth ddiweddaraf - </a:t>
          </a:r>
          <a:r>
            <a:rPr lang="cy" sz="3000" b="0" i="0" u="none" strike="noStrike" kern="1200" cap="none" baseline="0" dirty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Aptos" panose="020B0004020202020204" pitchFamily="34" charset="0"/>
              <a:ea typeface="Calibri"/>
              <a:cs typeface="Calibri"/>
              <a:hlinkClick xmlns:r="http://schemas.openxmlformats.org/officeDocument/2006/relationships" r:id="rId1"/>
            </a:rPr>
            <a:t>canllawiau apiau</a:t>
          </a:r>
          <a:r>
            <a:rPr lang="cy" sz="3000" b="0" i="0" u="none" strike="noStrike" kern="1200" cap="none" baseline="0" dirty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Aptos" panose="020B0004020202020204" pitchFamily="34" charset="0"/>
              <a:ea typeface="Calibri"/>
              <a:cs typeface="Calibri"/>
            </a:rPr>
            <a:t>, </a:t>
          </a:r>
          <a:r>
            <a:rPr lang="cy" sz="3000" b="0" i="0" u="none" strike="noStrike" kern="1200" cap="none" baseline="0" dirty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Aptos" panose="020B0004020202020204" pitchFamily="34" charset="0"/>
              <a:ea typeface="Calibri"/>
              <a:cs typeface="Calibri"/>
              <a:hlinkClick xmlns:r="http://schemas.openxmlformats.org/officeDocument/2006/relationships" r:id="rId2"/>
            </a:rPr>
            <a:t>Barn yr arbenigwyr</a:t>
          </a:r>
          <a:endParaRPr lang="en-US" sz="3000" kern="1200" dirty="0">
            <a:latin typeface="Aptos" panose="020B0004020202020204" pitchFamily="34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y" sz="3000" b="0" i="0" u="none" strike="noStrike" kern="1200" cap="none" baseline="0" dirty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Aptos" panose="020B0004020202020204" pitchFamily="34" charset="0"/>
              <a:ea typeface="Calibri"/>
              <a:cs typeface="Calibri"/>
            </a:rPr>
            <a:t>Dysgu </a:t>
          </a:r>
          <a:r>
            <a:rPr lang="cy" sz="3000" b="0" i="0" u="none" strike="noStrike" kern="1200" cap="none" baseline="0" dirty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Aptos" panose="020B0004020202020204" pitchFamily="34" charset="0"/>
              <a:ea typeface="Calibri"/>
              <a:cs typeface="Calibri"/>
              <a:hlinkClick xmlns:r="http://schemas.openxmlformats.org/officeDocument/2006/relationships" r:id="rId3" history="0"/>
            </a:rPr>
            <a:t>dinasyddiaeth ddigidol </a:t>
          </a:r>
          <a:r>
            <a:rPr lang="cy" sz="3000" b="0" i="0" u="none" strike="noStrike" kern="1200" cap="none" baseline="0" dirty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Aptos" panose="020B0004020202020204" pitchFamily="34" charset="0"/>
              <a:ea typeface="Calibri"/>
              <a:cs typeface="Calibri"/>
            </a:rPr>
            <a:t>– </a:t>
          </a:r>
          <a:r>
            <a:rPr lang="cy" sz="3000" b="0" i="0" u="none" strike="noStrike" kern="1200" cap="none" baseline="0" dirty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Aptos" panose="020B0004020202020204" pitchFamily="34" charset="0"/>
              <a:ea typeface="+mn-ea"/>
              <a:cs typeface="Calibri"/>
            </a:rPr>
            <a:t>Cynlluniau gwersi </a:t>
          </a:r>
          <a:r>
            <a:rPr lang="cy" sz="3000" b="0" i="0" u="none" strike="noStrike" kern="1200" cap="none" baseline="0" dirty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Aptos" panose="020B0004020202020204" pitchFamily="34" charset="0"/>
              <a:ea typeface="Calibri"/>
              <a:cs typeface="Calibri"/>
              <a:hlinkClick xmlns:r="http://schemas.openxmlformats.org/officeDocument/2006/relationships" r:id="rId4" history="0"/>
            </a:rPr>
            <a:t>Llythrennedd Deallusrwydd Artiffisial </a:t>
          </a:r>
          <a:r>
            <a:rPr lang="cy" sz="3000" b="0" i="0" u="none" strike="noStrike" kern="1200" cap="none" baseline="0" dirty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Aptos" panose="020B0004020202020204" pitchFamily="34" charset="0"/>
              <a:ea typeface="Calibri"/>
              <a:cs typeface="Calibri"/>
            </a:rPr>
            <a:t>ar gael nawr!</a:t>
          </a:r>
          <a:endParaRPr lang="en-US" sz="3000" kern="1200" dirty="0">
            <a:latin typeface="Aptos" panose="020B0004020202020204" pitchFamily="34" charset="0"/>
          </a:endParaRPr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y" sz="3000" b="0" i="0" u="none" strike="noStrike" kern="1200" cap="none" baseline="0" dirty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Aptos" panose="020B0004020202020204" pitchFamily="34" charset="0"/>
              <a:ea typeface="Calibri"/>
              <a:cs typeface="Calibri"/>
            </a:rPr>
            <a:t>Cyngor i blant ar </a:t>
          </a:r>
          <a:r>
            <a:rPr lang="cy" sz="3000" b="0" i="0" u="none" strike="noStrike" kern="1200" cap="none" baseline="0" dirty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Aptos" panose="020B0004020202020204" pitchFamily="34" charset="0"/>
              <a:ea typeface="Calibri"/>
              <a:cs typeface="Calibri"/>
              <a:hlinkClick xmlns:r="http://schemas.openxmlformats.org/officeDocument/2006/relationships" r:id="rId5"/>
            </a:rPr>
            <a:t>broblemau a phryderon ar-lein </a:t>
          </a:r>
          <a:endParaRPr lang="cy" sz="3000" b="0" i="0" u="none" strike="noStrike" kern="1200" cap="none" baseline="0" dirty="0">
            <a:solidFill>
              <a:srgbClr val="000000"/>
            </a:solidFill>
            <a:effectLst/>
            <a:uFill>
              <a:solidFill>
                <a:prstClr val="black">
                  <a:alpha val="0"/>
                </a:prstClr>
              </a:solidFill>
            </a:uFill>
            <a:latin typeface="Aptos" panose="020B0004020202020204" pitchFamily="34" charset="0"/>
            <a:ea typeface="Calibri"/>
            <a:cs typeface="Calibri"/>
            <a:hlinkClick xmlns:r="http://schemas.openxmlformats.org/officeDocument/2006/relationships" r:id="rId6" history="0"/>
          </a:endParaRPr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y" sz="3000" b="0" i="0" u="none" strike="noStrike" kern="1200" cap="none" baseline="0" dirty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Aptos" panose="020B0004020202020204" pitchFamily="34" charset="0"/>
              <a:ea typeface="Calibri"/>
              <a:cs typeface="Calibri"/>
              <a:hlinkClick xmlns:r="http://schemas.openxmlformats.org/officeDocument/2006/relationships" r:id="rId7"/>
            </a:rPr>
            <a:t>Adrodd</a:t>
          </a:r>
          <a:r>
            <a:rPr lang="cy" sz="3000" b="0" i="0" u="none" strike="noStrike" kern="1200" cap="none" baseline="0" dirty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Aptos" panose="020B0004020202020204" pitchFamily="34" charset="0"/>
              <a:ea typeface="Calibri"/>
              <a:cs typeface="Calibri"/>
              <a:hlinkClick xmlns:r="http://schemas.openxmlformats.org/officeDocument/2006/relationships" r:id="rId6" history="0"/>
            </a:rPr>
            <a:t> </a:t>
          </a:r>
          <a:r>
            <a:rPr lang="cy" sz="3000" b="0" i="0" u="none" strike="noStrike" kern="1200" cap="none" baseline="0" dirty="0">
              <a:solidFill>
                <a:schemeClr val="tx1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Aptos" panose="020B0004020202020204" pitchFamily="34" charset="0"/>
              <a:ea typeface="Calibri"/>
              <a:cs typeface="Calibri"/>
              <a:hlinkClick xmlns:r="http://schemas.openxmlformats.org/officeDocument/2006/relationships" r:id="rId6" history="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</a:t>
          </a:r>
          <a:r>
            <a:rPr lang="cy" sz="3000" b="0" i="0" u="none" strike="noStrike" kern="1200" cap="none" baseline="0" dirty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Aptos" panose="020B0004020202020204" pitchFamily="34" charset="0"/>
              <a:ea typeface="Calibri"/>
              <a:cs typeface="Calibri"/>
              <a:hlinkClick xmlns:r="http://schemas.openxmlformats.org/officeDocument/2006/relationships" r:id="rId6" history="0"/>
            </a:rPr>
            <a:t> </a:t>
          </a:r>
          <a:r>
            <a:rPr lang="cy" sz="3000" b="0" i="0" u="none" strike="noStrike" kern="1200" cap="none" baseline="0" dirty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Aptos" panose="020B0004020202020204" pitchFamily="34" charset="0"/>
              <a:ea typeface="Calibri"/>
              <a:cs typeface="Calibri"/>
            </a:rPr>
            <a:t>gwasanaethau cymorth</a:t>
          </a:r>
          <a:endParaRPr lang="en-GB" sz="3000" kern="1200" dirty="0">
            <a:latin typeface="Aptos" panose="020B0004020202020204" pitchFamily="34" charset="0"/>
          </a:endParaRPr>
        </a:p>
      </dsp:txBody>
      <dsp:txXfrm>
        <a:off x="0" y="1265091"/>
        <a:ext cx="8407410" cy="3767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0A80E-0151-4C0B-A229-3AC8C849546F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E33DF-43E3-4610-A3A4-3774E43874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164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E33DF-43E3-4610-A3A4-3774E43874C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60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E33DF-43E3-4610-A3A4-3774E43874C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064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E33DF-43E3-4610-A3A4-3774E43874C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653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E33DF-43E3-4610-A3A4-3774E43874C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985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 panose="020F0502020204030204"/>
              <a:ea typeface="Calibri" panose="020F0502020204030204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E33DF-43E3-4610-A3A4-3774E43874C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740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Bydd Amy yn siarad yn fwy manwl am y pecynnau addysg.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E33DF-43E3-4610-A3A4-3774E43874C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699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Bydd Huw yn sôn yn fwy manwl am y gwasanaethau.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E33DF-43E3-4610-A3A4-3774E43874C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295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D71E1-3E30-6C7D-71C3-A29EE8D8B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F6235-9922-9545-92EA-3D0E5932A9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50A7D-870D-3513-A769-9944769AA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338D-7A27-4620-AEA7-17DB0F11089D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E1CF9-91AA-DD72-79CD-0E0729A39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8476B-DEA2-3B90-C029-EE16144A3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7513-F65C-4B18-BB39-B79B6501D5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89890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1B9FA-E9F6-B055-B07D-AAAFEBC82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0FBE5A-58AE-E34C-044B-0401DC06A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258CC-5BDC-ECE9-F67A-E6F260D7F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338D-7A27-4620-AEA7-17DB0F11089D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86B16-FB5E-42B2-3E08-481F3758B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E2DFF-2067-92D3-8831-F4C042630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7513-F65C-4B18-BB39-B79B6501D5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60741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8FA44D-7E66-F10E-EDC8-2581AEFB41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0A53BB-A3CF-D7C2-AB1F-DB4747063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3ED61-3577-F379-9988-DE78C74E9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338D-7A27-4620-AEA7-17DB0F11089D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B4A68-650F-BD96-8695-9F92D5F60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6664F-38A8-A2FB-CFF6-5CC9E8C91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7513-F65C-4B18-BB39-B79B6501D5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29871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8CF2D-184D-11C6-839D-86449DBCF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0D38C-512B-FFC4-C5FF-0D8115D4C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8E76D-0F66-4A6A-A8C4-B6A15B504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338D-7A27-4620-AEA7-17DB0F11089D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2D83F-6892-CBB3-CDBC-422C14FE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B952B-495F-C479-015F-5F768DC07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7513-F65C-4B18-BB39-B79B6501D5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05295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339E0-8586-403B-6F59-3E28385B6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A14F50-8E31-5812-F27C-A6F318678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277C1-141A-7435-D5EE-EA0D282CB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338D-7A27-4620-AEA7-17DB0F11089D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39BC4-38DA-C756-3338-3ECD715E0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604EA-A265-6163-75C1-7EA373CD5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7513-F65C-4B18-BB39-B79B6501D5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0460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90BF0-8BB0-E797-DE16-83041AB7A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0FCC6-B0BB-6235-5B75-29A7437F67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8DAB5F-4341-8B4E-A2EA-621FA41A0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2629D2-B41B-0A29-CA17-261638715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338D-7A27-4620-AEA7-17DB0F11089D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AE7850-AEED-B619-0B6A-B2AE486DB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CC0B29-673E-E814-43F1-52E69D445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7513-F65C-4B18-BB39-B79B6501D5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27036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639DD-FD16-D59E-E382-DCF439EC9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51E7DB-717B-6964-A2DD-59E84E254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6AF2B5-4998-5183-99B5-80B58FC34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188289-A2D9-B779-A20D-B59C2D75B2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5416CE-2D4D-F897-969F-AA1BE84523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9993AB-6C58-43ED-8576-DC53013F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338D-7A27-4620-AEA7-17DB0F11089D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BCFC78-D1A0-ADEF-3A8C-4734EA3A5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9249A2-0A26-77CF-8E1C-45D11D4CB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7513-F65C-4B18-BB39-B79B6501D5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19456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CDA85-B2EC-82DC-0EAE-E2752D8BF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94CEA1-E5C7-F9AA-9731-65CFA219B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338D-7A27-4620-AEA7-17DB0F11089D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295130-600A-B253-DF6E-0C1F936B9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A9DCF6-06CF-AFAE-CFF7-4C535B38B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7513-F65C-4B18-BB39-B79B6501D5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90964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08F238-8F14-9942-F42D-4D9FBDF41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338D-7A27-4620-AEA7-17DB0F11089D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697198-5BBC-CCBA-FFE8-D51FDCECA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265B4-51F7-E686-2560-131A93E2D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7513-F65C-4B18-BB39-B79B6501D5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1648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9AE34-644D-3E38-9CB9-7C0A540F8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3D1F8-5E94-CA68-3300-23D2930A7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2570F1-222E-2697-CCF3-5620D6277E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8F862B-26A7-5315-F0BA-535C28B14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338D-7A27-4620-AEA7-17DB0F11089D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8F59E-45A9-1B47-6A0F-41A92EA44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45F8AE-0EA5-C094-1839-56001742A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7513-F65C-4B18-BB39-B79B6501D5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20381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86AEC-583C-43CE-7B46-C62644BA1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7A0E9D-E54C-4B81-E293-015814A391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4965E9-B96A-AED8-0ADA-3D858341B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2C95C-8FE6-556F-D5B8-3F85B8E22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338D-7A27-4620-AEA7-17DB0F11089D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30F907-B551-7522-CCFC-D240508F3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31C0A0-997D-0885-43DF-71DB56800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7513-F65C-4B18-BB39-B79B6501D5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67462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F2ACD1-C608-8F99-EDEE-8BAABC00E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220FA-B44F-2ED2-B20D-AF37B7018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79268-E6C7-EB8E-E9CA-650E14E6DE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B338D-7A27-4620-AEA7-17DB0F11089D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225A6-82C2-49D9-2F8B-25334DE4C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30C76-C4B5-0E0D-9B60-77BA0AE14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A7513-F65C-4B18-BB39-B79B6501D5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88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hwb.gov.wales/keeping-safe-online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png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35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ADC56E-7A59-F62B-9097-D3ECB55C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42" y="2972233"/>
            <a:ext cx="2516505" cy="7452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572C96-77C0-DB18-E8E9-19920F3A4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0420" y="3075057"/>
            <a:ext cx="6867522" cy="7010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y" sz="40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ptos"/>
                <a:ea typeface="Aptos"/>
                <a:cs typeface="Aptos"/>
              </a:rPr>
              <a:t>Cadw'n Ddiogel Ar-lein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Open Sans Extrabold"/>
              <a:cs typeface="Open Sans Extrabold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6E0432F-AFE6-21F8-9287-B95BC3090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7158708" y="2679849"/>
            <a:ext cx="0" cy="13144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26EEBF9-6785-2F3E-D504-13A934C24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 err="1"/>
              <a:t>Sleid</a:t>
            </a:r>
            <a:r>
              <a:rPr lang="en-GB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90051459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DE5AB349-5825-BF06-9C48-C50360386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717628" y="6438441"/>
            <a:ext cx="894234" cy="419560"/>
            <a:chOff x="10269953" y="6438441"/>
            <a:chExt cx="894234" cy="4195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10FCA-B1FB-A1ED-2BE5-2768ECC7171D}"/>
                </a:ext>
              </a:extLst>
            </p:cNvPr>
            <p:cNvSpPr/>
            <p:nvPr/>
          </p:nvSpPr>
          <p:spPr>
            <a:xfrm>
              <a:off x="10269953" y="6438441"/>
              <a:ext cx="894234" cy="419560"/>
            </a:xfrm>
            <a:custGeom>
              <a:avLst/>
              <a:gdLst>
                <a:gd name="connsiteX0" fmla="*/ 189618 w 1137684"/>
                <a:gd name="connsiteY0" fmla="*/ 0 h 611373"/>
                <a:gd name="connsiteX1" fmla="*/ 948066 w 1137684"/>
                <a:gd name="connsiteY1" fmla="*/ 0 h 611373"/>
                <a:gd name="connsiteX2" fmla="*/ 1137684 w 1137684"/>
                <a:gd name="connsiteY2" fmla="*/ 189618 h 611373"/>
                <a:gd name="connsiteX3" fmla="*/ 1137684 w 1137684"/>
                <a:gd name="connsiteY3" fmla="*/ 611373 h 611373"/>
                <a:gd name="connsiteX4" fmla="*/ 0 w 1137684"/>
                <a:gd name="connsiteY4" fmla="*/ 611373 h 611373"/>
                <a:gd name="connsiteX5" fmla="*/ 0 w 1137684"/>
                <a:gd name="connsiteY5" fmla="*/ 189618 h 611373"/>
                <a:gd name="connsiteX6" fmla="*/ 189618 w 1137684"/>
                <a:gd name="connsiteY6" fmla="*/ 0 h 611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7684" h="611373">
                  <a:moveTo>
                    <a:pt x="189618" y="0"/>
                  </a:moveTo>
                  <a:lnTo>
                    <a:pt x="948066" y="0"/>
                  </a:lnTo>
                  <a:cubicBezTo>
                    <a:pt x="1052789" y="0"/>
                    <a:pt x="1137684" y="84895"/>
                    <a:pt x="1137684" y="189618"/>
                  </a:cubicBezTo>
                  <a:lnTo>
                    <a:pt x="1137684" y="611373"/>
                  </a:lnTo>
                  <a:lnTo>
                    <a:pt x="0" y="611373"/>
                  </a:lnTo>
                  <a:lnTo>
                    <a:pt x="0" y="189618"/>
                  </a:lnTo>
                  <a:cubicBezTo>
                    <a:pt x="0" y="84895"/>
                    <a:pt x="84895" y="0"/>
                    <a:pt x="189618" y="0"/>
                  </a:cubicBezTo>
                  <a:close/>
                </a:path>
              </a:pathLst>
            </a:custGeom>
            <a:solidFill>
              <a:srgbClr val="C235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 descr="A white letter on a black background">
              <a:extLst>
                <a:ext uri="{FF2B5EF4-FFF2-40B4-BE49-F238E27FC236}">
                  <a16:creationId xmlns:a16="http://schemas.microsoft.com/office/drawing/2014/main" id="{D26A27E7-15D1-BBAD-A886-4A58F3DF6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4253" y="6533691"/>
              <a:ext cx="713485" cy="21129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311D7AB-B98C-880E-5E35-26C4EFB89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0"/>
            <a:ext cx="12190186" cy="1219200"/>
            <a:chOff x="1" y="0"/>
            <a:chExt cx="12190186" cy="126527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75890C8-5ACA-F572-E97A-43BE6FF3CCA1}"/>
                </a:ext>
              </a:extLst>
            </p:cNvPr>
            <p:cNvSpPr/>
            <p:nvPr/>
          </p:nvSpPr>
          <p:spPr>
            <a:xfrm>
              <a:off x="2014043" y="0"/>
              <a:ext cx="2052000" cy="1265274"/>
            </a:xfrm>
            <a:prstGeom prst="rect">
              <a:avLst/>
            </a:prstGeom>
            <a:solidFill>
              <a:srgbClr val="D55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B440B5-402C-DC3C-0872-77377C660837}"/>
                </a:ext>
              </a:extLst>
            </p:cNvPr>
            <p:cNvSpPr/>
            <p:nvPr/>
          </p:nvSpPr>
          <p:spPr>
            <a:xfrm>
              <a:off x="3996556" y="0"/>
              <a:ext cx="2052000" cy="1265274"/>
            </a:xfrm>
            <a:prstGeom prst="rect">
              <a:avLst/>
            </a:prstGeom>
            <a:solidFill>
              <a:srgbClr val="D14F5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12585E4-E84F-9569-B655-C8F6CB8FF1F4}"/>
                </a:ext>
              </a:extLst>
            </p:cNvPr>
            <p:cNvSpPr/>
            <p:nvPr/>
          </p:nvSpPr>
          <p:spPr>
            <a:xfrm>
              <a:off x="6037088" y="0"/>
              <a:ext cx="2052000" cy="1265274"/>
            </a:xfrm>
            <a:prstGeom prst="rect">
              <a:avLst/>
            </a:prstGeom>
            <a:solidFill>
              <a:srgbClr val="CD434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D367346-4708-E04C-098F-ABFC87434256}"/>
                </a:ext>
              </a:extLst>
            </p:cNvPr>
            <p:cNvSpPr/>
            <p:nvPr/>
          </p:nvSpPr>
          <p:spPr>
            <a:xfrm>
              <a:off x="8090713" y="0"/>
              <a:ext cx="2052000" cy="1265274"/>
            </a:xfrm>
            <a:prstGeom prst="rect">
              <a:avLst/>
            </a:prstGeom>
            <a:solidFill>
              <a:srgbClr val="C937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FCD317A-BC09-71CA-8916-79B8A12467B1}"/>
                </a:ext>
              </a:extLst>
            </p:cNvPr>
            <p:cNvSpPr/>
            <p:nvPr/>
          </p:nvSpPr>
          <p:spPr>
            <a:xfrm>
              <a:off x="10138187" y="0"/>
              <a:ext cx="2052000" cy="1265274"/>
            </a:xfrm>
            <a:prstGeom prst="rect">
              <a:avLst/>
            </a:prstGeom>
            <a:solidFill>
              <a:srgbClr val="C235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09D5300-07A9-86EA-375B-5679107BDFD5}"/>
                </a:ext>
              </a:extLst>
            </p:cNvPr>
            <p:cNvSpPr/>
            <p:nvPr/>
          </p:nvSpPr>
          <p:spPr>
            <a:xfrm>
              <a:off x="1" y="0"/>
              <a:ext cx="2052000" cy="1265274"/>
            </a:xfrm>
            <a:prstGeom prst="rect">
              <a:avLst/>
            </a:prstGeom>
            <a:solidFill>
              <a:srgbClr val="DB777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912529D-A317-7636-DC67-2D74BED0E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8884" y="227164"/>
            <a:ext cx="8940415" cy="7010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y" sz="4000" b="0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ptos"/>
                <a:ea typeface="Aptos"/>
                <a:cs typeface="Aptos"/>
              </a:rPr>
              <a:t>Cadw'n Ddiogel Ar-lein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Open Sans Extrabold"/>
              <a:cs typeface="Open Sans Extrabold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94BC19E-1DBD-0399-EDCC-61F43D6C1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209597" y="1404648"/>
            <a:ext cx="7654981" cy="5033793"/>
            <a:chOff x="2209597" y="1446364"/>
            <a:chExt cx="7654981" cy="503379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C2C69FF-5081-7152-4F00-7C4402C21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09597" y="1446364"/>
              <a:ext cx="7654981" cy="5033793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E649C57-F381-2D94-7815-3B633720DB92}"/>
                </a:ext>
              </a:extLst>
            </p:cNvPr>
            <p:cNvSpPr/>
            <p:nvPr/>
          </p:nvSpPr>
          <p:spPr>
            <a:xfrm>
              <a:off x="6805662" y="3670771"/>
              <a:ext cx="1431235" cy="120407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F05014-0816-AD29-7B16-63F4E3D84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 err="1"/>
              <a:t>Sleid</a:t>
            </a:r>
            <a:r>
              <a:rPr lang="en-GB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85165495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DE5AB349-5825-BF06-9C48-C50360386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717628" y="6438441"/>
            <a:ext cx="894234" cy="419560"/>
            <a:chOff x="10269953" y="6438441"/>
            <a:chExt cx="894234" cy="4195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10FCA-B1FB-A1ED-2BE5-2768ECC7171D}"/>
                </a:ext>
              </a:extLst>
            </p:cNvPr>
            <p:cNvSpPr/>
            <p:nvPr/>
          </p:nvSpPr>
          <p:spPr>
            <a:xfrm>
              <a:off x="10269953" y="6438441"/>
              <a:ext cx="894234" cy="419560"/>
            </a:xfrm>
            <a:custGeom>
              <a:avLst/>
              <a:gdLst>
                <a:gd name="connsiteX0" fmla="*/ 189618 w 1137684"/>
                <a:gd name="connsiteY0" fmla="*/ 0 h 611373"/>
                <a:gd name="connsiteX1" fmla="*/ 948066 w 1137684"/>
                <a:gd name="connsiteY1" fmla="*/ 0 h 611373"/>
                <a:gd name="connsiteX2" fmla="*/ 1137684 w 1137684"/>
                <a:gd name="connsiteY2" fmla="*/ 189618 h 611373"/>
                <a:gd name="connsiteX3" fmla="*/ 1137684 w 1137684"/>
                <a:gd name="connsiteY3" fmla="*/ 611373 h 611373"/>
                <a:gd name="connsiteX4" fmla="*/ 0 w 1137684"/>
                <a:gd name="connsiteY4" fmla="*/ 611373 h 611373"/>
                <a:gd name="connsiteX5" fmla="*/ 0 w 1137684"/>
                <a:gd name="connsiteY5" fmla="*/ 189618 h 611373"/>
                <a:gd name="connsiteX6" fmla="*/ 189618 w 1137684"/>
                <a:gd name="connsiteY6" fmla="*/ 0 h 611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7684" h="611373">
                  <a:moveTo>
                    <a:pt x="189618" y="0"/>
                  </a:moveTo>
                  <a:lnTo>
                    <a:pt x="948066" y="0"/>
                  </a:lnTo>
                  <a:cubicBezTo>
                    <a:pt x="1052789" y="0"/>
                    <a:pt x="1137684" y="84895"/>
                    <a:pt x="1137684" y="189618"/>
                  </a:cubicBezTo>
                  <a:lnTo>
                    <a:pt x="1137684" y="611373"/>
                  </a:lnTo>
                  <a:lnTo>
                    <a:pt x="0" y="611373"/>
                  </a:lnTo>
                  <a:lnTo>
                    <a:pt x="0" y="189618"/>
                  </a:lnTo>
                  <a:cubicBezTo>
                    <a:pt x="0" y="84895"/>
                    <a:pt x="84895" y="0"/>
                    <a:pt x="189618" y="0"/>
                  </a:cubicBezTo>
                  <a:close/>
                </a:path>
              </a:pathLst>
            </a:custGeom>
            <a:solidFill>
              <a:srgbClr val="C235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 descr="A white letter on a black background">
              <a:extLst>
                <a:ext uri="{FF2B5EF4-FFF2-40B4-BE49-F238E27FC236}">
                  <a16:creationId xmlns:a16="http://schemas.microsoft.com/office/drawing/2014/main" id="{D26A27E7-15D1-BBAD-A886-4A58F3DF6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4253" y="6533691"/>
              <a:ext cx="713485" cy="21129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311D7AB-B98C-880E-5E35-26C4EFB89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0"/>
            <a:ext cx="12190186" cy="1219200"/>
            <a:chOff x="1" y="0"/>
            <a:chExt cx="12190186" cy="126527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75890C8-5ACA-F572-E97A-43BE6FF3CCA1}"/>
                </a:ext>
              </a:extLst>
            </p:cNvPr>
            <p:cNvSpPr/>
            <p:nvPr/>
          </p:nvSpPr>
          <p:spPr>
            <a:xfrm>
              <a:off x="2014043" y="0"/>
              <a:ext cx="2052000" cy="1265274"/>
            </a:xfrm>
            <a:prstGeom prst="rect">
              <a:avLst/>
            </a:prstGeom>
            <a:solidFill>
              <a:srgbClr val="D55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B440B5-402C-DC3C-0872-77377C660837}"/>
                </a:ext>
              </a:extLst>
            </p:cNvPr>
            <p:cNvSpPr/>
            <p:nvPr/>
          </p:nvSpPr>
          <p:spPr>
            <a:xfrm>
              <a:off x="3996556" y="0"/>
              <a:ext cx="2052000" cy="1265274"/>
            </a:xfrm>
            <a:prstGeom prst="rect">
              <a:avLst/>
            </a:prstGeom>
            <a:solidFill>
              <a:srgbClr val="D14F5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12585E4-E84F-9569-B655-C8F6CB8FF1F4}"/>
                </a:ext>
              </a:extLst>
            </p:cNvPr>
            <p:cNvSpPr/>
            <p:nvPr/>
          </p:nvSpPr>
          <p:spPr>
            <a:xfrm>
              <a:off x="6037088" y="0"/>
              <a:ext cx="2052000" cy="1265274"/>
            </a:xfrm>
            <a:prstGeom prst="rect">
              <a:avLst/>
            </a:prstGeom>
            <a:solidFill>
              <a:srgbClr val="CD434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D367346-4708-E04C-098F-ABFC87434256}"/>
                </a:ext>
              </a:extLst>
            </p:cNvPr>
            <p:cNvSpPr/>
            <p:nvPr/>
          </p:nvSpPr>
          <p:spPr>
            <a:xfrm>
              <a:off x="8090713" y="0"/>
              <a:ext cx="2052000" cy="1265274"/>
            </a:xfrm>
            <a:prstGeom prst="rect">
              <a:avLst/>
            </a:prstGeom>
            <a:solidFill>
              <a:srgbClr val="C937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FCD317A-BC09-71CA-8916-79B8A12467B1}"/>
                </a:ext>
              </a:extLst>
            </p:cNvPr>
            <p:cNvSpPr/>
            <p:nvPr/>
          </p:nvSpPr>
          <p:spPr>
            <a:xfrm>
              <a:off x="10138187" y="0"/>
              <a:ext cx="2052000" cy="1265274"/>
            </a:xfrm>
            <a:prstGeom prst="rect">
              <a:avLst/>
            </a:prstGeom>
            <a:solidFill>
              <a:srgbClr val="C235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09D5300-07A9-86EA-375B-5679107BDFD5}"/>
                </a:ext>
              </a:extLst>
            </p:cNvPr>
            <p:cNvSpPr/>
            <p:nvPr/>
          </p:nvSpPr>
          <p:spPr>
            <a:xfrm>
              <a:off x="1" y="0"/>
              <a:ext cx="2052000" cy="1265274"/>
            </a:xfrm>
            <a:prstGeom prst="rect">
              <a:avLst/>
            </a:prstGeom>
            <a:solidFill>
              <a:srgbClr val="DB777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912529D-A317-7636-DC67-2D74BED0E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8884" y="227164"/>
            <a:ext cx="8940415" cy="7010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y" sz="4000" b="0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ptos"/>
                <a:ea typeface="Aptos"/>
                <a:cs typeface="Aptos"/>
              </a:rPr>
              <a:t>Cadw'n Ddiogel Ar-lein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Open Sans Extrabold"/>
              <a:cs typeface="Open Sans Extrabold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09E11E8-60C7-FB1B-A9CB-322332B6CA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907" y="1659497"/>
            <a:ext cx="6917333" cy="47789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cy" sz="2800" b="1" i="0" u="none" strike="noStrike" cap="none" baseline="0" dirty="0"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ptos"/>
                <a:ea typeface="Aptos"/>
                <a:cs typeface="Aptos"/>
              </a:rPr>
              <a:t>Mae</a:t>
            </a:r>
            <a:r>
              <a:rPr lang="cy" sz="2800" b="1" i="0" u="none" strike="noStrike" cap="none" baseline="0" dirty="0">
                <a:solidFill>
                  <a:srgbClr val="4472C4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ptos"/>
                <a:ea typeface="Aptos"/>
                <a:cs typeface="Aptos"/>
              </a:rPr>
              <a:t> </a:t>
            </a:r>
            <a:r>
              <a:rPr lang="cy" sz="2800" b="1" i="0" u="sng" strike="noStrike" cap="none" baseline="0" dirty="0">
                <a:solidFill>
                  <a:srgbClr val="4472C4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ptos"/>
                <a:ea typeface="Aptos"/>
                <a:cs typeface="Aptos"/>
                <a:hlinkClick r:id="rId4" history="0"/>
              </a:rPr>
              <a:t>Cadw'n ddiogel ar-lein</a:t>
            </a:r>
            <a:r>
              <a:rPr lang="cy" sz="2800" b="1" i="0" u="none" strike="noStrike" cap="none" baseline="0" dirty="0">
                <a:solidFill>
                  <a:srgbClr val="4472C4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ptos"/>
                <a:ea typeface="Aptos"/>
                <a:cs typeface="Aptos"/>
                <a:hlinkClick r:id="rId4" history="0"/>
              </a:rPr>
              <a:t> </a:t>
            </a:r>
            <a:r>
              <a:rPr lang="cy" sz="28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ptos"/>
                <a:ea typeface="Aptos"/>
                <a:cs typeface="Aptos"/>
              </a:rPr>
              <a:t>yn darparu gwybodaeth, adnoddau, arweiniad a hyfforddiant i ysgolion, i’w helpu i:</a:t>
            </a:r>
          </a:p>
          <a:p>
            <a:pPr marL="533400" lvl="1" indent="-350838">
              <a:spcAft>
                <a:spcPts val="600"/>
              </a:spcAft>
            </a:pPr>
            <a:r>
              <a:rPr lang="cy" sz="24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ptos"/>
                <a:ea typeface="Aptos"/>
                <a:cs typeface="Aptos"/>
              </a:rPr>
              <a:t>ddatblygu gwybodaeth am ystod o faterion cadernid digidol</a:t>
            </a:r>
          </a:p>
          <a:p>
            <a:pPr marL="533400" lvl="1" indent="-350838">
              <a:spcAft>
                <a:spcPts val="600"/>
              </a:spcAft>
            </a:pPr>
            <a:r>
              <a:rPr lang="cy-GB" sz="24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ptos"/>
                <a:ea typeface="Aptos"/>
                <a:cs typeface="Aptos"/>
              </a:rPr>
              <a:t>d</a:t>
            </a:r>
            <a:r>
              <a:rPr lang="cy" sz="24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ptos"/>
                <a:ea typeface="Aptos"/>
                <a:cs typeface="Aptos"/>
              </a:rPr>
              <a:t>eall y tueddiadau presennol o ran ymddygiad ar-lein plant</a:t>
            </a:r>
          </a:p>
          <a:p>
            <a:pPr marL="533400" lvl="1" indent="-350838">
              <a:spcAft>
                <a:spcPts val="600"/>
              </a:spcAft>
            </a:pPr>
            <a:r>
              <a:rPr lang="cy" sz="24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ptos"/>
                <a:ea typeface="Aptos"/>
                <a:cs typeface="Aptos"/>
              </a:rPr>
              <a:t>addysgu dinasyddiaeth ddigidol yn effeithiol drwy'r Cwricwlwm i Gymru</a:t>
            </a:r>
          </a:p>
          <a:p>
            <a:pPr marL="533400" lvl="1" indent="-350838">
              <a:spcAft>
                <a:spcPts val="600"/>
              </a:spcAft>
            </a:pPr>
            <a:r>
              <a:rPr lang="cy" sz="24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ptos"/>
                <a:ea typeface="Aptos"/>
                <a:cs typeface="Aptos"/>
              </a:rPr>
              <a:t>canfod ffynonellau cymorth pellach ar gyfer amrywiaeth o faterion</a:t>
            </a:r>
          </a:p>
          <a:p>
            <a:endParaRPr lang="en-GB" dirty="0">
              <a:cs typeface="Calibri"/>
            </a:endParaRPr>
          </a:p>
          <a:p>
            <a:pPr marL="0" indent="0">
              <a:buNone/>
            </a:pPr>
            <a:endParaRPr lang="en-GB" sz="2400" dirty="0">
              <a:cs typeface="Calibri"/>
            </a:endParaRPr>
          </a:p>
          <a:p>
            <a:endParaRPr lang="en-GB" dirty="0">
              <a:latin typeface="Calibri" panose="020F0502020204030204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6AB680-D88C-497F-AF5B-493454AF4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3687" y="3627120"/>
            <a:ext cx="4522577" cy="26991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C3DC85-5C1E-6C0B-2E19-3F2599738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4657" y="1636992"/>
            <a:ext cx="1480782" cy="157233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4DC92B4-26A2-BA19-1D8A-2E1B98450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 err="1"/>
              <a:t>Sleid</a:t>
            </a:r>
            <a:r>
              <a:rPr lang="en-GB" dirty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42927710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DE5AB349-5825-BF06-9C48-C50360386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717628" y="6438441"/>
            <a:ext cx="894234" cy="419560"/>
            <a:chOff x="10269953" y="6438441"/>
            <a:chExt cx="894234" cy="4195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10FCA-B1FB-A1ED-2BE5-2768ECC7171D}"/>
                </a:ext>
              </a:extLst>
            </p:cNvPr>
            <p:cNvSpPr/>
            <p:nvPr/>
          </p:nvSpPr>
          <p:spPr>
            <a:xfrm>
              <a:off x="10269953" y="6438441"/>
              <a:ext cx="894234" cy="419560"/>
            </a:xfrm>
            <a:custGeom>
              <a:avLst/>
              <a:gdLst>
                <a:gd name="connsiteX0" fmla="*/ 189618 w 1137684"/>
                <a:gd name="connsiteY0" fmla="*/ 0 h 611373"/>
                <a:gd name="connsiteX1" fmla="*/ 948066 w 1137684"/>
                <a:gd name="connsiteY1" fmla="*/ 0 h 611373"/>
                <a:gd name="connsiteX2" fmla="*/ 1137684 w 1137684"/>
                <a:gd name="connsiteY2" fmla="*/ 189618 h 611373"/>
                <a:gd name="connsiteX3" fmla="*/ 1137684 w 1137684"/>
                <a:gd name="connsiteY3" fmla="*/ 611373 h 611373"/>
                <a:gd name="connsiteX4" fmla="*/ 0 w 1137684"/>
                <a:gd name="connsiteY4" fmla="*/ 611373 h 611373"/>
                <a:gd name="connsiteX5" fmla="*/ 0 w 1137684"/>
                <a:gd name="connsiteY5" fmla="*/ 189618 h 611373"/>
                <a:gd name="connsiteX6" fmla="*/ 189618 w 1137684"/>
                <a:gd name="connsiteY6" fmla="*/ 0 h 611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7684" h="611373">
                  <a:moveTo>
                    <a:pt x="189618" y="0"/>
                  </a:moveTo>
                  <a:lnTo>
                    <a:pt x="948066" y="0"/>
                  </a:lnTo>
                  <a:cubicBezTo>
                    <a:pt x="1052789" y="0"/>
                    <a:pt x="1137684" y="84895"/>
                    <a:pt x="1137684" y="189618"/>
                  </a:cubicBezTo>
                  <a:lnTo>
                    <a:pt x="1137684" y="611373"/>
                  </a:lnTo>
                  <a:lnTo>
                    <a:pt x="0" y="611373"/>
                  </a:lnTo>
                  <a:lnTo>
                    <a:pt x="0" y="189618"/>
                  </a:lnTo>
                  <a:cubicBezTo>
                    <a:pt x="0" y="84895"/>
                    <a:pt x="84895" y="0"/>
                    <a:pt x="189618" y="0"/>
                  </a:cubicBezTo>
                  <a:close/>
                </a:path>
              </a:pathLst>
            </a:custGeom>
            <a:solidFill>
              <a:srgbClr val="C235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 descr="A white letter on a black background">
              <a:extLst>
                <a:ext uri="{FF2B5EF4-FFF2-40B4-BE49-F238E27FC236}">
                  <a16:creationId xmlns:a16="http://schemas.microsoft.com/office/drawing/2014/main" id="{D26A27E7-15D1-BBAD-A886-4A58F3DF6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4253" y="6533691"/>
              <a:ext cx="713485" cy="21129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311D7AB-B98C-880E-5E35-26C4EFB89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0"/>
            <a:ext cx="12190186" cy="1219200"/>
            <a:chOff x="1" y="0"/>
            <a:chExt cx="12190186" cy="126527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75890C8-5ACA-F572-E97A-43BE6FF3CCA1}"/>
                </a:ext>
              </a:extLst>
            </p:cNvPr>
            <p:cNvSpPr/>
            <p:nvPr/>
          </p:nvSpPr>
          <p:spPr>
            <a:xfrm>
              <a:off x="2014043" y="0"/>
              <a:ext cx="2052000" cy="1265274"/>
            </a:xfrm>
            <a:prstGeom prst="rect">
              <a:avLst/>
            </a:prstGeom>
            <a:solidFill>
              <a:srgbClr val="D55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B440B5-402C-DC3C-0872-77377C660837}"/>
                </a:ext>
              </a:extLst>
            </p:cNvPr>
            <p:cNvSpPr/>
            <p:nvPr/>
          </p:nvSpPr>
          <p:spPr>
            <a:xfrm>
              <a:off x="3996556" y="0"/>
              <a:ext cx="2052000" cy="1265274"/>
            </a:xfrm>
            <a:prstGeom prst="rect">
              <a:avLst/>
            </a:prstGeom>
            <a:solidFill>
              <a:srgbClr val="D14F5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12585E4-E84F-9569-B655-C8F6CB8FF1F4}"/>
                </a:ext>
              </a:extLst>
            </p:cNvPr>
            <p:cNvSpPr/>
            <p:nvPr/>
          </p:nvSpPr>
          <p:spPr>
            <a:xfrm>
              <a:off x="6037088" y="0"/>
              <a:ext cx="2052000" cy="1265274"/>
            </a:xfrm>
            <a:prstGeom prst="rect">
              <a:avLst/>
            </a:prstGeom>
            <a:solidFill>
              <a:srgbClr val="CD434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D367346-4708-E04C-098F-ABFC87434256}"/>
                </a:ext>
              </a:extLst>
            </p:cNvPr>
            <p:cNvSpPr/>
            <p:nvPr/>
          </p:nvSpPr>
          <p:spPr>
            <a:xfrm>
              <a:off x="8090713" y="0"/>
              <a:ext cx="2052000" cy="1265274"/>
            </a:xfrm>
            <a:prstGeom prst="rect">
              <a:avLst/>
            </a:prstGeom>
            <a:solidFill>
              <a:srgbClr val="C937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FCD317A-BC09-71CA-8916-79B8A12467B1}"/>
                </a:ext>
              </a:extLst>
            </p:cNvPr>
            <p:cNvSpPr/>
            <p:nvPr/>
          </p:nvSpPr>
          <p:spPr>
            <a:xfrm>
              <a:off x="10138187" y="0"/>
              <a:ext cx="2052000" cy="1265274"/>
            </a:xfrm>
            <a:prstGeom prst="rect">
              <a:avLst/>
            </a:prstGeom>
            <a:solidFill>
              <a:srgbClr val="C235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09D5300-07A9-86EA-375B-5679107BDFD5}"/>
                </a:ext>
              </a:extLst>
            </p:cNvPr>
            <p:cNvSpPr/>
            <p:nvPr/>
          </p:nvSpPr>
          <p:spPr>
            <a:xfrm>
              <a:off x="1" y="0"/>
              <a:ext cx="2052000" cy="1265274"/>
            </a:xfrm>
            <a:prstGeom prst="rect">
              <a:avLst/>
            </a:prstGeom>
            <a:solidFill>
              <a:srgbClr val="DB777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912529D-A317-7636-DC67-2D74BED0E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8884" y="227164"/>
            <a:ext cx="8940415" cy="7010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y" sz="4000" b="0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ptos"/>
                <a:ea typeface="Aptos"/>
                <a:cs typeface="Aptos"/>
              </a:rPr>
              <a:t>Cefnogi dysgwyr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1AC35CF0-BE73-606C-FD3C-269CB470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333469"/>
              </p:ext>
            </p:extLst>
          </p:nvPr>
        </p:nvGraphicFramePr>
        <p:xfrm>
          <a:off x="447031" y="1357659"/>
          <a:ext cx="8407410" cy="5080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82AD9867-97AC-83DE-9620-4D09CBBF0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04924" y="1446364"/>
            <a:ext cx="2611243" cy="26782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818CF4F-46E6-EAB0-902D-98BC1E5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6033" y="4351785"/>
            <a:ext cx="1348154" cy="13862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F50F86-327B-F63A-B15B-9F98F70C4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59149" y="5281531"/>
            <a:ext cx="1170533" cy="120711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8F2E0FE-7ED7-C92B-107F-AE7384778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 err="1"/>
              <a:t>Sleid</a:t>
            </a:r>
            <a:r>
              <a:rPr lang="en-GB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02378450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DE5AB349-5825-BF06-9C48-C50360386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717628" y="6438441"/>
            <a:ext cx="894234" cy="419560"/>
            <a:chOff x="10269953" y="6438441"/>
            <a:chExt cx="894234" cy="4195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10FCA-B1FB-A1ED-2BE5-2768ECC7171D}"/>
                </a:ext>
              </a:extLst>
            </p:cNvPr>
            <p:cNvSpPr/>
            <p:nvPr/>
          </p:nvSpPr>
          <p:spPr>
            <a:xfrm>
              <a:off x="10269953" y="6438441"/>
              <a:ext cx="894234" cy="419560"/>
            </a:xfrm>
            <a:custGeom>
              <a:avLst/>
              <a:gdLst>
                <a:gd name="connsiteX0" fmla="*/ 189618 w 1137684"/>
                <a:gd name="connsiteY0" fmla="*/ 0 h 611373"/>
                <a:gd name="connsiteX1" fmla="*/ 948066 w 1137684"/>
                <a:gd name="connsiteY1" fmla="*/ 0 h 611373"/>
                <a:gd name="connsiteX2" fmla="*/ 1137684 w 1137684"/>
                <a:gd name="connsiteY2" fmla="*/ 189618 h 611373"/>
                <a:gd name="connsiteX3" fmla="*/ 1137684 w 1137684"/>
                <a:gd name="connsiteY3" fmla="*/ 611373 h 611373"/>
                <a:gd name="connsiteX4" fmla="*/ 0 w 1137684"/>
                <a:gd name="connsiteY4" fmla="*/ 611373 h 611373"/>
                <a:gd name="connsiteX5" fmla="*/ 0 w 1137684"/>
                <a:gd name="connsiteY5" fmla="*/ 189618 h 611373"/>
                <a:gd name="connsiteX6" fmla="*/ 189618 w 1137684"/>
                <a:gd name="connsiteY6" fmla="*/ 0 h 611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7684" h="611373">
                  <a:moveTo>
                    <a:pt x="189618" y="0"/>
                  </a:moveTo>
                  <a:lnTo>
                    <a:pt x="948066" y="0"/>
                  </a:lnTo>
                  <a:cubicBezTo>
                    <a:pt x="1052789" y="0"/>
                    <a:pt x="1137684" y="84895"/>
                    <a:pt x="1137684" y="189618"/>
                  </a:cubicBezTo>
                  <a:lnTo>
                    <a:pt x="1137684" y="611373"/>
                  </a:lnTo>
                  <a:lnTo>
                    <a:pt x="0" y="611373"/>
                  </a:lnTo>
                  <a:lnTo>
                    <a:pt x="0" y="189618"/>
                  </a:lnTo>
                  <a:cubicBezTo>
                    <a:pt x="0" y="84895"/>
                    <a:pt x="84895" y="0"/>
                    <a:pt x="189618" y="0"/>
                  </a:cubicBezTo>
                  <a:close/>
                </a:path>
              </a:pathLst>
            </a:custGeom>
            <a:solidFill>
              <a:srgbClr val="C235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 descr="A white letter on a black background">
              <a:extLst>
                <a:ext uri="{FF2B5EF4-FFF2-40B4-BE49-F238E27FC236}">
                  <a16:creationId xmlns:a16="http://schemas.microsoft.com/office/drawing/2014/main" id="{D26A27E7-15D1-BBAD-A886-4A58F3DF6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4253" y="6533691"/>
              <a:ext cx="713485" cy="21129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311D7AB-B98C-880E-5E35-26C4EFB89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0"/>
            <a:ext cx="12190186" cy="1219200"/>
            <a:chOff x="1" y="0"/>
            <a:chExt cx="12190186" cy="126527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75890C8-5ACA-F572-E97A-43BE6FF3CCA1}"/>
                </a:ext>
              </a:extLst>
            </p:cNvPr>
            <p:cNvSpPr/>
            <p:nvPr/>
          </p:nvSpPr>
          <p:spPr>
            <a:xfrm>
              <a:off x="2014043" y="0"/>
              <a:ext cx="2052000" cy="1265274"/>
            </a:xfrm>
            <a:prstGeom prst="rect">
              <a:avLst/>
            </a:prstGeom>
            <a:solidFill>
              <a:srgbClr val="D55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B440B5-402C-DC3C-0872-77377C660837}"/>
                </a:ext>
              </a:extLst>
            </p:cNvPr>
            <p:cNvSpPr/>
            <p:nvPr/>
          </p:nvSpPr>
          <p:spPr>
            <a:xfrm>
              <a:off x="3996556" y="0"/>
              <a:ext cx="2052000" cy="1265274"/>
            </a:xfrm>
            <a:prstGeom prst="rect">
              <a:avLst/>
            </a:prstGeom>
            <a:solidFill>
              <a:srgbClr val="D14F5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12585E4-E84F-9569-B655-C8F6CB8FF1F4}"/>
                </a:ext>
              </a:extLst>
            </p:cNvPr>
            <p:cNvSpPr/>
            <p:nvPr/>
          </p:nvSpPr>
          <p:spPr>
            <a:xfrm>
              <a:off x="6037088" y="0"/>
              <a:ext cx="2052000" cy="1265274"/>
            </a:xfrm>
            <a:prstGeom prst="rect">
              <a:avLst/>
            </a:prstGeom>
            <a:solidFill>
              <a:srgbClr val="CD434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D367346-4708-E04C-098F-ABFC87434256}"/>
                </a:ext>
              </a:extLst>
            </p:cNvPr>
            <p:cNvSpPr/>
            <p:nvPr/>
          </p:nvSpPr>
          <p:spPr>
            <a:xfrm>
              <a:off x="8090713" y="0"/>
              <a:ext cx="2052000" cy="1265274"/>
            </a:xfrm>
            <a:prstGeom prst="rect">
              <a:avLst/>
            </a:prstGeom>
            <a:solidFill>
              <a:srgbClr val="C937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FCD317A-BC09-71CA-8916-79B8A12467B1}"/>
                </a:ext>
              </a:extLst>
            </p:cNvPr>
            <p:cNvSpPr/>
            <p:nvPr/>
          </p:nvSpPr>
          <p:spPr>
            <a:xfrm>
              <a:off x="10138187" y="0"/>
              <a:ext cx="2052000" cy="1265274"/>
            </a:xfrm>
            <a:prstGeom prst="rect">
              <a:avLst/>
            </a:prstGeom>
            <a:solidFill>
              <a:srgbClr val="C235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09D5300-07A9-86EA-375B-5679107BDFD5}"/>
                </a:ext>
              </a:extLst>
            </p:cNvPr>
            <p:cNvSpPr/>
            <p:nvPr/>
          </p:nvSpPr>
          <p:spPr>
            <a:xfrm>
              <a:off x="1" y="0"/>
              <a:ext cx="2052000" cy="1265274"/>
            </a:xfrm>
            <a:prstGeom prst="rect">
              <a:avLst/>
            </a:prstGeom>
            <a:solidFill>
              <a:srgbClr val="DB777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912529D-A317-7636-DC67-2D74BED0E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1209" y="227164"/>
            <a:ext cx="96062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y" sz="3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Open Sans Extrabold"/>
                <a:ea typeface="Open Sans Extrabold"/>
                <a:cs typeface="Open Sans Extrabold"/>
              </a:rPr>
              <a:t>Diwrnod Defnyddio'r Rhyngrwyd </a:t>
            </a:r>
            <a:br>
              <a:rPr lang="cy" sz="3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Open Sans Extrabold"/>
                <a:ea typeface="Open Sans Extrabold"/>
                <a:cs typeface="Open Sans Extrabold"/>
              </a:rPr>
            </a:br>
            <a:r>
              <a:rPr lang="cy" sz="3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Open Sans Extrabold"/>
                <a:ea typeface="Open Sans Extrabold"/>
                <a:cs typeface="Open Sans Extrabold"/>
              </a:rPr>
              <a:t>yn Fwy Diogel 2025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E38A6DD-9EB5-E64D-F8BD-909A9177E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887" y="1825625"/>
            <a:ext cx="4373389" cy="4351338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F4C6D8-58C1-FC8C-1F8F-92F1911EF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979" y="1825625"/>
            <a:ext cx="7617431" cy="4351338"/>
          </a:xfrm>
        </p:spPr>
        <p:txBody>
          <a:bodyPr>
            <a:normAutofit fontScale="92500" lnSpcReduction="20000"/>
          </a:bodyPr>
          <a:lstStyle/>
          <a:p>
            <a:pPr algn="l" fontAlgn="base"/>
            <a:r>
              <a:rPr lang="cy" sz="3200" b="0" i="0" u="none" strike="noStrike" cap="none" baseline="0" dirty="0">
                <a:solidFill>
                  <a:srgbClr val="3B3B3B"/>
                </a:solidFill>
                <a:effectLst/>
                <a:highlight>
                  <a:srgbClr val="FFFFFF"/>
                </a:highlight>
                <a:uFill>
                  <a:solidFill>
                    <a:prstClr val="black">
                      <a:alpha val="0"/>
                    </a:prstClr>
                  </a:solidFill>
                </a:uFill>
                <a:latin typeface="Aptos"/>
                <a:ea typeface="Aptos"/>
                <a:cs typeface="Aptos"/>
              </a:rPr>
              <a:t>Rydym yn gwahodd ysgolion i weithio gyda ni i greu cynnwys newydd sy'n gysylltiedig â thema Diwrnod Defnyddio'r Rhyngrwyd yn Fwy Diogel 2025, fel:</a:t>
            </a:r>
          </a:p>
          <a:p>
            <a:pPr lvl="1" fontAlgn="base"/>
            <a:r>
              <a:rPr lang="cy" sz="3200" b="0" i="0" u="none" strike="noStrike" cap="none" baseline="0" dirty="0">
                <a:solidFill>
                  <a:srgbClr val="3B3B3B"/>
                </a:solidFill>
                <a:effectLst/>
                <a:highlight>
                  <a:srgbClr val="FFFFFF"/>
                </a:highlight>
                <a:uFill>
                  <a:solidFill>
                    <a:prstClr val="black">
                      <a:alpha val="0"/>
                    </a:prstClr>
                  </a:solidFill>
                </a:uFill>
                <a:latin typeface="Aptos"/>
                <a:ea typeface="Aptos"/>
                <a:cs typeface="Aptos"/>
              </a:rPr>
              <a:t>sgamiau ar-lein </a:t>
            </a:r>
          </a:p>
          <a:p>
            <a:pPr lvl="1" fontAlgn="base"/>
            <a:r>
              <a:rPr lang="cy" sz="3200" b="0" i="0" u="none" strike="noStrike" cap="none" baseline="0" dirty="0">
                <a:solidFill>
                  <a:srgbClr val="3B3B3B"/>
                </a:solidFill>
                <a:effectLst/>
                <a:highlight>
                  <a:srgbClr val="FFFFFF"/>
                </a:highlight>
                <a:uFill>
                  <a:solidFill>
                    <a:prstClr val="black">
                      <a:alpha val="0"/>
                    </a:prstClr>
                  </a:solidFill>
                </a:uFill>
                <a:latin typeface="Aptos"/>
                <a:ea typeface="Aptos"/>
                <a:cs typeface="Aptos"/>
              </a:rPr>
              <a:t>camwybodaeth </a:t>
            </a:r>
          </a:p>
          <a:p>
            <a:pPr lvl="1" fontAlgn="base"/>
            <a:r>
              <a:rPr lang="cy" sz="3200" b="0" i="0" u="none" strike="noStrike" cap="none" baseline="0" dirty="0">
                <a:solidFill>
                  <a:srgbClr val="3B3B3B"/>
                </a:solidFill>
                <a:effectLst/>
                <a:highlight>
                  <a:srgbClr val="FFFFFF"/>
                </a:highlight>
                <a:uFill>
                  <a:solidFill>
                    <a:prstClr val="black">
                      <a:alpha val="0"/>
                    </a:prstClr>
                  </a:solidFill>
                </a:uFill>
                <a:latin typeface="Aptos"/>
                <a:ea typeface="Aptos"/>
                <a:cs typeface="Aptos"/>
              </a:rPr>
              <a:t>Deallusrwydd Artiffisial Cynhyrchiol neu ‘Gen AI’ </a:t>
            </a:r>
          </a:p>
          <a:p>
            <a:pPr lvl="1" fontAlgn="base"/>
            <a:endParaRPr lang="en-GB" sz="3200" dirty="0">
              <a:solidFill>
                <a:srgbClr val="3B3B3B"/>
              </a:solidFill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fontAlgn="base"/>
            <a:r>
              <a:rPr lang="cy" sz="3200" b="0" i="0" u="none" strike="noStrike" cap="none" baseline="0" dirty="0">
                <a:solidFill>
                  <a:srgbClr val="3B3B3B"/>
                </a:solidFill>
                <a:effectLst/>
                <a:highlight>
                  <a:srgbClr val="FFFFFF"/>
                </a:highlight>
                <a:uFill>
                  <a:solidFill>
                    <a:prstClr val="black">
                      <a:alpha val="0"/>
                    </a:prstClr>
                  </a:solidFill>
                </a:uFill>
                <a:latin typeface="Aptos"/>
                <a:ea typeface="Aptos"/>
                <a:cs typeface="Aptos"/>
              </a:rPr>
              <a:t>Bydd y cynnwys newydd yn mynd yn fyw ar Hwb ar Ddiwrnod Defnyddio'r Rhyngrwyd yn Fwy Diogel </a:t>
            </a:r>
            <a:endParaRPr lang="en-GB" sz="3200" b="0" i="0" dirty="0">
              <a:solidFill>
                <a:srgbClr val="3B3B3B"/>
              </a:solidFill>
              <a:effectLst/>
              <a:highlight>
                <a:srgbClr val="FFFFFF"/>
              </a:highlight>
              <a:latin typeface="inheri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A988853-7EA8-DB75-18AF-6CC001CE4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7" t="27863" r="20196" b="33019"/>
          <a:stretch>
            <a:fillRect/>
          </a:stretch>
        </p:blipFill>
        <p:spPr>
          <a:xfrm>
            <a:off x="9997302" y="143911"/>
            <a:ext cx="1613042" cy="9313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DE1A99-AFDB-C534-A10C-A763F9566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 err="1"/>
              <a:t>Sleid</a:t>
            </a:r>
            <a:r>
              <a:rPr lang="en-GB"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06294523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DE5AB349-5825-BF06-9C48-C50360386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717628" y="6438441"/>
            <a:ext cx="894234" cy="419560"/>
            <a:chOff x="10269953" y="6438441"/>
            <a:chExt cx="894234" cy="4195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10FCA-B1FB-A1ED-2BE5-2768ECC7171D}"/>
                </a:ext>
              </a:extLst>
            </p:cNvPr>
            <p:cNvSpPr/>
            <p:nvPr/>
          </p:nvSpPr>
          <p:spPr>
            <a:xfrm>
              <a:off x="10269953" y="6438441"/>
              <a:ext cx="894234" cy="419560"/>
            </a:xfrm>
            <a:custGeom>
              <a:avLst/>
              <a:gdLst>
                <a:gd name="connsiteX0" fmla="*/ 189618 w 1137684"/>
                <a:gd name="connsiteY0" fmla="*/ 0 h 611373"/>
                <a:gd name="connsiteX1" fmla="*/ 948066 w 1137684"/>
                <a:gd name="connsiteY1" fmla="*/ 0 h 611373"/>
                <a:gd name="connsiteX2" fmla="*/ 1137684 w 1137684"/>
                <a:gd name="connsiteY2" fmla="*/ 189618 h 611373"/>
                <a:gd name="connsiteX3" fmla="*/ 1137684 w 1137684"/>
                <a:gd name="connsiteY3" fmla="*/ 611373 h 611373"/>
                <a:gd name="connsiteX4" fmla="*/ 0 w 1137684"/>
                <a:gd name="connsiteY4" fmla="*/ 611373 h 611373"/>
                <a:gd name="connsiteX5" fmla="*/ 0 w 1137684"/>
                <a:gd name="connsiteY5" fmla="*/ 189618 h 611373"/>
                <a:gd name="connsiteX6" fmla="*/ 189618 w 1137684"/>
                <a:gd name="connsiteY6" fmla="*/ 0 h 611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7684" h="611373">
                  <a:moveTo>
                    <a:pt x="189618" y="0"/>
                  </a:moveTo>
                  <a:lnTo>
                    <a:pt x="948066" y="0"/>
                  </a:lnTo>
                  <a:cubicBezTo>
                    <a:pt x="1052789" y="0"/>
                    <a:pt x="1137684" y="84895"/>
                    <a:pt x="1137684" y="189618"/>
                  </a:cubicBezTo>
                  <a:lnTo>
                    <a:pt x="1137684" y="611373"/>
                  </a:lnTo>
                  <a:lnTo>
                    <a:pt x="0" y="611373"/>
                  </a:lnTo>
                  <a:lnTo>
                    <a:pt x="0" y="189618"/>
                  </a:lnTo>
                  <a:cubicBezTo>
                    <a:pt x="0" y="84895"/>
                    <a:pt x="84895" y="0"/>
                    <a:pt x="189618" y="0"/>
                  </a:cubicBezTo>
                  <a:close/>
                </a:path>
              </a:pathLst>
            </a:custGeom>
            <a:solidFill>
              <a:srgbClr val="C235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 descr="A white letter on a black background">
              <a:extLst>
                <a:ext uri="{FF2B5EF4-FFF2-40B4-BE49-F238E27FC236}">
                  <a16:creationId xmlns:a16="http://schemas.microsoft.com/office/drawing/2014/main" id="{D26A27E7-15D1-BBAD-A886-4A58F3DF6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4253" y="6533691"/>
              <a:ext cx="713485" cy="21129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311D7AB-B98C-880E-5E35-26C4EFB89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0"/>
            <a:ext cx="12190186" cy="1219200"/>
            <a:chOff x="1" y="0"/>
            <a:chExt cx="12190186" cy="126527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75890C8-5ACA-F572-E97A-43BE6FF3CCA1}"/>
                </a:ext>
              </a:extLst>
            </p:cNvPr>
            <p:cNvSpPr/>
            <p:nvPr/>
          </p:nvSpPr>
          <p:spPr>
            <a:xfrm>
              <a:off x="2014043" y="0"/>
              <a:ext cx="2052000" cy="1265274"/>
            </a:xfrm>
            <a:prstGeom prst="rect">
              <a:avLst/>
            </a:prstGeom>
            <a:solidFill>
              <a:srgbClr val="D55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B440B5-402C-DC3C-0872-77377C660837}"/>
                </a:ext>
              </a:extLst>
            </p:cNvPr>
            <p:cNvSpPr/>
            <p:nvPr/>
          </p:nvSpPr>
          <p:spPr>
            <a:xfrm>
              <a:off x="3996556" y="0"/>
              <a:ext cx="2052000" cy="1265274"/>
            </a:xfrm>
            <a:prstGeom prst="rect">
              <a:avLst/>
            </a:prstGeom>
            <a:solidFill>
              <a:srgbClr val="D14F5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12585E4-E84F-9569-B655-C8F6CB8FF1F4}"/>
                </a:ext>
              </a:extLst>
            </p:cNvPr>
            <p:cNvSpPr/>
            <p:nvPr/>
          </p:nvSpPr>
          <p:spPr>
            <a:xfrm>
              <a:off x="6037088" y="0"/>
              <a:ext cx="2052000" cy="1265274"/>
            </a:xfrm>
            <a:prstGeom prst="rect">
              <a:avLst/>
            </a:prstGeom>
            <a:solidFill>
              <a:srgbClr val="CD434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D367346-4708-E04C-098F-ABFC87434256}"/>
                </a:ext>
              </a:extLst>
            </p:cNvPr>
            <p:cNvSpPr/>
            <p:nvPr/>
          </p:nvSpPr>
          <p:spPr>
            <a:xfrm>
              <a:off x="8090713" y="0"/>
              <a:ext cx="2052000" cy="1265274"/>
            </a:xfrm>
            <a:prstGeom prst="rect">
              <a:avLst/>
            </a:prstGeom>
            <a:solidFill>
              <a:srgbClr val="C937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FCD317A-BC09-71CA-8916-79B8A12467B1}"/>
                </a:ext>
              </a:extLst>
            </p:cNvPr>
            <p:cNvSpPr/>
            <p:nvPr/>
          </p:nvSpPr>
          <p:spPr>
            <a:xfrm>
              <a:off x="10138187" y="0"/>
              <a:ext cx="2052000" cy="1265274"/>
            </a:xfrm>
            <a:prstGeom prst="rect">
              <a:avLst/>
            </a:prstGeom>
            <a:solidFill>
              <a:srgbClr val="C235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09D5300-07A9-86EA-375B-5679107BDFD5}"/>
                </a:ext>
              </a:extLst>
            </p:cNvPr>
            <p:cNvSpPr/>
            <p:nvPr/>
          </p:nvSpPr>
          <p:spPr>
            <a:xfrm>
              <a:off x="1" y="0"/>
              <a:ext cx="2052000" cy="1265274"/>
            </a:xfrm>
            <a:prstGeom prst="rect">
              <a:avLst/>
            </a:prstGeom>
            <a:solidFill>
              <a:srgbClr val="DB777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912529D-A317-7636-DC67-2D74BED0E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80870" y="227164"/>
            <a:ext cx="96464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y" sz="3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Open Sans Extrabold"/>
                <a:ea typeface="Open Sans Extrabold"/>
                <a:cs typeface="Open Sans Extrabold"/>
              </a:rPr>
              <a:t>Diwrnod Defnyddio'r Rhyngrwyd </a:t>
            </a:r>
            <a:br>
              <a:rPr lang="cy" sz="3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Open Sans Extrabold"/>
                <a:ea typeface="Open Sans Extrabold"/>
                <a:cs typeface="Open Sans Extrabold"/>
              </a:rPr>
            </a:br>
            <a:r>
              <a:rPr lang="cy" sz="32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Open Sans Extrabold"/>
                <a:ea typeface="Open Sans Extrabold"/>
                <a:cs typeface="Open Sans Extrabold"/>
              </a:rPr>
              <a:t>yn Fwy Diogel 2025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E38A6DD-9EB5-E64D-F8BD-909A9177E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887" y="1825625"/>
            <a:ext cx="4373389" cy="4351338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F4C6D8-58C1-FC8C-1F8F-92F1911EF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979" y="1825625"/>
            <a:ext cx="7617431" cy="4351338"/>
          </a:xfrm>
        </p:spPr>
        <p:txBody>
          <a:bodyPr>
            <a:normAutofit/>
          </a:bodyPr>
          <a:lstStyle/>
          <a:p>
            <a:pPr algn="l" fontAlgn="base"/>
            <a:r>
              <a:rPr lang="cy" sz="3200" b="0" i="0" u="none" strike="noStrike" cap="none" baseline="0" dirty="0">
                <a:solidFill>
                  <a:srgbClr val="3B3B3B"/>
                </a:solidFill>
                <a:effectLst/>
                <a:highlight>
                  <a:srgbClr val="FFFFFF"/>
                </a:highlight>
                <a:uFill>
                  <a:solidFill>
                    <a:prstClr val="black">
                      <a:alpha val="0"/>
                    </a:prstClr>
                  </a:solidFill>
                </a:uFill>
                <a:latin typeface="Aptos"/>
                <a:ea typeface="Aptos"/>
                <a:cs typeface="Aptos"/>
              </a:rPr>
              <a:t>Mae Canolfan Rhyngrwyd Mwy Diogel y DU wedi cynhyrchu pecynnau addysg ar gyfer Diwrnod Defnyddio’r Rhyngrwyd yn Fwy Diogel, ac maent ar gael yn ddwyieithog ar Hwb</a:t>
            </a:r>
          </a:p>
          <a:p>
            <a:pPr algn="l" fontAlgn="base"/>
            <a:endParaRPr lang="en-GB" sz="3200" b="0" i="0" dirty="0">
              <a:solidFill>
                <a:srgbClr val="3B3B3B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algn="l" fontAlgn="base"/>
            <a:r>
              <a:rPr lang="cy" sz="3200" b="0" i="0" u="none" strike="noStrike" cap="none" baseline="0" dirty="0">
                <a:solidFill>
                  <a:srgbClr val="3B3B3B"/>
                </a:solidFill>
                <a:effectLst/>
                <a:highlight>
                  <a:srgbClr val="FFFFFF"/>
                </a:highlight>
                <a:uFill>
                  <a:solidFill>
                    <a:prstClr val="black">
                      <a:alpha val="0"/>
                    </a:prstClr>
                  </a:solidFill>
                </a:uFill>
                <a:latin typeface="Aptos"/>
                <a:ea typeface="Aptos"/>
                <a:cs typeface="Aptos"/>
              </a:rPr>
              <a:t>Bydd awgrymiadau da i ddysgwyr a'u teuluoedd ar gael yn ddwyieithog yn nes at yr amser</a:t>
            </a:r>
            <a:endParaRPr lang="en-GB" sz="3200" b="0" i="0" dirty="0">
              <a:solidFill>
                <a:srgbClr val="3B3B3B"/>
              </a:solidFill>
              <a:effectLst/>
              <a:highlight>
                <a:srgbClr val="FFFFFF"/>
              </a:highlight>
              <a:latin typeface="inheri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A988853-7EA8-DB75-18AF-6CC001CE4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7" t="27863" r="20196" b="33019"/>
          <a:stretch>
            <a:fillRect/>
          </a:stretch>
        </p:blipFill>
        <p:spPr>
          <a:xfrm>
            <a:off x="9997302" y="143911"/>
            <a:ext cx="1613042" cy="9313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A47F13-0AA4-1378-6561-A6B8EA3B1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 err="1"/>
              <a:t>Sleid</a:t>
            </a:r>
            <a:r>
              <a:rPr lang="en-GB" dirty="0"/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291151419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DE5AB349-5825-BF06-9C48-C50360386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717628" y="6438441"/>
            <a:ext cx="894234" cy="419560"/>
            <a:chOff x="10269953" y="6438441"/>
            <a:chExt cx="894234" cy="4195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10FCA-B1FB-A1ED-2BE5-2768ECC7171D}"/>
                </a:ext>
              </a:extLst>
            </p:cNvPr>
            <p:cNvSpPr/>
            <p:nvPr/>
          </p:nvSpPr>
          <p:spPr>
            <a:xfrm>
              <a:off x="10269953" y="6438441"/>
              <a:ext cx="894234" cy="419560"/>
            </a:xfrm>
            <a:custGeom>
              <a:avLst/>
              <a:gdLst>
                <a:gd name="connsiteX0" fmla="*/ 189618 w 1137684"/>
                <a:gd name="connsiteY0" fmla="*/ 0 h 611373"/>
                <a:gd name="connsiteX1" fmla="*/ 948066 w 1137684"/>
                <a:gd name="connsiteY1" fmla="*/ 0 h 611373"/>
                <a:gd name="connsiteX2" fmla="*/ 1137684 w 1137684"/>
                <a:gd name="connsiteY2" fmla="*/ 189618 h 611373"/>
                <a:gd name="connsiteX3" fmla="*/ 1137684 w 1137684"/>
                <a:gd name="connsiteY3" fmla="*/ 611373 h 611373"/>
                <a:gd name="connsiteX4" fmla="*/ 0 w 1137684"/>
                <a:gd name="connsiteY4" fmla="*/ 611373 h 611373"/>
                <a:gd name="connsiteX5" fmla="*/ 0 w 1137684"/>
                <a:gd name="connsiteY5" fmla="*/ 189618 h 611373"/>
                <a:gd name="connsiteX6" fmla="*/ 189618 w 1137684"/>
                <a:gd name="connsiteY6" fmla="*/ 0 h 611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7684" h="611373">
                  <a:moveTo>
                    <a:pt x="189618" y="0"/>
                  </a:moveTo>
                  <a:lnTo>
                    <a:pt x="948066" y="0"/>
                  </a:lnTo>
                  <a:cubicBezTo>
                    <a:pt x="1052789" y="0"/>
                    <a:pt x="1137684" y="84895"/>
                    <a:pt x="1137684" y="189618"/>
                  </a:cubicBezTo>
                  <a:lnTo>
                    <a:pt x="1137684" y="611373"/>
                  </a:lnTo>
                  <a:lnTo>
                    <a:pt x="0" y="611373"/>
                  </a:lnTo>
                  <a:lnTo>
                    <a:pt x="0" y="189618"/>
                  </a:lnTo>
                  <a:cubicBezTo>
                    <a:pt x="0" y="84895"/>
                    <a:pt x="84895" y="0"/>
                    <a:pt x="189618" y="0"/>
                  </a:cubicBezTo>
                  <a:close/>
                </a:path>
              </a:pathLst>
            </a:custGeom>
            <a:solidFill>
              <a:srgbClr val="C235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 descr="A white letter on a black background">
              <a:extLst>
                <a:ext uri="{FF2B5EF4-FFF2-40B4-BE49-F238E27FC236}">
                  <a16:creationId xmlns:a16="http://schemas.microsoft.com/office/drawing/2014/main" id="{D26A27E7-15D1-BBAD-A886-4A58F3DF6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4253" y="6533691"/>
              <a:ext cx="713485" cy="21129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311D7AB-B98C-880E-5E35-26C4EFB89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0"/>
            <a:ext cx="12190186" cy="1219200"/>
            <a:chOff x="1" y="0"/>
            <a:chExt cx="12190186" cy="126527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75890C8-5ACA-F572-E97A-43BE6FF3CCA1}"/>
                </a:ext>
              </a:extLst>
            </p:cNvPr>
            <p:cNvSpPr/>
            <p:nvPr/>
          </p:nvSpPr>
          <p:spPr>
            <a:xfrm>
              <a:off x="2014043" y="0"/>
              <a:ext cx="2052000" cy="1265274"/>
            </a:xfrm>
            <a:prstGeom prst="rect">
              <a:avLst/>
            </a:prstGeom>
            <a:solidFill>
              <a:srgbClr val="D55D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B440B5-402C-DC3C-0872-77377C660837}"/>
                </a:ext>
              </a:extLst>
            </p:cNvPr>
            <p:cNvSpPr/>
            <p:nvPr/>
          </p:nvSpPr>
          <p:spPr>
            <a:xfrm>
              <a:off x="3996556" y="0"/>
              <a:ext cx="2052000" cy="1265274"/>
            </a:xfrm>
            <a:prstGeom prst="rect">
              <a:avLst/>
            </a:prstGeom>
            <a:solidFill>
              <a:srgbClr val="D14F5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12585E4-E84F-9569-B655-C8F6CB8FF1F4}"/>
                </a:ext>
              </a:extLst>
            </p:cNvPr>
            <p:cNvSpPr/>
            <p:nvPr/>
          </p:nvSpPr>
          <p:spPr>
            <a:xfrm>
              <a:off x="6037088" y="0"/>
              <a:ext cx="2052000" cy="1265274"/>
            </a:xfrm>
            <a:prstGeom prst="rect">
              <a:avLst/>
            </a:prstGeom>
            <a:solidFill>
              <a:srgbClr val="CD434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D367346-4708-E04C-098F-ABFC87434256}"/>
                </a:ext>
              </a:extLst>
            </p:cNvPr>
            <p:cNvSpPr/>
            <p:nvPr/>
          </p:nvSpPr>
          <p:spPr>
            <a:xfrm>
              <a:off x="8090713" y="0"/>
              <a:ext cx="2052000" cy="1265274"/>
            </a:xfrm>
            <a:prstGeom prst="rect">
              <a:avLst/>
            </a:prstGeom>
            <a:solidFill>
              <a:srgbClr val="C937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FCD317A-BC09-71CA-8916-79B8A12467B1}"/>
                </a:ext>
              </a:extLst>
            </p:cNvPr>
            <p:cNvSpPr/>
            <p:nvPr/>
          </p:nvSpPr>
          <p:spPr>
            <a:xfrm>
              <a:off x="10138187" y="0"/>
              <a:ext cx="2052000" cy="1265274"/>
            </a:xfrm>
            <a:prstGeom prst="rect">
              <a:avLst/>
            </a:prstGeom>
            <a:solidFill>
              <a:srgbClr val="C235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09D5300-07A9-86EA-375B-5679107BDFD5}"/>
                </a:ext>
              </a:extLst>
            </p:cNvPr>
            <p:cNvSpPr/>
            <p:nvPr/>
          </p:nvSpPr>
          <p:spPr>
            <a:xfrm>
              <a:off x="1" y="0"/>
              <a:ext cx="2052000" cy="1265274"/>
            </a:xfrm>
            <a:prstGeom prst="rect">
              <a:avLst/>
            </a:prstGeom>
            <a:solidFill>
              <a:srgbClr val="DB777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itle 14">
            <a:extLst>
              <a:ext uri="{FF2B5EF4-FFF2-40B4-BE49-F238E27FC236}">
                <a16:creationId xmlns:a16="http://schemas.microsoft.com/office/drawing/2014/main" id="{C912529D-A317-7636-DC67-2D74BED0E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1112" y="227164"/>
            <a:ext cx="9646418" cy="107721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y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prstClr val="black">
                      <a:alpha val="0"/>
                    </a:prstClr>
                  </a:solidFill>
                </a:uFill>
                <a:latin typeface="Open Sans Extrabold"/>
                <a:ea typeface="Open Sans Extrabold"/>
                <a:cs typeface="Open Sans Extrabold"/>
              </a:rPr>
              <a:t>Diwrnod Defnyddio'r Rhyngrwyd </a:t>
            </a:r>
            <a:br>
              <a:rPr kumimoji="0" lang="cy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prstClr val="black">
                      <a:alpha val="0"/>
                    </a:prstClr>
                  </a:solidFill>
                </a:uFill>
                <a:latin typeface="Open Sans Extrabold"/>
                <a:ea typeface="Open Sans Extrabold"/>
                <a:cs typeface="Open Sans Extrabold"/>
              </a:rPr>
            </a:br>
            <a:r>
              <a:rPr kumimoji="0" lang="cy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prstClr val="black">
                      <a:alpha val="0"/>
                    </a:prstClr>
                  </a:solidFill>
                </a:uFill>
                <a:latin typeface="Open Sans Extrabold"/>
                <a:ea typeface="Open Sans Extrabold"/>
                <a:cs typeface="Open Sans Extrabold"/>
              </a:rPr>
              <a:t>yn Fwy Diogel 2025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E38A6DD-9EB5-E64D-F8BD-909A9177E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887" y="1825625"/>
            <a:ext cx="4373389" cy="4351338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F4C6D8-58C1-FC8C-1F8F-92F1911EF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979" y="1825625"/>
            <a:ext cx="7617431" cy="4351338"/>
          </a:xfrm>
        </p:spPr>
        <p:txBody>
          <a:bodyPr>
            <a:normAutofit lnSpcReduction="10000"/>
          </a:bodyPr>
          <a:lstStyle/>
          <a:p>
            <a:pPr algn="l" fontAlgn="base"/>
            <a:r>
              <a:rPr lang="cy" sz="3200" b="0" i="0" u="none" strike="noStrike" cap="none" baseline="0" dirty="0">
                <a:solidFill>
                  <a:srgbClr val="3B3B3B"/>
                </a:solidFill>
                <a:effectLst/>
                <a:highlight>
                  <a:srgbClr val="FFFFFF"/>
                </a:highlight>
                <a:uFill>
                  <a:solidFill>
                    <a:prstClr val="black">
                      <a:alpha val="0"/>
                    </a:prstClr>
                  </a:solidFill>
                </a:uFill>
                <a:latin typeface="Aptos"/>
                <a:ea typeface="Aptos"/>
                <a:cs typeface="Aptos"/>
              </a:rPr>
              <a:t>Rydym yn partneru gydag e-sgol i ddarparu gwasanaethau ysgol gyfan yn y cyfnod cyn Diwrnod Defnyddio'r Rhyngrwyd yn Fwy Diogel 2025 ac ar y diwrnod ei hun</a:t>
            </a:r>
          </a:p>
          <a:p>
            <a:pPr marL="0" indent="0" algn="l" fontAlgn="base">
              <a:buNone/>
            </a:pPr>
            <a:endParaRPr lang="en-GB" sz="3200" dirty="0">
              <a:solidFill>
                <a:srgbClr val="3B3B3B"/>
              </a:solidFill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algn="l" fontAlgn="base"/>
            <a:r>
              <a:rPr lang="cy" sz="3200" b="0" i="0" u="none" strike="noStrike" cap="none" baseline="0" dirty="0">
                <a:solidFill>
                  <a:srgbClr val="3B3B3B"/>
                </a:solidFill>
                <a:effectLst/>
                <a:highlight>
                  <a:srgbClr val="FFFFFF"/>
                </a:highlight>
                <a:uFill>
                  <a:solidFill>
                    <a:prstClr val="black">
                      <a:alpha val="0"/>
                    </a:prstClr>
                  </a:solidFill>
                </a:uFill>
                <a:latin typeface="Aptos"/>
                <a:ea typeface="Aptos"/>
                <a:cs typeface="Aptos"/>
              </a:rPr>
              <a:t>Bydd y gwasanaethau hyn yn darparu gweithgareddau i ymarferwyr ar gyfer yr ystafell ddosbarth ac yn dathlu cyflawniadau dysgwyr</a:t>
            </a:r>
            <a:endParaRPr lang="en-GB" sz="3200" b="0" i="0" dirty="0">
              <a:solidFill>
                <a:srgbClr val="3B3B3B"/>
              </a:solidFill>
              <a:effectLst/>
              <a:highlight>
                <a:srgbClr val="FFFFFF"/>
              </a:highlight>
              <a:latin typeface="inheri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A988853-7EA8-DB75-18AF-6CC001CE4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7" t="27863" r="20196" b="33019"/>
          <a:stretch>
            <a:fillRect/>
          </a:stretch>
        </p:blipFill>
        <p:spPr>
          <a:xfrm>
            <a:off x="9997302" y="143911"/>
            <a:ext cx="1613042" cy="93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3702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Microsoft Windows NT 10.0"/>
  <p:tag name="AS_RELEASE_DATE" val="2024.03.31"/>
  <p:tag name="AS_TITLE" val="Aspose.Slides for Java"/>
  <p:tag name="AS_VERSION" val="24.3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Aptos Display" panose="0211000402020202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Aptos" panose="0211000402020202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metadata xmlns="http://www.objective.com/ecm/document/metadata/FF3C5B18883D4E21973B57C2EEED7FD1" version="1.0.0">
  <systemFields>
    <field name="Objective-Id">
      <value order="0">A55652782</value>
    </field>
    <field name="Objective-Title">
      <value order="0">KSO SID launch event slides 14 November CY</value>
    </field>
    <field name="Objective-Description">
      <value order="0"/>
    </field>
    <field name="Objective-CreationStamp">
      <value order="0">2024-11-06T13:05:55Z</value>
    </field>
    <field name="Objective-IsApproved">
      <value order="0">false</value>
    </field>
    <field name="Objective-IsPublished">
      <value order="0">true</value>
    </field>
    <field name="Objective-DatePublished">
      <value order="0">2024-11-07T07:51:54Z</value>
    </field>
    <field name="Objective-ModificationStamp">
      <value order="0">2024-11-07T07:51:54Z</value>
    </field>
    <field name="Objective-Owner">
      <value order="0">Henley, Joshua (ECWL - Education Directorate - Digital Learning Division)</value>
    </field>
    <field name="Objective-Path">
      <value order="0">Objective Global Folder:#Business File Plan:WG Organisational Groups:OLD - Pre April 2024 - Public Services &amp; Welsh Language (PSWL):Public Services &amp; Welsh Language (PSWL) - Digital Learning:1 - Save:EdTech Service Unit:Digital Resilience in Education Branch:Events &amp; Competitions:PSWL - DLD - DRIE - Events and Competitions - Safer Internet Day - 2025:SID 2025 - Planning</value>
    </field>
    <field name="Objective-Parent">
      <value order="0">SID 2025 - Planning</value>
    </field>
    <field name="Objective-State">
      <value order="0">Published</value>
    </field>
    <field name="Objective-VersionId">
      <value order="0">vA101224375</value>
    </field>
    <field name="Objective-Version">
      <value order="0">3.0</value>
    </field>
    <field name="Objective-VersionNumber">
      <value order="0">4</value>
    </field>
    <field name="Objective-VersionComment">
      <value order="0"/>
    </field>
    <field name="Objective-FileNumber">
      <value order="0">qA2129486</value>
    </field>
    <field name="Objective-Classification">
      <value order="0">Official</value>
    </field>
    <field name="Objective-Caveats">
      <value order="0"/>
    </field>
  </systemFields>
  <catalogues>
    <catalogue name="Document Type Catalogue" type="type" ori="id:cA14">
      <field name="Objective-Date Acquired">
        <value order="0"/>
      </field>
      <field name="Objective-Official Translation">
        <value order="0"/>
      </field>
      <field name="Objective-Connect Creator">
        <value order="0"/>
      </field>
    </catalogue>
  </catalogues>
</metadata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FF3C5B18883D4E21973B57C2EEED7FD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317</Words>
  <Application>Microsoft Office PowerPoint</Application>
  <PresentationFormat>Widescreen</PresentationFormat>
  <Paragraphs>45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inherit</vt:lpstr>
      <vt:lpstr>Open Sans Extrabold</vt:lpstr>
      <vt:lpstr>1_Office Theme</vt:lpstr>
      <vt:lpstr>Sleid 1</vt:lpstr>
      <vt:lpstr>Sleid 2</vt:lpstr>
      <vt:lpstr>Sleid 3</vt:lpstr>
      <vt:lpstr>Sleid 4</vt:lpstr>
      <vt:lpstr>Sleid 5</vt:lpstr>
      <vt:lpstr>Sleid 6</vt:lpstr>
      <vt:lpstr>Diwrnod Defnyddio'r Rhyngrwyd  yn Fwy Diogel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Mizen, Kate (PSWL - PSWL Ops - Digital Learning Div)</dc:creator>
  <cp:lastModifiedBy>Henley, Joshua (ECWL - Education Directorate - Digital Learning Division)</cp:lastModifiedBy>
  <cp:revision>22</cp:revision>
  <dcterms:created xsi:type="dcterms:W3CDTF">2024-06-14T12:52:07Z</dcterms:created>
  <dcterms:modified xsi:type="dcterms:W3CDTF">2024-12-09T08:44:50Z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Caveats">
    <vt:lpwstr/>
  </property>
  <property fmtid="{D5CDD505-2E9C-101B-9397-08002B2CF9AE}" pid="4" name="Objective-Classification">
    <vt:lpwstr>Official</vt:lpwstr>
  </property>
  <property fmtid="{D5CDD505-2E9C-101B-9397-08002B2CF9AE}" pid="5" name="Objective-Comment">
    <vt:lpwstr/>
  </property>
  <property fmtid="{D5CDD505-2E9C-101B-9397-08002B2CF9AE}" pid="6" name="Objective-Connect Creator">
    <vt:lpwstr/>
  </property>
  <property fmtid="{D5CDD505-2E9C-101B-9397-08002B2CF9AE}" pid="7" name="Objective-CreationStamp">
    <vt:filetime>2024-11-06T13:05:55Z</vt:filetime>
  </property>
  <property fmtid="{D5CDD505-2E9C-101B-9397-08002B2CF9AE}" pid="8" name="Objective-Date Acquired">
    <vt:lpwstr/>
  </property>
  <property fmtid="{D5CDD505-2E9C-101B-9397-08002B2CF9AE}" pid="9" name="Objective-DatePublished">
    <vt:filetime>2024-11-07T07:51:54Z</vt:filetime>
  </property>
  <property fmtid="{D5CDD505-2E9C-101B-9397-08002B2CF9AE}" pid="10" name="Objective-Description">
    <vt:lpwstr/>
  </property>
  <property fmtid="{D5CDD505-2E9C-101B-9397-08002B2CF9AE}" pid="11" name="Objective-FileNumber">
    <vt:lpwstr>qA2129486</vt:lpwstr>
  </property>
  <property fmtid="{D5CDD505-2E9C-101B-9397-08002B2CF9AE}" pid="12" name="Objective-Id">
    <vt:lpwstr>A55652782</vt:lpwstr>
  </property>
  <property fmtid="{D5CDD505-2E9C-101B-9397-08002B2CF9AE}" pid="13" name="Objective-IsApproved">
    <vt:bool>false</vt:bool>
  </property>
  <property fmtid="{D5CDD505-2E9C-101B-9397-08002B2CF9AE}" pid="14" name="Objective-IsPublished">
    <vt:bool>true</vt:bool>
  </property>
  <property fmtid="{D5CDD505-2E9C-101B-9397-08002B2CF9AE}" pid="15" name="Objective-ModificationStamp">
    <vt:filetime>2024-11-07T07:51:54Z</vt:filetime>
  </property>
  <property fmtid="{D5CDD505-2E9C-101B-9397-08002B2CF9AE}" pid="16" name="Objective-Official Translation">
    <vt:lpwstr/>
  </property>
  <property fmtid="{D5CDD505-2E9C-101B-9397-08002B2CF9AE}" pid="17" name="Objective-Owner">
    <vt:lpwstr>Henley, Joshua (ECWL - Education Directorate - Digital Learning Division)</vt:lpwstr>
  </property>
  <property fmtid="{D5CDD505-2E9C-101B-9397-08002B2CF9AE}" pid="18" name="Objective-Parent">
    <vt:lpwstr>SID 2025 - Planning</vt:lpwstr>
  </property>
  <property fmtid="{D5CDD505-2E9C-101B-9397-08002B2CF9AE}" pid="19" name="Objective-Path">
    <vt:lpwstr>Objective Global Folder:#Business File Plan:WG Organisational Groups:OLD - Pre April 2024 - Public Services &amp; Welsh Language (PSWL):Public Services &amp; Welsh Language (PSWL) - Digital Learning:1 - Save:EdTech Service Unit:Digital Resilience in Education Branch:Events &amp; Competitions:PSWL - DLD - DRIE - Events and Competitions - Safer Internet Day - 2025:SID 2025 - Planning</vt:lpwstr>
  </property>
  <property fmtid="{D5CDD505-2E9C-101B-9397-08002B2CF9AE}" pid="20" name="Objective-State">
    <vt:lpwstr>Published</vt:lpwstr>
  </property>
  <property fmtid="{D5CDD505-2E9C-101B-9397-08002B2CF9AE}" pid="21" name="Objective-Title">
    <vt:lpwstr>KSO SID launch event slides 14 November CY</vt:lpwstr>
  </property>
  <property fmtid="{D5CDD505-2E9C-101B-9397-08002B2CF9AE}" pid="22" name="Objective-Version">
    <vt:lpwstr>3.0</vt:lpwstr>
  </property>
  <property fmtid="{D5CDD505-2E9C-101B-9397-08002B2CF9AE}" pid="23" name="Objective-VersionComment">
    <vt:lpwstr/>
  </property>
  <property fmtid="{D5CDD505-2E9C-101B-9397-08002B2CF9AE}" pid="24" name="Objective-VersionId">
    <vt:lpwstr>vA101224375</vt:lpwstr>
  </property>
  <property fmtid="{D5CDD505-2E9C-101B-9397-08002B2CF9AE}" pid="25" name="Objective-VersionNumber">
    <vt:r8>4</vt:r8>
  </property>
</Properties>
</file>