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2" r:id="rId3"/>
    <p:sldMasterId id="2147483684" r:id="rId4"/>
  </p:sldMasterIdLst>
  <p:notesMasterIdLst>
    <p:notesMasterId r:id="rId17"/>
  </p:notesMasterIdLst>
  <p:sldIdLst>
    <p:sldId id="261" r:id="rId5"/>
    <p:sldId id="296" r:id="rId6"/>
    <p:sldId id="379" r:id="rId7"/>
    <p:sldId id="364" r:id="rId8"/>
    <p:sldId id="320" r:id="rId9"/>
    <p:sldId id="291" r:id="rId10"/>
    <p:sldId id="317" r:id="rId11"/>
    <p:sldId id="362" r:id="rId12"/>
    <p:sldId id="363" r:id="rId13"/>
    <p:sldId id="298" r:id="rId14"/>
    <p:sldId id="295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3139AC-0299-9C4A-0AB3-5A96A68C1133}" name="Roberts, Luned (COOG - Corporate Services - Cyfieithu/Translation)" initials="RL(CSC" userId="S::Luned.Roberts@gov.wales::b164e504-9951-4906-aae0-69f9645639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007FC-17B8-4782-B6F5-64C6BB6555F1}" v="2" dt="2022-10-11T14:23:07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41" autoAdjust="0"/>
  </p:normalViewPr>
  <p:slideViewPr>
    <p:cSldViewPr snapToGrid="0">
      <p:cViewPr varScale="1">
        <p:scale>
          <a:sx n="85" d="100"/>
          <a:sy n="85" d="100"/>
        </p:scale>
        <p:origin x="15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presProps" Target="presProps.xml" Id="rId18" /><Relationship Type="http://schemas.openxmlformats.org/officeDocument/2006/relationships/slideMaster" Target="slideMasters/slideMaster2.xml" Id="rId3" /><Relationship Type="http://schemas.openxmlformats.org/officeDocument/2006/relationships/tableStyles" Target="tableStyles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notesMaster" Target="notesMasters/notesMaster1.xml" Id="rId17" /><Relationship Type="http://schemas.openxmlformats.org/officeDocument/2006/relationships/slideMaster" Target="slideMasters/slideMaster1.xml" Id="rId2" /><Relationship Type="http://schemas.openxmlformats.org/officeDocument/2006/relationships/slide" Target="slides/slide12.xml" Id="rId16" /><Relationship Type="http://schemas.openxmlformats.org/officeDocument/2006/relationships/theme" Target="theme/theme1.xml" Id="rId20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microsoft.com/office/2018/10/relationships/authors" Target="authors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microsoft.com/office/2015/10/relationships/revisionInfo" Target="revisionInfo.xml" Id="rId23" /><Relationship Type="http://schemas.openxmlformats.org/officeDocument/2006/relationships/slide" Target="slides/slide6.xml" Id="rId10" /><Relationship Type="http://schemas.openxmlformats.org/officeDocument/2006/relationships/viewProps" Target="viewProps.xml" Id="rId19" /><Relationship Type="http://schemas.openxmlformats.org/officeDocument/2006/relationships/slideMaster" Target="slideMasters/slideMaster3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microsoft.com/office/2016/11/relationships/changesInfo" Target="changesInfos/changesInfo1.xml" Id="rId22" /><Relationship Type="http://schemas.openxmlformats.org/officeDocument/2006/relationships/customXml" Target="/customXML/item2.xml" Id="R4456e1a9657e46f3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s-Ablett, Yvonne (ESJWL - Education Directorate - Assessment Branch)" userId="85c96a02-dda7-4767-989c-5fdf77e7fea3" providerId="ADAL" clId="{56E007FC-17B8-4782-B6F5-64C6BB6555F1}"/>
    <pc:docChg chg="modSld">
      <pc:chgData name="Roberts-Ablett, Yvonne (ESJWL - Education Directorate - Assessment Branch)" userId="85c96a02-dda7-4767-989c-5fdf77e7fea3" providerId="ADAL" clId="{56E007FC-17B8-4782-B6F5-64C6BB6555F1}" dt="2022-10-11T14:25:03.197" v="22" actId="20577"/>
      <pc:docMkLst>
        <pc:docMk/>
      </pc:docMkLst>
      <pc:sldChg chg="modSp mod">
        <pc:chgData name="Roberts-Ablett, Yvonne (ESJWL - Education Directorate - Assessment Branch)" userId="85c96a02-dda7-4767-989c-5fdf77e7fea3" providerId="ADAL" clId="{56E007FC-17B8-4782-B6F5-64C6BB6555F1}" dt="2022-10-11T14:24:28.619" v="20" actId="1076"/>
        <pc:sldMkLst>
          <pc:docMk/>
          <pc:sldMk cId="1361857550" sldId="298"/>
        </pc:sldMkLst>
        <pc:spChg chg="mod">
          <ac:chgData name="Roberts-Ablett, Yvonne (ESJWL - Education Directorate - Assessment Branch)" userId="85c96a02-dda7-4767-989c-5fdf77e7fea3" providerId="ADAL" clId="{56E007FC-17B8-4782-B6F5-64C6BB6555F1}" dt="2022-10-11T14:24:28.619" v="20" actId="1076"/>
          <ac:spMkLst>
            <pc:docMk/>
            <pc:sldMk cId="1361857550" sldId="298"/>
            <ac:spMk id="4" creationId="{00000000-0000-0000-0000-000000000000}"/>
          </ac:spMkLst>
        </pc:spChg>
        <pc:spChg chg="mod">
          <ac:chgData name="Roberts-Ablett, Yvonne (ESJWL - Education Directorate - Assessment Branch)" userId="85c96a02-dda7-4767-989c-5fdf77e7fea3" providerId="ADAL" clId="{56E007FC-17B8-4782-B6F5-64C6BB6555F1}" dt="2022-10-11T14:24:25.986" v="19" actId="20577"/>
          <ac:spMkLst>
            <pc:docMk/>
            <pc:sldMk cId="1361857550" sldId="298"/>
            <ac:spMk id="9" creationId="{FC81B958-2A74-4E6A-AC00-B3F85EFAD356}"/>
          </ac:spMkLst>
        </pc:spChg>
        <pc:spChg chg="mod">
          <ac:chgData name="Roberts-Ablett, Yvonne (ESJWL - Education Directorate - Assessment Branch)" userId="85c96a02-dda7-4767-989c-5fdf77e7fea3" providerId="ADAL" clId="{56E007FC-17B8-4782-B6F5-64C6BB6555F1}" dt="2022-10-11T14:23:30.536" v="7" actId="207"/>
          <ac:spMkLst>
            <pc:docMk/>
            <pc:sldMk cId="1361857550" sldId="298"/>
            <ac:spMk id="10" creationId="{EF907033-39F9-415B-94B3-D1CBC21380F4}"/>
          </ac:spMkLst>
        </pc:spChg>
      </pc:sldChg>
      <pc:sldChg chg="addSp modSp mod">
        <pc:chgData name="Roberts-Ablett, Yvonne (ESJWL - Education Directorate - Assessment Branch)" userId="85c96a02-dda7-4767-989c-5fdf77e7fea3" providerId="ADAL" clId="{56E007FC-17B8-4782-B6F5-64C6BB6555F1}" dt="2022-10-11T14:23:12.893" v="6" actId="207"/>
        <pc:sldMkLst>
          <pc:docMk/>
          <pc:sldMk cId="2277651342" sldId="317"/>
        </pc:sldMkLst>
        <pc:spChg chg="mod">
          <ac:chgData name="Roberts-Ablett, Yvonne (ESJWL - Education Directorate - Assessment Branch)" userId="85c96a02-dda7-4767-989c-5fdf77e7fea3" providerId="ADAL" clId="{56E007FC-17B8-4782-B6F5-64C6BB6555F1}" dt="2022-10-11T14:22:58.747" v="2" actId="21"/>
          <ac:spMkLst>
            <pc:docMk/>
            <pc:sldMk cId="2277651342" sldId="317"/>
            <ac:spMk id="2" creationId="{00000000-0000-0000-0000-000000000000}"/>
          </ac:spMkLst>
        </pc:spChg>
        <pc:spChg chg="add mod">
          <ac:chgData name="Roberts-Ablett, Yvonne (ESJWL - Education Directorate - Assessment Branch)" userId="85c96a02-dda7-4767-989c-5fdf77e7fea3" providerId="ADAL" clId="{56E007FC-17B8-4782-B6F5-64C6BB6555F1}" dt="2022-10-11T14:23:12.893" v="6" actId="207"/>
          <ac:spMkLst>
            <pc:docMk/>
            <pc:sldMk cId="2277651342" sldId="317"/>
            <ac:spMk id="6" creationId="{AD7FAD10-BB87-D6C1-14ED-2C78FB83F50F}"/>
          </ac:spMkLst>
        </pc:spChg>
        <pc:picChg chg="add mod">
          <ac:chgData name="Roberts-Ablett, Yvonne (ESJWL - Education Directorate - Assessment Branch)" userId="85c96a02-dda7-4767-989c-5fdf77e7fea3" providerId="ADAL" clId="{56E007FC-17B8-4782-B6F5-64C6BB6555F1}" dt="2022-10-11T14:23:03.193" v="3" actId="1076"/>
          <ac:picMkLst>
            <pc:docMk/>
            <pc:sldMk cId="2277651342" sldId="317"/>
            <ac:picMk id="3" creationId="{970CD838-DA0C-8B63-88EB-1860B2D53653}"/>
          </ac:picMkLst>
        </pc:picChg>
      </pc:sldChg>
      <pc:sldChg chg="modSp mod">
        <pc:chgData name="Roberts-Ablett, Yvonne (ESJWL - Education Directorate - Assessment Branch)" userId="85c96a02-dda7-4767-989c-5fdf77e7fea3" providerId="ADAL" clId="{56E007FC-17B8-4782-B6F5-64C6BB6555F1}" dt="2022-10-11T14:23:48.793" v="11" actId="1076"/>
        <pc:sldMkLst>
          <pc:docMk/>
          <pc:sldMk cId="2360285681" sldId="320"/>
        </pc:sldMkLst>
        <pc:spChg chg="mod">
          <ac:chgData name="Roberts-Ablett, Yvonne (ESJWL - Education Directorate - Assessment Branch)" userId="85c96a02-dda7-4767-989c-5fdf77e7fea3" providerId="ADAL" clId="{56E007FC-17B8-4782-B6F5-64C6BB6555F1}" dt="2022-10-11T14:23:43.269" v="9" actId="20577"/>
          <ac:spMkLst>
            <pc:docMk/>
            <pc:sldMk cId="2360285681" sldId="320"/>
            <ac:spMk id="2" creationId="{156C4C31-232F-A96C-0C4E-241B4F1B3559}"/>
          </ac:spMkLst>
        </pc:spChg>
        <pc:spChg chg="mod">
          <ac:chgData name="Roberts-Ablett, Yvonne (ESJWL - Education Directorate - Assessment Branch)" userId="85c96a02-dda7-4767-989c-5fdf77e7fea3" providerId="ADAL" clId="{56E007FC-17B8-4782-B6F5-64C6BB6555F1}" dt="2022-10-11T14:23:48.793" v="11" actId="1076"/>
          <ac:spMkLst>
            <pc:docMk/>
            <pc:sldMk cId="2360285681" sldId="320"/>
            <ac:spMk id="3" creationId="{6D4090F2-C3BF-A332-7933-25BA2A18F22D}"/>
          </ac:spMkLst>
        </pc:spChg>
      </pc:sldChg>
      <pc:sldChg chg="modSp mod">
        <pc:chgData name="Roberts-Ablett, Yvonne (ESJWL - Education Directorate - Assessment Branch)" userId="85c96a02-dda7-4767-989c-5fdf77e7fea3" providerId="ADAL" clId="{56E007FC-17B8-4782-B6F5-64C6BB6555F1}" dt="2022-10-11T14:24:09.585" v="14" actId="1076"/>
        <pc:sldMkLst>
          <pc:docMk/>
          <pc:sldMk cId="1325152598" sldId="362"/>
        </pc:sldMkLst>
        <pc:spChg chg="mod">
          <ac:chgData name="Roberts-Ablett, Yvonne (ESJWL - Education Directorate - Assessment Branch)" userId="85c96a02-dda7-4767-989c-5fdf77e7fea3" providerId="ADAL" clId="{56E007FC-17B8-4782-B6F5-64C6BB6555F1}" dt="2022-10-11T14:24:06.286" v="13" actId="20577"/>
          <ac:spMkLst>
            <pc:docMk/>
            <pc:sldMk cId="1325152598" sldId="362"/>
            <ac:spMk id="3" creationId="{676F1299-B925-7191-819A-0CF099691640}"/>
          </ac:spMkLst>
        </pc:spChg>
        <pc:spChg chg="mod">
          <ac:chgData name="Roberts-Ablett, Yvonne (ESJWL - Education Directorate - Assessment Branch)" userId="85c96a02-dda7-4767-989c-5fdf77e7fea3" providerId="ADAL" clId="{56E007FC-17B8-4782-B6F5-64C6BB6555F1}" dt="2022-10-11T14:24:09.585" v="14" actId="1076"/>
          <ac:spMkLst>
            <pc:docMk/>
            <pc:sldMk cId="1325152598" sldId="362"/>
            <ac:spMk id="5" creationId="{F1444B30-C7E5-F9E8-587C-3782CE362FE0}"/>
          </ac:spMkLst>
        </pc:spChg>
      </pc:sldChg>
      <pc:sldChg chg="modSp mod">
        <pc:chgData name="Roberts-Ablett, Yvonne (ESJWL - Education Directorate - Assessment Branch)" userId="85c96a02-dda7-4767-989c-5fdf77e7fea3" providerId="ADAL" clId="{56E007FC-17B8-4782-B6F5-64C6BB6555F1}" dt="2022-10-11T14:24:19.911" v="17" actId="1076"/>
        <pc:sldMkLst>
          <pc:docMk/>
          <pc:sldMk cId="2716965577" sldId="363"/>
        </pc:sldMkLst>
        <pc:spChg chg="mod">
          <ac:chgData name="Roberts-Ablett, Yvonne (ESJWL - Education Directorate - Assessment Branch)" userId="85c96a02-dda7-4767-989c-5fdf77e7fea3" providerId="ADAL" clId="{56E007FC-17B8-4782-B6F5-64C6BB6555F1}" dt="2022-10-11T14:24:16.516" v="16" actId="14100"/>
          <ac:spMkLst>
            <pc:docMk/>
            <pc:sldMk cId="2716965577" sldId="363"/>
            <ac:spMk id="2" creationId="{E413EF57-C9A1-3849-84AF-B59E5906A6C0}"/>
          </ac:spMkLst>
        </pc:spChg>
        <pc:spChg chg="mod">
          <ac:chgData name="Roberts-Ablett, Yvonne (ESJWL - Education Directorate - Assessment Branch)" userId="85c96a02-dda7-4767-989c-5fdf77e7fea3" providerId="ADAL" clId="{56E007FC-17B8-4782-B6F5-64C6BB6555F1}" dt="2022-10-11T14:24:19.911" v="17" actId="1076"/>
          <ac:spMkLst>
            <pc:docMk/>
            <pc:sldMk cId="2716965577" sldId="363"/>
            <ac:spMk id="3" creationId="{78984BBA-3503-EB81-6537-ABDA47FBF14F}"/>
          </ac:spMkLst>
        </pc:spChg>
      </pc:sldChg>
      <pc:sldChg chg="modNotesTx">
        <pc:chgData name="Roberts-Ablett, Yvonne (ESJWL - Education Directorate - Assessment Branch)" userId="85c96a02-dda7-4767-989c-5fdf77e7fea3" providerId="ADAL" clId="{56E007FC-17B8-4782-B6F5-64C6BB6555F1}" dt="2022-10-11T14:25:03.197" v="22" actId="20577"/>
        <pc:sldMkLst>
          <pc:docMk/>
          <pc:sldMk cId="1418049452" sldId="3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99A65-07BB-4293-8537-91A8BB8DF32B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9F3B7-A0C5-4DB1-8BA7-9E3D9FB71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3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/AddysgCymruEducationWales/videos" TargetMode="External"/><Relationship Id="rId3" Type="http://schemas.openxmlformats.org/officeDocument/2006/relationships/hyperlink" Target="https://hwb.gov.wales/api/storage/5d3d9b5d-3a07-434e-bc72-45f1812d1e12/220217-cwricwlwm-canllaw-gynllunio-a-blaenoriaethau.pdf" TargetMode="External"/><Relationship Id="rId7" Type="http://schemas.openxmlformats.org/officeDocument/2006/relationships/hyperlink" Target="https://www.youtube.com/watch?v=VMIvNqSWO7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wb.gov.wales/cwricwlwm-i-gymru/rhwydwaith-cenedlaethol-ar-gyfer-gweithredu-r-cwricwlwm/sgyrsiau-gorffennol-a-dadansoddiad/" TargetMode="External"/><Relationship Id="rId5" Type="http://schemas.openxmlformats.org/officeDocument/2006/relationships/hyperlink" Target="https://hwb.gov.wales/cwricwlwm-i-gymru/deunyddiau-ategol-ar-gyfer-y-cwricwlwm-asesu-a-gwerthuso-cynnydd-dysgwyr/gweithdai-a-gweithgareddau/" TargetMode="External"/><Relationship Id="rId4" Type="http://schemas.openxmlformats.org/officeDocument/2006/relationships/hyperlink" Target="https://hwb.gov.wales/cwricwlwm-i-gymru/deunyddiau-ategol-ar-gyfer-y-cwricwlwm-asesu-a-gwerthuso-cynnydd-dysgwyr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wricwlwmigymru.llyw.cymru/2022/05/04/y-cwricwlwm-i-gymru-beth-fydd-yn-ofynnol-yn-gyfreithiol-ym-mis-medi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hwb.gov.wales/cwricwlwm-i-gymru/rhwydwaith-cenedlaethol-ar-gyfer-gweithredu-r-cwricwlwm/sgyrsiau-gorffennol-a-dadansoddiad/" TargetMode="External"/><Relationship Id="rId4" Type="http://schemas.openxmlformats.org/officeDocument/2006/relationships/hyperlink" Target="https://hwb-team-storage.s3.eu-west-1.amazonaws.com/Documents/Web+team/File+store/220504+Mandatory+guide_CYM.pdf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G6SwhNDtmk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7B1AD-F1A6-400A-99E7-3D3F4AB22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882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Atgoffwch y cyfranogwyr bod deunydd pellach ar gael i gefnogi eu syniadau a'u hymarfer.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6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Adnoddau pellach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GB" dirty="0">
                <a:hlinkClick r:id="rId3"/>
              </a:rPr>
              <a:t>220217-cwricwlwm-canllaw-gynllunio-a-blaenoriaethau.pdf (</a:t>
            </a:r>
            <a:r>
              <a:rPr lang="en-GB" dirty="0" err="1">
                <a:hlinkClick r:id="rId3"/>
              </a:rPr>
              <a:t>gov.wales</a:t>
            </a:r>
            <a:r>
              <a:rPr lang="en-GB" dirty="0">
                <a:hlinkClick r:id="rId3"/>
              </a:rPr>
              <a:t>)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6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Deunyddiau ategol: </a:t>
            </a:r>
            <a:br>
              <a:rPr kumimoji="0" lang="cy-GB" sz="16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GB" dirty="0" err="1">
                <a:hlinkClick r:id="rId4"/>
              </a:rPr>
              <a:t>Deunyddiau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ategol</a:t>
            </a:r>
            <a:r>
              <a:rPr lang="en-GB" dirty="0">
                <a:hlinkClick r:id="rId4"/>
              </a:rPr>
              <a:t> ar </a:t>
            </a:r>
            <a:r>
              <a:rPr lang="en-GB" dirty="0" err="1">
                <a:hlinkClick r:id="rId4"/>
              </a:rPr>
              <a:t>gyfer</a:t>
            </a:r>
            <a:r>
              <a:rPr lang="en-GB" dirty="0">
                <a:hlinkClick r:id="rId4"/>
              </a:rPr>
              <a:t> y </a:t>
            </a:r>
            <a:r>
              <a:rPr lang="en-GB" dirty="0" err="1">
                <a:hlinkClick r:id="rId4"/>
              </a:rPr>
              <a:t>cwricwlwm</a:t>
            </a:r>
            <a:r>
              <a:rPr lang="en-GB" dirty="0">
                <a:hlinkClick r:id="rId4"/>
              </a:rPr>
              <a:t>, </a:t>
            </a:r>
            <a:r>
              <a:rPr lang="en-GB" dirty="0" err="1">
                <a:hlinkClick r:id="rId4"/>
              </a:rPr>
              <a:t>asesu</a:t>
            </a:r>
            <a:r>
              <a:rPr lang="en-GB" dirty="0">
                <a:hlinkClick r:id="rId4"/>
              </a:rPr>
              <a:t> a </a:t>
            </a:r>
            <a:r>
              <a:rPr lang="en-GB" dirty="0" err="1">
                <a:hlinkClick r:id="rId4"/>
              </a:rPr>
              <a:t>gwerthuso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cynnydd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dysgwyr</a:t>
            </a:r>
            <a:r>
              <a:rPr lang="en-GB" dirty="0">
                <a:hlinkClick r:id="rId4"/>
              </a:rPr>
              <a:t> - Hwb (</a:t>
            </a:r>
            <a:r>
              <a:rPr lang="en-GB" dirty="0" err="1">
                <a:hlinkClick r:id="rId4"/>
              </a:rPr>
              <a:t>llyw.cymru</a:t>
            </a:r>
            <a:r>
              <a:rPr lang="en-GB" dirty="0">
                <a:hlinkClick r:id="rId4"/>
              </a:rPr>
              <a:t>)</a:t>
            </a:r>
            <a:br>
              <a:rPr lang="en-GB" sz="1600" dirty="0"/>
            </a:br>
            <a:r>
              <a:rPr lang="en-GB" sz="1600" b="1" dirty="0" err="1"/>
              <a:t>Asesu</a:t>
            </a:r>
            <a:r>
              <a:rPr lang="en-GB" sz="1600" b="1" dirty="0"/>
              <a:t> a </a:t>
            </a:r>
            <a:r>
              <a:rPr lang="en-GB" sz="1600" b="1" dirty="0" err="1"/>
              <a:t>Chynnydd</a:t>
            </a:r>
            <a:endParaRPr lang="en-GB" sz="16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hlinkClick r:id="rId5"/>
              </a:rPr>
              <a:t>Gweithdai</a:t>
            </a:r>
            <a:r>
              <a:rPr lang="en-GB" dirty="0">
                <a:hlinkClick r:id="rId5"/>
              </a:rPr>
              <a:t> a </a:t>
            </a:r>
            <a:r>
              <a:rPr lang="en-GB" dirty="0" err="1">
                <a:hlinkClick r:id="rId5"/>
              </a:rPr>
              <a:t>gweithgareddau</a:t>
            </a:r>
            <a:r>
              <a:rPr lang="en-GB" dirty="0">
                <a:hlinkClick r:id="rId5"/>
              </a:rPr>
              <a:t> - Hwb (</a:t>
            </a:r>
            <a:r>
              <a:rPr lang="en-GB" dirty="0" err="1">
                <a:hlinkClick r:id="rId5"/>
              </a:rPr>
              <a:t>gov.wales</a:t>
            </a:r>
            <a:r>
              <a:rPr lang="en-GB" dirty="0">
                <a:hlinkClick r:id="rId5"/>
              </a:rPr>
              <a:t>)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1600" b="1" dirty="0">
                <a:latin typeface="Calibri" panose="020F0502020204030204"/>
              </a:rPr>
              <a:t>Adnoddau o sgyrsiau blaenorol: </a:t>
            </a:r>
            <a:r>
              <a:rPr lang="en-GB" dirty="0" err="1">
                <a:hlinkClick r:id="rId6"/>
              </a:rPr>
              <a:t>Sgyrsiau</a:t>
            </a:r>
            <a:r>
              <a:rPr lang="en-GB" dirty="0">
                <a:hlinkClick r:id="rId6"/>
              </a:rPr>
              <a:t> </a:t>
            </a:r>
            <a:r>
              <a:rPr lang="en-GB" dirty="0" err="1">
                <a:hlinkClick r:id="rId6"/>
              </a:rPr>
              <a:t>blaenorol</a:t>
            </a:r>
            <a:r>
              <a:rPr lang="en-GB" dirty="0">
                <a:hlinkClick r:id="rId6"/>
              </a:rPr>
              <a:t> a </a:t>
            </a:r>
            <a:r>
              <a:rPr lang="en-GB" dirty="0" err="1">
                <a:hlinkClick r:id="rId6"/>
              </a:rPr>
              <a:t>dadansoddiad</a:t>
            </a:r>
            <a:r>
              <a:rPr lang="en-GB" dirty="0">
                <a:hlinkClick r:id="rId6"/>
              </a:rPr>
              <a:t> - Hwb (</a:t>
            </a:r>
            <a:r>
              <a:rPr lang="en-GB" dirty="0" err="1">
                <a:hlinkClick r:id="rId6"/>
              </a:rPr>
              <a:t>llyw.cymru</a:t>
            </a:r>
            <a:r>
              <a:rPr lang="en-GB" dirty="0">
                <a:hlinkClick r:id="rId6"/>
              </a:rPr>
              <a:t>)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Learning Survey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9 eye-opening revelations from Professor John Hattie - The Learning Survey – YouTube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Dolen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i’r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ffilmiau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diweddaraf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GB" dirty="0" err="1">
                <a:hlinkClick r:id="rId8"/>
              </a:rPr>
              <a:t>Addysg</a:t>
            </a:r>
            <a:r>
              <a:rPr lang="en-GB" dirty="0">
                <a:hlinkClick r:id="rId8"/>
              </a:rPr>
              <a:t> Cymru / Education Wales - YouTube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34021-97F0-4EA6-9E11-935753612E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510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34021-97F0-4EA6-9E11-935753612E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548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34021-97F0-4EA6-9E11-935753612E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58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34021-97F0-4EA6-9E11-935753612E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19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34021-97F0-4EA6-9E11-935753612E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1759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hlinkClick r:id="rId3"/>
              </a:rPr>
              <a:t>Y </a:t>
            </a:r>
            <a:r>
              <a:rPr lang="en-GB" dirty="0" err="1">
                <a:hlinkClick r:id="rId3"/>
              </a:rPr>
              <a:t>Cwricwlwm</a:t>
            </a:r>
            <a:r>
              <a:rPr lang="en-GB" dirty="0">
                <a:hlinkClick r:id="rId3"/>
              </a:rPr>
              <a:t> i </a:t>
            </a:r>
            <a:r>
              <a:rPr lang="en-GB" dirty="0" err="1">
                <a:hlinkClick r:id="rId3"/>
              </a:rPr>
              <a:t>Gymru</a:t>
            </a:r>
            <a:r>
              <a:rPr lang="en-GB" dirty="0">
                <a:hlinkClick r:id="rId3"/>
              </a:rPr>
              <a:t> – </a:t>
            </a:r>
            <a:r>
              <a:rPr lang="en-GB" dirty="0" err="1">
                <a:hlinkClick r:id="rId3"/>
              </a:rPr>
              <a:t>beth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fydd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yn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ofynnol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yn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gyfreithiol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ym</a:t>
            </a:r>
            <a:r>
              <a:rPr lang="en-GB" dirty="0">
                <a:hlinkClick r:id="rId3"/>
              </a:rPr>
              <a:t> mis Medi? | Blog </a:t>
            </a:r>
            <a:r>
              <a:rPr lang="en-GB" dirty="0" err="1">
                <a:hlinkClick r:id="rId3"/>
              </a:rPr>
              <a:t>Cwricwlwm</a:t>
            </a:r>
            <a:r>
              <a:rPr lang="en-GB" dirty="0">
                <a:hlinkClick r:id="rId3"/>
              </a:rPr>
              <a:t> i </a:t>
            </a:r>
            <a:r>
              <a:rPr lang="en-GB" dirty="0" err="1">
                <a:hlinkClick r:id="rId3"/>
              </a:rPr>
              <a:t>Gymru</a:t>
            </a:r>
            <a:r>
              <a:rPr lang="en-GB" dirty="0">
                <a:hlinkClick r:id="rId3"/>
              </a:rPr>
              <a:t> (</a:t>
            </a:r>
            <a:r>
              <a:rPr lang="en-GB" dirty="0" err="1">
                <a:hlinkClick r:id="rId3"/>
              </a:rPr>
              <a:t>llyw.cymru</a:t>
            </a:r>
            <a:r>
              <a:rPr lang="en-GB" dirty="0">
                <a:hlinkClick r:id="rId3"/>
              </a:rPr>
              <a:t>)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err="1">
                <a:solidFill>
                  <a:srgbClr val="FF0000"/>
                </a:solidFill>
                <a:highlight>
                  <a:srgbClr val="FFFF00"/>
                </a:highlight>
              </a:rPr>
              <a:t>Dolen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GB" dirty="0" err="1">
                <a:solidFill>
                  <a:srgbClr val="FF0000"/>
                </a:solidFill>
                <a:highlight>
                  <a:srgbClr val="FFFF00"/>
                </a:highlight>
              </a:rPr>
              <a:t>uniongyrchol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 i </a:t>
            </a:r>
            <a:r>
              <a:rPr lang="en-GB" dirty="0" err="1">
                <a:solidFill>
                  <a:srgbClr val="FF0000"/>
                </a:solidFill>
                <a:highlight>
                  <a:srgbClr val="FFFF00"/>
                </a:highlight>
              </a:rPr>
              <a:t>boster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GB" dirty="0">
                <a:hlinkClick r:id="rId4"/>
              </a:rPr>
              <a:t>220504+Mandatory+guide_CYM.pdf (amazonaws.com)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err="1"/>
              <a:t>Byddai</a:t>
            </a:r>
            <a:r>
              <a:rPr lang="en-GB" dirty="0"/>
              <a:t> </a:t>
            </a:r>
            <a:r>
              <a:rPr lang="en-GB" dirty="0" err="1"/>
              <a:t>tynnu</a:t>
            </a:r>
            <a:r>
              <a:rPr lang="en-GB" dirty="0"/>
              <a:t> </a:t>
            </a:r>
            <a:r>
              <a:rPr lang="en-GB" dirty="0" err="1"/>
              <a:t>sylw</a:t>
            </a:r>
            <a:r>
              <a:rPr lang="en-GB" dirty="0"/>
              <a:t> at </a:t>
            </a:r>
            <a:r>
              <a:rPr lang="en-GB" dirty="0" err="1"/>
              <a:t>sgyrsiau</a:t>
            </a:r>
            <a:r>
              <a:rPr lang="en-GB" dirty="0"/>
              <a:t> </a:t>
            </a:r>
            <a:r>
              <a:rPr lang="en-GB" dirty="0" err="1"/>
              <a:t>blaenorol</a:t>
            </a:r>
            <a:r>
              <a:rPr lang="en-GB" dirty="0"/>
              <a:t> o </a:t>
            </a:r>
            <a:r>
              <a:rPr lang="en-GB" dirty="0" err="1"/>
              <a:t>gymorth</a:t>
            </a:r>
            <a:r>
              <a:rPr lang="en-GB" dirty="0"/>
              <a:t>, a </a:t>
            </a:r>
            <a:r>
              <a:rPr lang="en-GB" dirty="0" err="1"/>
              <a:t>sleid</a:t>
            </a:r>
            <a:r>
              <a:rPr lang="en-GB" dirty="0"/>
              <a:t> â </a:t>
            </a:r>
            <a:r>
              <a:rPr lang="en-GB" dirty="0" err="1"/>
              <a:t>hyperddolenni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fframwaith</a:t>
            </a:r>
            <a:r>
              <a:rPr lang="en-GB" dirty="0"/>
              <a:t> </a:t>
            </a:r>
            <a:r>
              <a:rPr lang="en-GB" dirty="0" err="1">
                <a:hlinkClick r:id="rId5"/>
              </a:rPr>
              <a:t>Sgyrsiau’r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gorffennol</a:t>
            </a:r>
            <a:r>
              <a:rPr lang="en-GB" dirty="0">
                <a:hlinkClick r:id="rId5"/>
              </a:rPr>
              <a:t> a </a:t>
            </a:r>
            <a:r>
              <a:rPr lang="en-GB" dirty="0" err="1">
                <a:hlinkClick r:id="rId5"/>
              </a:rPr>
              <a:t>dadansoddiad</a:t>
            </a:r>
            <a:r>
              <a:rPr lang="en-GB" dirty="0">
                <a:hlinkClick r:id="rId5"/>
              </a:rPr>
              <a:t> - Hwb (</a:t>
            </a:r>
            <a:r>
              <a:rPr lang="en-GB" dirty="0" err="1">
                <a:hlinkClick r:id="rId5"/>
              </a:rPr>
              <a:t>gov.wales</a:t>
            </a:r>
            <a:r>
              <a:rPr lang="en-GB" dirty="0">
                <a:hlinkClick r:id="rId5"/>
              </a:rPr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34021-97F0-4EA6-9E11-935753612E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196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y-GB" sz="1200" b="1" noProof="0" dirty="0"/>
              <a:t>Ambell beth i’w ofyn sy’n berthnasol i Gwestiwn 1, os bydd angen: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y-GB" sz="1200" b="1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y-GB" sz="1200" b="1" noProof="0" dirty="0"/>
              <a:t>Ceisiwch ganolbwyntio ar Beth wnaeth ichi wneud y penderfyniadau hyn? Sut maen nhw wedi cyfrannu at eich ffordd o feddwl? </a:t>
            </a:r>
            <a:r>
              <a:rPr lang="cy-GB" sz="1200" b="1" noProof="0" dirty="0">
                <a:highlight>
                  <a:srgbClr val="FFFF00"/>
                </a:highlight>
              </a:rPr>
              <a:t>Beth sy’n debyg a beth sy’n wahanol o fewn yr ystafell?</a:t>
            </a:r>
            <a:r>
              <a:rPr lang="cy-GB" sz="1200" b="1" noProof="0" dirty="0"/>
              <a:t> Oes yna egwyddorion allweddol i’w dysgu?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y-GB" sz="1200" b="1" noProof="0" dirty="0"/>
              <a:t>Gan edrych ar bob cam ar ei ben ei hun, gwerthuswch y dewisiadau rydych wedi’u gwneud wrth ddilyn eich llwybr. Beth rydych chi wedi’i ddysgu o bob cam a’ch arweiniodd at y nesaf? (Canolbwyntiwch ar y diben a’r rhesymeg.)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y-GB" sz="1200" b="1" noProof="0" dirty="0"/>
              <a:t>Oes yna unrhyw ddogfennau sydd wedi eich helpu yn arbennig? Sut maen nhw wedi eich helpu i feddwl am hyn? Sut rydych chi wedi rhannu hyn ag eraill?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y-GB" sz="1200" b="1" noProof="0" dirty="0"/>
              <a:t>Pa rôl mae dysgwyr wedi’i chwarae yn eich penderfyniadau?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y-GB" sz="1200" b="1" noProof="0" dirty="0"/>
              <a:t>Sut rydych chi wedi cynnwys rhieni a’r gymuned wrth gynllunio eich cwricwlwm?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y-GB" sz="1200" b="1" noProof="0" dirty="0"/>
              <a:t>Sut rydych chi wedi tawelu ofnau a chefnogi rhanddeiliaid allweddol â strategaethau rheoli newid?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y-GB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34021-97F0-4EA6-9E11-935753612E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21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34021-97F0-4EA6-9E11-935753612E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505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>
                <a:hlinkClick r:id="rId3"/>
              </a:rPr>
              <a:t>Curriculum Design National Network Resource Autumn 2022 - YouTube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34021-97F0-4EA6-9E11-935753612E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744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1" dirty="0" err="1"/>
              <a:t>Awgrymiadau</a:t>
            </a:r>
            <a:r>
              <a:rPr lang="en-GB" sz="1200" b="1" dirty="0"/>
              <a:t> </a:t>
            </a:r>
            <a:r>
              <a:rPr lang="en-GB" sz="1200" b="1" dirty="0" err="1"/>
              <a:t>posibl</a:t>
            </a:r>
            <a:r>
              <a:rPr lang="en-GB" sz="1200" b="1" dirty="0"/>
              <a:t> </a:t>
            </a:r>
            <a:r>
              <a:rPr lang="en-GB" sz="1200" b="1" dirty="0" err="1"/>
              <a:t>i</a:t>
            </a:r>
            <a:r>
              <a:rPr lang="en-GB" sz="1200" b="1" dirty="0"/>
              <a:t> </a:t>
            </a:r>
            <a:r>
              <a:rPr lang="en-GB" sz="1200" b="1" dirty="0" err="1"/>
              <a:t>gefnogi</a:t>
            </a:r>
            <a:r>
              <a:rPr lang="en-GB" sz="1200" b="1" dirty="0"/>
              <a:t> </a:t>
            </a:r>
            <a:r>
              <a:rPr lang="en-GB" sz="1200" b="1" dirty="0" err="1"/>
              <a:t>Cwestiwn</a:t>
            </a:r>
            <a:r>
              <a:rPr lang="en-GB" sz="1200" b="1" dirty="0"/>
              <a:t> 2, </a:t>
            </a:r>
            <a:r>
              <a:rPr lang="en-GB" sz="1200" b="1" dirty="0" err="1"/>
              <a:t>os</a:t>
            </a:r>
            <a:r>
              <a:rPr lang="en-GB" sz="1200" b="1" dirty="0"/>
              <a:t> </a:t>
            </a:r>
            <a:r>
              <a:rPr lang="en-GB" sz="1200" b="1" dirty="0" err="1"/>
              <a:t>oes</a:t>
            </a:r>
            <a:r>
              <a:rPr lang="en-GB" sz="1200" b="1" dirty="0"/>
              <a:t> </a:t>
            </a:r>
            <a:r>
              <a:rPr lang="en-GB" sz="1200" b="1" dirty="0" err="1"/>
              <a:t>angen</a:t>
            </a:r>
            <a:r>
              <a:rPr lang="en-GB" sz="1200" b="1" dirty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</a:rPr>
              <a:t>Sut </a:t>
            </a:r>
            <a:r>
              <a:rPr lang="en-GB" sz="1200" dirty="0" err="1">
                <a:solidFill>
                  <a:srgbClr val="FF0000"/>
                </a:solidFill>
              </a:rPr>
              <a:t>rydych</a:t>
            </a:r>
            <a:r>
              <a:rPr lang="en-GB" sz="1200" dirty="0">
                <a:solidFill>
                  <a:srgbClr val="FF0000"/>
                </a:solidFill>
              </a:rPr>
              <a:t> chi </a:t>
            </a:r>
            <a:r>
              <a:rPr lang="en-GB" sz="1200" dirty="0" err="1">
                <a:solidFill>
                  <a:srgbClr val="FF0000"/>
                </a:solidFill>
              </a:rPr>
              <a:t>wedi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penderfynu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ar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ddeunydd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fel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rhan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o’ch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prosesau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i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gynllunio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cwricwlwm</a:t>
            </a:r>
            <a:r>
              <a:rPr lang="en-GB" sz="1200" dirty="0">
                <a:solidFill>
                  <a:srgbClr val="FF0000"/>
                </a:solidFill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</a:rPr>
              <a:t>Sut </a:t>
            </a:r>
            <a:r>
              <a:rPr lang="en-GB" sz="1200" dirty="0" err="1">
                <a:solidFill>
                  <a:srgbClr val="FF0000"/>
                </a:solidFill>
              </a:rPr>
              <a:t>rydych</a:t>
            </a:r>
            <a:r>
              <a:rPr lang="en-GB" sz="1200" dirty="0">
                <a:solidFill>
                  <a:srgbClr val="FF0000"/>
                </a:solidFill>
              </a:rPr>
              <a:t> chi </a:t>
            </a:r>
            <a:r>
              <a:rPr lang="en-GB" sz="1200" dirty="0" err="1">
                <a:solidFill>
                  <a:srgbClr val="FF0000"/>
                </a:solidFill>
              </a:rPr>
              <a:t>wedi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defnyddio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cyd-destun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eich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ysgol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a’ch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dysgwyr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wrth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greu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eich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prosesau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cynllunio</a:t>
            </a:r>
            <a:r>
              <a:rPr lang="en-GB" sz="1200" dirty="0">
                <a:solidFill>
                  <a:srgbClr val="FF0000"/>
                </a:solidFill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 err="1"/>
              <a:t>Ydych</a:t>
            </a:r>
            <a:r>
              <a:rPr lang="en-GB" sz="1200" dirty="0"/>
              <a:t> chi </a:t>
            </a:r>
            <a:r>
              <a:rPr lang="en-GB" sz="1200" dirty="0" err="1"/>
              <a:t>wedi</a:t>
            </a:r>
            <a:r>
              <a:rPr lang="en-GB" sz="1200" dirty="0"/>
              <a:t> </a:t>
            </a:r>
            <a:r>
              <a:rPr lang="en-GB" sz="1200" dirty="0" err="1"/>
              <a:t>llwyddo</a:t>
            </a:r>
            <a:r>
              <a:rPr lang="en-GB" sz="1200" dirty="0"/>
              <a:t> i </a:t>
            </a:r>
            <a:r>
              <a:rPr lang="en-GB" sz="1200" dirty="0" err="1"/>
              <a:t>sefydlu</a:t>
            </a:r>
            <a:r>
              <a:rPr lang="en-GB" sz="1200" dirty="0"/>
              <a:t> </a:t>
            </a:r>
            <a:r>
              <a:rPr lang="en-GB" sz="1200" dirty="0" err="1"/>
              <a:t>perthynas</a:t>
            </a:r>
            <a:r>
              <a:rPr lang="en-GB" sz="1200" dirty="0"/>
              <a:t> </a:t>
            </a:r>
            <a:r>
              <a:rPr lang="en-GB" sz="1200" dirty="0" err="1"/>
              <a:t>gyda'ch</a:t>
            </a:r>
            <a:r>
              <a:rPr lang="en-GB" sz="1200" dirty="0"/>
              <a:t> </a:t>
            </a:r>
            <a:r>
              <a:rPr lang="en-GB" sz="1200" dirty="0" err="1"/>
              <a:t>ysgolion</a:t>
            </a:r>
            <a:r>
              <a:rPr lang="en-GB" sz="1200" dirty="0"/>
              <a:t> </a:t>
            </a:r>
            <a:r>
              <a:rPr lang="en-GB" sz="1200" dirty="0" err="1"/>
              <a:t>clwstwr</a:t>
            </a:r>
            <a:r>
              <a:rPr lang="en-GB" sz="1200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/>
              <a:t>Pa </a:t>
            </a:r>
            <a:r>
              <a:rPr lang="en-GB" sz="1200" dirty="0" err="1"/>
              <a:t>ddulliau</a:t>
            </a:r>
            <a:r>
              <a:rPr lang="en-GB" sz="1200" dirty="0"/>
              <a:t> </a:t>
            </a:r>
            <a:r>
              <a:rPr lang="en-GB" sz="1200" dirty="0" err="1"/>
              <a:t>rydych</a:t>
            </a:r>
            <a:r>
              <a:rPr lang="en-GB" sz="1200" dirty="0"/>
              <a:t> chi </a:t>
            </a:r>
            <a:r>
              <a:rPr lang="en-GB" sz="1200" dirty="0" err="1"/>
              <a:t>wedi</a:t>
            </a:r>
            <a:r>
              <a:rPr lang="en-GB" sz="1200" dirty="0"/>
              <a:t> bod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gweithio</a:t>
            </a:r>
            <a:r>
              <a:rPr lang="en-GB" sz="1200" dirty="0"/>
              <a:t> </a:t>
            </a:r>
            <a:r>
              <a:rPr lang="en-GB" sz="1200" dirty="0" err="1"/>
              <a:t>arnynt</a:t>
            </a:r>
            <a:r>
              <a:rPr lang="en-GB" sz="1200" dirty="0"/>
              <a:t> </a:t>
            </a:r>
            <a:r>
              <a:rPr lang="en-GB" sz="1200" dirty="0" err="1"/>
              <a:t>gyda'ch</a:t>
            </a:r>
            <a:r>
              <a:rPr lang="en-GB" sz="1200" dirty="0"/>
              <a:t> </a:t>
            </a:r>
            <a:r>
              <a:rPr lang="en-GB" sz="1200" dirty="0" err="1"/>
              <a:t>clwstwr</a:t>
            </a:r>
            <a:r>
              <a:rPr lang="en-GB" sz="1200" dirty="0"/>
              <a:t> a </a:t>
            </a:r>
            <a:r>
              <a:rPr lang="en-GB" sz="1200" dirty="0" err="1"/>
              <a:t>pham</a:t>
            </a:r>
            <a:r>
              <a:rPr lang="en-GB" sz="1200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/>
              <a:t>Pa </a:t>
            </a:r>
            <a:r>
              <a:rPr lang="en-GB" sz="1200" dirty="0" err="1"/>
              <a:t>egwyddorion</a:t>
            </a:r>
            <a:r>
              <a:rPr lang="en-GB" sz="1200" dirty="0"/>
              <a:t> </a:t>
            </a:r>
            <a:r>
              <a:rPr lang="en-GB" sz="1200" dirty="0" err="1"/>
              <a:t>cyffredinol</a:t>
            </a:r>
            <a:r>
              <a:rPr lang="en-GB" sz="1200" dirty="0"/>
              <a:t> </a:t>
            </a:r>
            <a:r>
              <a:rPr lang="en-GB" sz="1200" dirty="0" err="1"/>
              <a:t>rydych</a:t>
            </a:r>
            <a:r>
              <a:rPr lang="en-GB" sz="1200" dirty="0"/>
              <a:t> chi </a:t>
            </a:r>
            <a:r>
              <a:rPr lang="en-GB" sz="1200" dirty="0" err="1"/>
              <a:t>wedi'u</a:t>
            </a:r>
            <a:r>
              <a:rPr lang="en-GB" sz="1200" dirty="0"/>
              <a:t> </a:t>
            </a:r>
            <a:r>
              <a:rPr lang="en-GB" sz="1200" dirty="0" err="1"/>
              <a:t>sefydlu</a:t>
            </a:r>
            <a:r>
              <a:rPr lang="en-GB" sz="1200" dirty="0"/>
              <a:t> </a:t>
            </a:r>
            <a:r>
              <a:rPr lang="en-GB" sz="1200" dirty="0" err="1"/>
              <a:t>i'ch</a:t>
            </a:r>
            <a:r>
              <a:rPr lang="en-GB" sz="1200" dirty="0"/>
              <a:t> </a:t>
            </a:r>
            <a:r>
              <a:rPr lang="en-GB" sz="1200" dirty="0" err="1"/>
              <a:t>symud</a:t>
            </a:r>
            <a:r>
              <a:rPr lang="en-GB" sz="1200" dirty="0"/>
              <a:t> </a:t>
            </a:r>
            <a:r>
              <a:rPr lang="en-GB" sz="1200" dirty="0" err="1"/>
              <a:t>ymlaen</a:t>
            </a:r>
            <a:r>
              <a:rPr lang="en-GB" sz="1200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 err="1"/>
              <a:t>Ble</a:t>
            </a:r>
            <a:r>
              <a:rPr lang="en-GB" sz="1200" dirty="0"/>
              <a:t> </a:t>
            </a:r>
            <a:r>
              <a:rPr lang="en-GB" sz="1200" dirty="0" err="1"/>
              <a:t>rydych</a:t>
            </a:r>
            <a:r>
              <a:rPr lang="en-GB" sz="1200" dirty="0"/>
              <a:t> chi </a:t>
            </a:r>
            <a:r>
              <a:rPr lang="en-GB" sz="1200" dirty="0" err="1"/>
              <a:t>wedi</a:t>
            </a:r>
            <a:r>
              <a:rPr lang="en-GB" sz="1200" dirty="0"/>
              <a:t> </a:t>
            </a:r>
            <a:r>
              <a:rPr lang="en-GB" sz="1200" dirty="0" err="1"/>
              <a:t>dechrau</a:t>
            </a:r>
            <a:r>
              <a:rPr lang="en-GB" sz="1200" dirty="0"/>
              <a:t> </a:t>
            </a:r>
            <a:r>
              <a:rPr lang="en-GB" sz="1200" dirty="0" err="1"/>
              <a:t>sefydlu</a:t>
            </a:r>
            <a:r>
              <a:rPr lang="en-GB" sz="1200" dirty="0"/>
              <a:t> </a:t>
            </a:r>
            <a:r>
              <a:rPr lang="en-GB" sz="1200" dirty="0" err="1"/>
              <a:t>cyd-ddealltwriaeth</a:t>
            </a:r>
            <a:r>
              <a:rPr lang="en-GB" sz="1200" dirty="0"/>
              <a:t> o </a:t>
            </a:r>
            <a:r>
              <a:rPr lang="en-GB" sz="1200" dirty="0" err="1"/>
              <a:t>ddilyniant</a:t>
            </a:r>
            <a:r>
              <a:rPr lang="en-GB" sz="1200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/>
              <a:t>Sut </a:t>
            </a:r>
            <a:r>
              <a:rPr lang="en-GB" sz="1200" dirty="0" err="1"/>
              <a:t>rydych</a:t>
            </a:r>
            <a:r>
              <a:rPr lang="en-GB" sz="1200" dirty="0"/>
              <a:t> chi </a:t>
            </a:r>
            <a:r>
              <a:rPr lang="en-GB" sz="1200" dirty="0" err="1"/>
              <a:t>wedi</a:t>
            </a:r>
            <a:r>
              <a:rPr lang="en-GB" sz="1200" dirty="0"/>
              <a:t> </a:t>
            </a:r>
            <a:r>
              <a:rPr lang="en-GB" sz="1200" dirty="0" err="1"/>
              <a:t>defnyddio'r</a:t>
            </a:r>
            <a:r>
              <a:rPr lang="en-GB" sz="1200" dirty="0"/>
              <a:t> </a:t>
            </a:r>
            <a:r>
              <a:rPr lang="en-GB" sz="1200" dirty="0" err="1"/>
              <a:t>fframwaith</a:t>
            </a:r>
            <a:r>
              <a:rPr lang="en-GB" sz="1200" dirty="0"/>
              <a:t> </a:t>
            </a:r>
            <a:r>
              <a:rPr lang="en-GB" sz="1200" dirty="0" err="1"/>
              <a:t>gyda'ch</a:t>
            </a:r>
            <a:r>
              <a:rPr lang="en-GB" sz="1200" dirty="0"/>
              <a:t> </a:t>
            </a:r>
            <a:r>
              <a:rPr lang="en-GB" sz="1200" dirty="0" err="1"/>
              <a:t>gilydd</a:t>
            </a:r>
            <a:r>
              <a:rPr lang="en-GB" sz="1200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/>
              <a:t>Pa </a:t>
            </a:r>
            <a:r>
              <a:rPr lang="en-GB" sz="1200" dirty="0" err="1"/>
              <a:t>heriau</a:t>
            </a:r>
            <a:r>
              <a:rPr lang="en-GB" sz="1200" dirty="0"/>
              <a:t> </a:t>
            </a:r>
            <a:r>
              <a:rPr lang="en-GB" sz="1200" dirty="0" err="1"/>
              <a:t>rydych</a:t>
            </a:r>
            <a:r>
              <a:rPr lang="en-GB" sz="1200" dirty="0"/>
              <a:t> chi </a:t>
            </a:r>
            <a:r>
              <a:rPr lang="en-GB" sz="1200" dirty="0" err="1"/>
              <a:t>wedi'u</a:t>
            </a:r>
            <a:r>
              <a:rPr lang="en-GB" sz="1200" dirty="0"/>
              <a:t> </a:t>
            </a:r>
            <a:r>
              <a:rPr lang="en-GB" sz="1200" dirty="0" err="1"/>
              <a:t>hwynebu</a:t>
            </a:r>
            <a:r>
              <a:rPr lang="en-GB" sz="1200" dirty="0"/>
              <a:t>? Pam </a:t>
            </a:r>
            <a:r>
              <a:rPr lang="en-GB" sz="1200" dirty="0" err="1"/>
              <a:t>mae'r</a:t>
            </a:r>
            <a:r>
              <a:rPr lang="en-GB" sz="1200" dirty="0"/>
              <a:t> </a:t>
            </a:r>
            <a:r>
              <a:rPr lang="en-GB" sz="1200" dirty="0" err="1"/>
              <a:t>rhain</a:t>
            </a:r>
            <a:r>
              <a:rPr lang="en-GB" sz="1200" dirty="0"/>
              <a:t> </a:t>
            </a:r>
            <a:r>
              <a:rPr lang="en-GB" sz="1200" dirty="0" err="1"/>
              <a:t>wedi</a:t>
            </a:r>
            <a:r>
              <a:rPr lang="en-GB" sz="1200" dirty="0"/>
              <a:t> </a:t>
            </a:r>
            <a:r>
              <a:rPr lang="en-GB" sz="1200" dirty="0" err="1"/>
              <a:t>herio</a:t>
            </a:r>
            <a:r>
              <a:rPr lang="en-GB" sz="1200" dirty="0"/>
              <a:t> </a:t>
            </a:r>
            <a:r>
              <a:rPr lang="en-GB" sz="1200" dirty="0" err="1"/>
              <a:t>eich</a:t>
            </a:r>
            <a:r>
              <a:rPr lang="en-GB" sz="1200" dirty="0"/>
              <a:t> </a:t>
            </a:r>
            <a:r>
              <a:rPr lang="en-GB" sz="1200" dirty="0" err="1"/>
              <a:t>cynnydd</a:t>
            </a:r>
            <a:r>
              <a:rPr lang="en-GB" sz="1200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34021-97F0-4EA6-9E11-935753612E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566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dirty="0" err="1"/>
              <a:t>Awgrymiadau</a:t>
            </a:r>
            <a:r>
              <a:rPr lang="en-GB" b="1" dirty="0"/>
              <a:t> </a:t>
            </a:r>
            <a:r>
              <a:rPr lang="en-GB" b="1" dirty="0" err="1"/>
              <a:t>posibl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gefnogi</a:t>
            </a:r>
            <a:r>
              <a:rPr lang="en-GB" b="1" dirty="0"/>
              <a:t> </a:t>
            </a:r>
            <a:r>
              <a:rPr lang="en-GB" b="1" dirty="0" err="1"/>
              <a:t>Cwestiwn</a:t>
            </a:r>
            <a:r>
              <a:rPr lang="en-GB" b="1" dirty="0"/>
              <a:t> 3, </a:t>
            </a:r>
            <a:r>
              <a:rPr lang="en-GB" b="1" dirty="0" err="1"/>
              <a:t>os</a:t>
            </a:r>
            <a:r>
              <a:rPr lang="en-GB" b="1" dirty="0"/>
              <a:t> </a:t>
            </a:r>
            <a:r>
              <a:rPr lang="en-GB" b="1" dirty="0" err="1"/>
              <a:t>oes</a:t>
            </a:r>
            <a:r>
              <a:rPr lang="en-GB" b="1" dirty="0"/>
              <a:t> </a:t>
            </a:r>
            <a:r>
              <a:rPr lang="en-GB" b="1" dirty="0" err="1"/>
              <a:t>angen</a:t>
            </a:r>
            <a:r>
              <a:rPr lang="en-GB" b="1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Beth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blaenoriaethau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unwaith</a:t>
            </a:r>
            <a:r>
              <a:rPr lang="en-GB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Pa </a:t>
            </a:r>
            <a:r>
              <a:rPr lang="en-GB" dirty="0" err="1"/>
              <a:t>ddysgu</a:t>
            </a:r>
            <a:r>
              <a:rPr lang="en-GB" dirty="0"/>
              <a:t> </a:t>
            </a:r>
            <a:r>
              <a:rPr lang="en-GB" dirty="0" err="1"/>
              <a:t>proffesiynol</a:t>
            </a:r>
            <a:r>
              <a:rPr lang="en-GB" dirty="0"/>
              <a:t> </a:t>
            </a:r>
            <a:r>
              <a:rPr lang="en-GB" dirty="0" err="1"/>
              <a:t>rydych</a:t>
            </a:r>
            <a:r>
              <a:rPr lang="en-GB" dirty="0"/>
              <a:t> chi </a:t>
            </a:r>
            <a:r>
              <a:rPr lang="en-GB" dirty="0" err="1"/>
              <a:t>wedi'i</a:t>
            </a:r>
            <a:r>
              <a:rPr lang="en-GB" dirty="0"/>
              <a:t> </a:t>
            </a:r>
            <a:r>
              <a:rPr lang="en-GB" dirty="0" err="1"/>
              <a:t>gynllunio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gefnogi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staff?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Beth </a:t>
            </a:r>
            <a:r>
              <a:rPr lang="en-GB" dirty="0" err="1"/>
              <a:t>rydych</a:t>
            </a:r>
            <a:r>
              <a:rPr lang="en-GB" dirty="0"/>
              <a:t> chi’n </a:t>
            </a:r>
            <a:r>
              <a:rPr lang="en-GB" dirty="0" err="1"/>
              <a:t>meddwl</a:t>
            </a:r>
            <a:r>
              <a:rPr lang="en-GB" dirty="0"/>
              <a:t>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helpu</a:t>
            </a:r>
            <a:r>
              <a:rPr lang="en-GB" dirty="0"/>
              <a:t> </a:t>
            </a:r>
            <a:r>
              <a:rPr lang="en-GB" dirty="0" err="1"/>
              <a:t>eleni</a:t>
            </a:r>
            <a:r>
              <a:rPr lang="en-GB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Sut </a:t>
            </a:r>
            <a:r>
              <a:rPr lang="en-GB" dirty="0" err="1"/>
              <a:t>rydych</a:t>
            </a:r>
            <a:r>
              <a:rPr lang="en-GB" dirty="0"/>
              <a:t> chi'n </a:t>
            </a:r>
            <a:r>
              <a:rPr lang="en-GB" dirty="0" err="1"/>
              <a:t>meddwl</a:t>
            </a:r>
            <a:r>
              <a:rPr lang="en-GB" dirty="0"/>
              <a:t> am </a:t>
            </a:r>
            <a:r>
              <a:rPr lang="en-GB" dirty="0" err="1"/>
              <a:t>flaenoriaethau</a:t>
            </a:r>
            <a:r>
              <a:rPr lang="en-GB" dirty="0"/>
              <a:t> </a:t>
            </a:r>
            <a:r>
              <a:rPr lang="en-GB" dirty="0" err="1"/>
              <a:t>gwella</a:t>
            </a:r>
            <a:r>
              <a:rPr lang="en-GB" dirty="0"/>
              <a:t> </a:t>
            </a:r>
            <a:r>
              <a:rPr lang="en-GB" dirty="0" err="1"/>
              <a:t>ysgolion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gefnogi</a:t>
            </a:r>
            <a:r>
              <a:rPr lang="en-GB" dirty="0"/>
              <a:t> </a:t>
            </a:r>
            <a:r>
              <a:rPr lang="en-GB" dirty="0" err="1"/>
              <a:t>datblygiad</a:t>
            </a:r>
            <a:r>
              <a:rPr lang="en-GB" dirty="0"/>
              <a:t> Cwricwlwm </a:t>
            </a:r>
            <a:r>
              <a:rPr lang="en-GB" dirty="0" err="1"/>
              <a:t>i</a:t>
            </a:r>
            <a:r>
              <a:rPr lang="en-GB" dirty="0"/>
              <a:t> Gymru?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Pa </a:t>
            </a:r>
            <a:r>
              <a:rPr lang="en-GB" dirty="0" err="1"/>
              <a:t>rwydweithiau</a:t>
            </a:r>
            <a:r>
              <a:rPr lang="en-GB" dirty="0"/>
              <a:t> </a:t>
            </a:r>
            <a:r>
              <a:rPr lang="en-GB" dirty="0" err="1"/>
              <a:t>cymorth</a:t>
            </a:r>
            <a:r>
              <a:rPr lang="en-GB" dirty="0"/>
              <a:t> </a:t>
            </a:r>
            <a:r>
              <a:rPr lang="en-GB" dirty="0" err="1"/>
              <a:t>rydych</a:t>
            </a:r>
            <a:r>
              <a:rPr lang="en-GB" dirty="0"/>
              <a:t> chi'n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defnyddio</a:t>
            </a:r>
            <a:r>
              <a:rPr lang="en-GB" dirty="0"/>
              <a:t>? Pa </a:t>
            </a:r>
            <a:r>
              <a:rPr lang="en-GB" dirty="0" err="1"/>
              <a:t>fylchau</a:t>
            </a:r>
            <a:r>
              <a:rPr lang="en-GB" dirty="0"/>
              <a:t>/</a:t>
            </a:r>
            <a:r>
              <a:rPr lang="en-GB" dirty="0" err="1"/>
              <a:t>cymorth</a:t>
            </a:r>
            <a:r>
              <a:rPr lang="en-GB" dirty="0"/>
              <a:t> y </a:t>
            </a:r>
            <a:r>
              <a:rPr lang="en-GB" dirty="0" err="1"/>
              <a:t>gallwch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nodi a </a:t>
            </a:r>
            <a:r>
              <a:rPr lang="en-GB" dirty="0" err="1"/>
              <a:t>fyddai'n</a:t>
            </a:r>
            <a:r>
              <a:rPr lang="en-GB" dirty="0"/>
              <a:t> </a:t>
            </a:r>
            <a:r>
              <a:rPr lang="en-GB" dirty="0" err="1"/>
              <a:t>helpu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lunio'r</a:t>
            </a:r>
            <a:r>
              <a:rPr lang="en-GB" dirty="0"/>
              <a:t> </a:t>
            </a:r>
            <a:r>
              <a:rPr lang="en-GB" dirty="0" err="1"/>
              <a:t>cynnig</a:t>
            </a:r>
            <a:r>
              <a:rPr lang="en-GB" dirty="0"/>
              <a:t> </a:t>
            </a:r>
            <a:r>
              <a:rPr lang="en-GB" dirty="0" err="1"/>
              <a:t>rhanbarthol</a:t>
            </a:r>
            <a:r>
              <a:rPr lang="en-GB" dirty="0"/>
              <a:t> a </a:t>
            </a:r>
            <a:r>
              <a:rPr lang="en-GB" dirty="0" err="1"/>
              <a:t>chenedlaethol</a:t>
            </a:r>
            <a:r>
              <a:rPr lang="en-GB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34021-97F0-4EA6-9E11-935753612E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18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6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5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6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643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75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00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0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636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277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038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65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9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290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314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29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5519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842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84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7391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56934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99882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3935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60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4966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73261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6595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7145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9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5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7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4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FB7-9600-B846-A4D5-61D8BDB0A21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1FB7-9600-B846-A4D5-61D8BDB0A21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09F1F-A1D8-C84D-9070-2EDFBF36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32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710E0-E396-4021-A37E-7CA66AA1ABC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6789F-8326-4AD5-A9D8-E28EFC2EB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videos/search?q=Segment+1%3a+What+is+Concept-Based+Learning%3f+-+YouTube&amp;view=detail&amp;mid=5D5E1FC1E8F8B5EDD4AF5D5E1FC1E8F8B5EDD4AF&amp;FORM=VIRE" TargetMode="External"/><Relationship Id="rId3" Type="http://schemas.openxmlformats.org/officeDocument/2006/relationships/hyperlink" Target="https://hwb.gov.wales/api/storage/5d3d9b5d-3a07-434e-bc72-45f1812d1e12/220217-cwricwlwm-canllaw-gynllunio-a-blaenoriaethau.pdf" TargetMode="External"/><Relationship Id="rId7" Type="http://schemas.openxmlformats.org/officeDocument/2006/relationships/hyperlink" Target="https://www.youtube.com/watch?v=VMIvNqSWO7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hwb.gov.wales/cwricwlwm-i-gymru/rhwydwaith-cenedlaethol-ar-gyfer-gweithredu-r-cwricwlwm/sgyrsiau-gorffennol-a-dadansoddiad/" TargetMode="External"/><Relationship Id="rId5" Type="http://schemas.openxmlformats.org/officeDocument/2006/relationships/hyperlink" Target="https://hwb.gov.wales/cwricwlwm-i-gymru/deunyddiau-ategol-ar-gyfer-y-cwricwlwm-asesu-a-gwerthuso-cynnydd-dysgwyr/gweithdai-a-gweithgareddau/" TargetMode="External"/><Relationship Id="rId4" Type="http://schemas.openxmlformats.org/officeDocument/2006/relationships/hyperlink" Target="https://hwb.gov.wales/cwricwlwm-i-gymru/deunyddiau-ategol-ar-gyfer-y-cwricwlwm-asesu-a-gwerthuso-cynnydd-dysgwyr/" TargetMode="External"/><Relationship Id="rId9" Type="http://schemas.openxmlformats.org/officeDocument/2006/relationships/hyperlink" Target="https://www.youtube.com/c/AddysgCymruEducationWales/video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wb.gov.wales/cwricwlwm-i-gymru/rhwydwaith-cenedlaethol-ar-gyfer-gweithredu-r-cwricwlw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wricwlwmigymru.llyw.cymru/2022/05/04/y-cwricwlwm-i-gymru-beth-fydd-yn-ofynnol-yn-gyfreithiol-ym-mis-med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G6SwhNDtm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tryal 1"/>
          <p:cNvSpPr/>
          <p:nvPr/>
        </p:nvSpPr>
        <p:spPr>
          <a:xfrm>
            <a:off x="-30724" y="1568634"/>
            <a:ext cx="1219199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Sgwrs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Rhwydwaith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Cenedlaethol</a:t>
            </a:r>
            <a:endParaRPr kumimoji="0" lang="cy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Frutiger 65" charset="0"/>
              <a:cs typeface="Frutiger 65" charset="0"/>
            </a:endParaRPr>
          </a:p>
        </p:txBody>
      </p:sp>
      <p:cxnSp>
        <p:nvCxnSpPr>
          <p:cNvPr id="7" name="Cysylltydd Syth 6"/>
          <p:cNvCxnSpPr/>
          <p:nvPr/>
        </p:nvCxnSpPr>
        <p:spPr>
          <a:xfrm>
            <a:off x="748056" y="2874638"/>
            <a:ext cx="10324383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3511" y="2967699"/>
            <a:ext cx="11221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Cynll</a:t>
            </a:r>
            <a:r>
              <a:rPr kumimoji="0" lang="1106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unio Cwricwlwm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 </a:t>
            </a: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Asesu</a:t>
            </a:r>
            <a:endParaRPr kumimoji="0" lang="cy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Frutiger 65" charset="0"/>
              <a:cs typeface="Frutiger 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198" y="4230403"/>
            <a:ext cx="10307290" cy="46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Calibri Light" panose="020F0302020204030204"/>
              </a:rPr>
              <a:t>Hydref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2022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5097780"/>
            <a:ext cx="12191999" cy="1760220"/>
            <a:chOff x="0" y="5097780"/>
            <a:chExt cx="12191999" cy="1760220"/>
          </a:xfrm>
        </p:grpSpPr>
        <p:sp>
          <p:nvSpPr>
            <p:cNvPr id="16" name="Rectangle 15"/>
            <p:cNvSpPr/>
            <p:nvPr/>
          </p:nvSpPr>
          <p:spPr>
            <a:xfrm>
              <a:off x="0" y="5097780"/>
              <a:ext cx="12191999" cy="1760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25780" y="5301582"/>
              <a:ext cx="11169091" cy="138840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418590" y="5226812"/>
              <a:ext cx="2723629" cy="1586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590" y="5500582"/>
              <a:ext cx="2468724" cy="10390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40345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/>
        </p:nvSpPr>
        <p:spPr>
          <a:xfrm>
            <a:off x="0" y="0"/>
            <a:ext cx="12192000" cy="1167063"/>
          </a:xfrm>
          <a:prstGeom prst="flowChartDocument">
            <a:avLst/>
          </a:prstGeom>
          <a:solidFill>
            <a:srgbClr val="1D928F"/>
          </a:solidFill>
          <a:ln w="12700">
            <a:solidFill>
              <a:srgbClr val="1D9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300" y="417863"/>
            <a:ext cx="3946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y-GB" sz="4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Adnoddau pellach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256908"/>
            <a:ext cx="68919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200" b="1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/>
              </a:rPr>
              <a:t>Ar ôl cymryd rhan yn y sgwrs hon gyda’r rhwydwaith cenedlaethol, ystyriwch: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y-GB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Beth rydych wedi'i ddysgu am sut mae pobl yn meddwl am gynllunio’r cwricwlwm a’r trefniadau asesu a allai helpu gyda'r pethau rydych chi’n gweithio arnynt ar hyn o bryd?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y-GB" sz="20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/>
              </a:rPr>
              <a:t>Pwy, yn eich lleoliad chi, y gallech eu cynnwys mewn trafodaethau am hyn?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y-GB" sz="2200" b="0" i="0" u="none" strike="noStrike" kern="120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200" b="1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/>
              </a:rPr>
              <a:t>Pa negeseuon allweddol sydd yn yr adnoddau pellach (fideo, erthygl, papur er gwybodaeth) a allai fod yn ddefnyddiol i ddatblygu’r canlynol: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y-GB" sz="20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/>
              </a:rPr>
              <a:t>Y pethau rydych yn gweithio arnynt yn eich lleoliad ar hyn o bryd.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y-GB" sz="20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/>
              </a:rPr>
              <a:t>Eich dealltwriaeth a'ch ffordd eich hun o feddwl am </a:t>
            </a:r>
            <a:r>
              <a:rPr lang="cy-GB" sz="2000" dirty="0">
                <a:solidFill>
                  <a:sysClr val="windowText" lastClr="000000"/>
                </a:solidFill>
                <a:latin typeface="Calibri"/>
                <a:cs typeface="Arial"/>
              </a:rPr>
              <a:t>gy</a:t>
            </a:r>
            <a:r>
              <a:rPr kumimoji="0" lang="cy-GB" sz="20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/>
              </a:rPr>
              <a:t>nnydd ac asesu.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y-GB" sz="20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/>
              </a:rPr>
              <a:t>Y syniadau allweddol i'w tynnu o sgwrs y rhwydwaith cenedlaethol.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1B958-2A74-4E6A-AC00-B3F85EFAD356}"/>
              </a:ext>
            </a:extLst>
          </p:cNvPr>
          <p:cNvSpPr txBox="1"/>
          <p:nvPr/>
        </p:nvSpPr>
        <p:spPr>
          <a:xfrm>
            <a:off x="270884" y="89845"/>
            <a:ext cx="8873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Y Rhwydwaith Cenedlaethol: Cynllunio’r </a:t>
            </a:r>
            <a:r>
              <a:rPr kumimoji="0" lang="1106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Cwricwlwm</a:t>
            </a:r>
            <a:r>
              <a:rPr kumimoji="0" lang="cy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 a’r Trefniadau Asesu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907033-39F9-415B-94B3-D1CBC21380F4}"/>
              </a:ext>
            </a:extLst>
          </p:cNvPr>
          <p:cNvSpPr/>
          <p:nvPr/>
        </p:nvSpPr>
        <p:spPr>
          <a:xfrm>
            <a:off x="6737685" y="1167063"/>
            <a:ext cx="5338176" cy="5693866"/>
          </a:xfrm>
          <a:prstGeom prst="rect">
            <a:avLst/>
          </a:prstGeom>
          <a:solidFill>
            <a:srgbClr val="8FDBED"/>
          </a:solidFill>
          <a:ln w="76200">
            <a:solidFill>
              <a:srgbClr val="8FDBED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2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Adnoddau pellach</a:t>
            </a:r>
            <a:br>
              <a:rPr kumimoji="0" lang="en-GB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GB" dirty="0">
                <a:hlinkClick r:id="rId3"/>
              </a:rPr>
              <a:t>220217-cwricwlwm-canllaw-gynllunio-a-blaenoriaethau.pdf (</a:t>
            </a:r>
            <a:r>
              <a:rPr lang="en-GB" dirty="0" err="1">
                <a:hlinkClick r:id="rId3"/>
              </a:rPr>
              <a:t>gov.wales</a:t>
            </a:r>
            <a:r>
              <a:rPr lang="en-GB" dirty="0">
                <a:hlinkClick r:id="rId3"/>
              </a:rPr>
              <a:t>)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2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Deunyddiau ategol: </a:t>
            </a:r>
            <a:br>
              <a:rPr kumimoji="0" lang="cy-GB" sz="22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GB" dirty="0" err="1">
                <a:hlinkClick r:id="rId4"/>
              </a:rPr>
              <a:t>Deunyddiau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ategol</a:t>
            </a:r>
            <a:r>
              <a:rPr lang="en-GB" dirty="0">
                <a:hlinkClick r:id="rId4"/>
              </a:rPr>
              <a:t> ar </a:t>
            </a:r>
            <a:r>
              <a:rPr lang="en-GB" dirty="0" err="1">
                <a:hlinkClick r:id="rId4"/>
              </a:rPr>
              <a:t>gyfer</a:t>
            </a:r>
            <a:r>
              <a:rPr lang="en-GB" dirty="0">
                <a:hlinkClick r:id="rId4"/>
              </a:rPr>
              <a:t> y </a:t>
            </a:r>
            <a:r>
              <a:rPr lang="en-GB" dirty="0" err="1">
                <a:hlinkClick r:id="rId4"/>
              </a:rPr>
              <a:t>cwricwlwm</a:t>
            </a:r>
            <a:r>
              <a:rPr lang="en-GB" dirty="0">
                <a:hlinkClick r:id="rId4"/>
              </a:rPr>
              <a:t>, </a:t>
            </a:r>
            <a:r>
              <a:rPr lang="en-GB" dirty="0" err="1">
                <a:hlinkClick r:id="rId4"/>
              </a:rPr>
              <a:t>asesu</a:t>
            </a:r>
            <a:r>
              <a:rPr lang="en-GB" dirty="0">
                <a:hlinkClick r:id="rId4"/>
              </a:rPr>
              <a:t> a </a:t>
            </a:r>
            <a:r>
              <a:rPr lang="en-GB" dirty="0" err="1">
                <a:hlinkClick r:id="rId4"/>
              </a:rPr>
              <a:t>gwerthuso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cynnydd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dysgwyr</a:t>
            </a:r>
            <a:r>
              <a:rPr lang="en-GB" dirty="0">
                <a:hlinkClick r:id="rId4"/>
              </a:rPr>
              <a:t> - Hwb (</a:t>
            </a:r>
            <a:r>
              <a:rPr lang="en-GB" dirty="0" err="1">
                <a:hlinkClick r:id="rId4"/>
              </a:rPr>
              <a:t>llyw.cymru</a:t>
            </a:r>
            <a:r>
              <a:rPr lang="en-GB" dirty="0">
                <a:hlinkClick r:id="rId4"/>
              </a:rPr>
              <a:t>)</a:t>
            </a:r>
            <a:br>
              <a:rPr lang="en-GB" sz="2200" dirty="0"/>
            </a:br>
            <a:r>
              <a:rPr lang="en-GB" sz="2200" b="1" dirty="0" err="1"/>
              <a:t>Asesu</a:t>
            </a:r>
            <a:r>
              <a:rPr lang="en-GB" sz="2200" b="1" dirty="0"/>
              <a:t> a </a:t>
            </a:r>
            <a:r>
              <a:rPr lang="en-GB" sz="2200" b="1" dirty="0" err="1"/>
              <a:t>Chynnydd</a:t>
            </a:r>
            <a:endParaRPr lang="en-GB" sz="2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hlinkClick r:id="rId5"/>
              </a:rPr>
              <a:t>Gweithdai</a:t>
            </a:r>
            <a:r>
              <a:rPr lang="en-GB" dirty="0">
                <a:hlinkClick r:id="rId5"/>
              </a:rPr>
              <a:t> a </a:t>
            </a:r>
            <a:r>
              <a:rPr lang="en-GB" dirty="0" err="1">
                <a:hlinkClick r:id="rId5"/>
              </a:rPr>
              <a:t>gweithgareddau</a:t>
            </a:r>
            <a:r>
              <a:rPr lang="en-GB" dirty="0">
                <a:hlinkClick r:id="rId5"/>
              </a:rPr>
              <a:t> - Hwb (</a:t>
            </a:r>
            <a:r>
              <a:rPr lang="en-GB" dirty="0" err="1">
                <a:hlinkClick r:id="rId5"/>
              </a:rPr>
              <a:t>gov.wales</a:t>
            </a:r>
            <a:r>
              <a:rPr lang="en-GB" dirty="0">
                <a:hlinkClick r:id="rId5"/>
              </a:rPr>
              <a:t>)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2200" b="1" dirty="0">
                <a:latin typeface="Calibri" panose="020F0502020204030204"/>
              </a:rPr>
              <a:t>Adnoddau o sgyrsiau blaenorol: </a:t>
            </a:r>
            <a:r>
              <a:rPr lang="en-GB" dirty="0" err="1">
                <a:hlinkClick r:id="rId6"/>
              </a:rPr>
              <a:t>Sgyrsiau</a:t>
            </a:r>
            <a:r>
              <a:rPr lang="en-GB" dirty="0">
                <a:hlinkClick r:id="rId6"/>
              </a:rPr>
              <a:t> </a:t>
            </a:r>
            <a:r>
              <a:rPr lang="en-GB" dirty="0" err="1">
                <a:hlinkClick r:id="rId6"/>
              </a:rPr>
              <a:t>blaenorol</a:t>
            </a:r>
            <a:r>
              <a:rPr lang="en-GB" dirty="0">
                <a:hlinkClick r:id="rId6"/>
              </a:rPr>
              <a:t> a </a:t>
            </a:r>
            <a:r>
              <a:rPr lang="en-GB" dirty="0" err="1">
                <a:hlinkClick r:id="rId6"/>
              </a:rPr>
              <a:t>dadansoddiad</a:t>
            </a:r>
            <a:r>
              <a:rPr lang="en-GB" dirty="0">
                <a:hlinkClick r:id="rId6"/>
              </a:rPr>
              <a:t> - Hwb (</a:t>
            </a:r>
            <a:r>
              <a:rPr lang="en-GB" dirty="0" err="1">
                <a:hlinkClick r:id="rId6"/>
              </a:rPr>
              <a:t>llyw.cymru</a:t>
            </a:r>
            <a:r>
              <a:rPr lang="en-GB" dirty="0">
                <a:hlinkClick r:id="rId6"/>
              </a:rPr>
              <a:t>)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Gwaith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rhyngwladol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9 eye-opening revelations from Professor John Hattie - The Learning Survey – YouTube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8"/>
              </a:rPr>
              <a:t>Segment 1: What is Concept-Based Learning? - Bing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latin typeface="Calibri" panose="020F0502020204030204"/>
              </a:rPr>
              <a:t>Beth </a:t>
            </a:r>
            <a:r>
              <a:rPr lang="en-GB" sz="2400" b="1" dirty="0" err="1">
                <a:latin typeface="Calibri" panose="020F0502020204030204"/>
              </a:rPr>
              <a:t>mae</a:t>
            </a:r>
            <a:r>
              <a:rPr lang="en-GB" sz="2400" b="1" dirty="0">
                <a:latin typeface="Calibri" panose="020F0502020204030204"/>
              </a:rPr>
              <a:t> </a:t>
            </a:r>
            <a:r>
              <a:rPr lang="en-GB" sz="2400" b="1" dirty="0" err="1">
                <a:latin typeface="Calibri" panose="020F0502020204030204"/>
              </a:rPr>
              <a:t>eraill</a:t>
            </a:r>
            <a:r>
              <a:rPr lang="en-GB" sz="2400" b="1" dirty="0">
                <a:latin typeface="Calibri" panose="020F0502020204030204"/>
              </a:rPr>
              <a:t> </a:t>
            </a:r>
            <a:r>
              <a:rPr lang="en-GB" sz="2400" b="1" dirty="0" err="1">
                <a:latin typeface="Calibri" panose="020F0502020204030204"/>
              </a:rPr>
              <a:t>yn</a:t>
            </a:r>
            <a:r>
              <a:rPr lang="en-GB" sz="2400" b="1" dirty="0">
                <a:latin typeface="Calibri" panose="020F0502020204030204"/>
              </a:rPr>
              <a:t> </a:t>
            </a:r>
            <a:r>
              <a:rPr lang="en-GB" sz="2400" b="1" dirty="0" err="1">
                <a:latin typeface="Calibri" panose="020F0502020204030204"/>
              </a:rPr>
              <a:t>ei</a:t>
            </a:r>
            <a:r>
              <a:rPr lang="en-GB" sz="2400" b="1" dirty="0">
                <a:latin typeface="Calibri" panose="020F0502020204030204"/>
              </a:rPr>
              <a:t> </a:t>
            </a:r>
            <a:r>
              <a:rPr lang="en-GB" sz="2400" b="1" dirty="0" err="1">
                <a:latin typeface="Calibri" panose="020F0502020204030204"/>
              </a:rPr>
              <a:t>wneud</a:t>
            </a:r>
            <a:r>
              <a:rPr lang="en-GB" sz="2400" b="1" dirty="0">
                <a:latin typeface="Calibri" panose="020F0502020204030204"/>
              </a:rPr>
              <a:t>?</a:t>
            </a:r>
          </a:p>
          <a:p>
            <a:pPr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Dolen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i’r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ffilmiau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diweddaraf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85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1413118"/>
            <a:ext cx="11512296" cy="1369346"/>
          </a:xfrm>
        </p:spPr>
        <p:txBody>
          <a:bodyPr>
            <a:noAutofit/>
          </a:bodyPr>
          <a:lstStyle/>
          <a:p>
            <a:pPr lvl="0" algn="l"/>
            <a:r>
              <a:rPr lang="en-GB" sz="4000" b="1" dirty="0" err="1">
                <a:latin typeface="+mj-lt"/>
                <a:cs typeface="Arial" panose="020B0604020202020204" pitchFamily="34" charset="0"/>
              </a:rPr>
              <a:t>Cewch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+mj-lt"/>
                <a:cs typeface="Arial" panose="020B0604020202020204" pitchFamily="34" charset="0"/>
              </a:rPr>
              <a:t>yr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+mj-lt"/>
                <a:cs typeface="Arial" panose="020B0604020202020204" pitchFamily="34" charset="0"/>
              </a:rPr>
              <a:t>wybodaeth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+mj-lt"/>
                <a:cs typeface="Arial" panose="020B0604020202020204" pitchFamily="34" charset="0"/>
              </a:rPr>
              <a:t>ddiweddaraf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 am </a:t>
            </a:r>
            <a:r>
              <a:rPr lang="en-GB" sz="4000" b="1" dirty="0" err="1">
                <a:latin typeface="+mj-lt"/>
                <a:cs typeface="Arial" panose="020B0604020202020204" pitchFamily="34" charset="0"/>
              </a:rPr>
              <a:t>sgyrsiau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+mj-lt"/>
                <a:cs typeface="Arial" panose="020B0604020202020204" pitchFamily="34" charset="0"/>
              </a:rPr>
              <a:t>sydd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 ar y </a:t>
            </a:r>
            <a:r>
              <a:rPr lang="en-GB" sz="4000" b="1" dirty="0" err="1">
                <a:latin typeface="+mj-lt"/>
                <a:cs typeface="Arial" panose="020B0604020202020204" pitchFamily="34" charset="0"/>
              </a:rPr>
              <a:t>gweill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 a </a:t>
            </a:r>
            <a:r>
              <a:rPr lang="en-GB" sz="4000" b="1" dirty="0" err="1">
                <a:latin typeface="+mj-lt"/>
                <a:cs typeface="Arial" panose="020B0604020202020204" pitchFamily="34" charset="0"/>
              </a:rPr>
              <a:t>chofrestru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 ar </a:t>
            </a:r>
            <a:r>
              <a:rPr lang="en-GB" sz="4000" b="1" dirty="0" err="1">
                <a:latin typeface="+mj-lt"/>
                <a:cs typeface="Arial" panose="020B0604020202020204" pitchFamily="34" charset="0"/>
              </a:rPr>
              <a:t>gyfer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+mj-lt"/>
                <a:cs typeface="Arial" panose="020B0604020202020204" pitchFamily="34" charset="0"/>
              </a:rPr>
              <a:t>digwyddiadau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4000" b="1" dirty="0" err="1">
                <a:latin typeface="+mj-lt"/>
                <a:cs typeface="Arial" panose="020B0604020202020204" pitchFamily="34" charset="0"/>
              </a:rPr>
              <a:t>yn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 y </a:t>
            </a:r>
            <a:r>
              <a:rPr lang="en-GB" sz="4000" b="1" dirty="0" err="1">
                <a:latin typeface="+mj-lt"/>
                <a:cs typeface="Arial" panose="020B0604020202020204" pitchFamily="34" charset="0"/>
              </a:rPr>
              <a:t>dyfodol</a:t>
            </a:r>
            <a:r>
              <a:rPr lang="en-GB" sz="4000" b="1" dirty="0">
                <a:latin typeface="+mj-lt"/>
                <a:cs typeface="Arial" panose="020B0604020202020204" pitchFamily="34" charset="0"/>
              </a:rPr>
              <a:t> ar </a:t>
            </a:r>
            <a:r>
              <a:rPr lang="en-GB" sz="4000" b="1" dirty="0">
                <a:latin typeface="+mj-lt"/>
                <a:cs typeface="Arial" panose="020B0604020202020204" pitchFamily="34" charset="0"/>
                <a:hlinkClick r:id="rId3"/>
              </a:rPr>
              <a:t>Hwb.</a:t>
            </a:r>
            <a:endParaRPr lang="en-GB" sz="4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0" y="0"/>
            <a:ext cx="12192000" cy="1167063"/>
          </a:xfrm>
          <a:prstGeom prst="flowChartDocument">
            <a:avLst/>
          </a:prstGeom>
          <a:solidFill>
            <a:srgbClr val="1D9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r="612" b="1972"/>
          <a:stretch/>
        </p:blipFill>
        <p:spPr>
          <a:xfrm>
            <a:off x="376237" y="3411311"/>
            <a:ext cx="11369449" cy="3043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5E58E6-4536-4771-8D16-2C69F10FF52F}"/>
              </a:ext>
            </a:extLst>
          </p:cNvPr>
          <p:cNvSpPr txBox="1"/>
          <p:nvPr/>
        </p:nvSpPr>
        <p:spPr>
          <a:xfrm>
            <a:off x="6798444" y="131699"/>
            <a:ext cx="515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Rhwydwaith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Cenedlaethol: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1106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Cynllunio'r Cwricwlwm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a’r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Trefniadau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Asesu</a:t>
            </a:r>
            <a:r>
              <a:rPr kumimoji="0" lang="1106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578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9480" y="2689321"/>
            <a:ext cx="4393039" cy="2263679"/>
          </a:xfrm>
        </p:spPr>
        <p:txBody>
          <a:bodyPr>
            <a:normAutofit/>
          </a:bodyPr>
          <a:lstStyle/>
          <a:p>
            <a:pPr lvl="0"/>
            <a:r>
              <a:rPr lang="en-GB" sz="5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Diolch </a:t>
            </a:r>
            <a:r>
              <a:rPr lang="en-GB" sz="5400" b="1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yn</a:t>
            </a:r>
            <a:r>
              <a:rPr lang="en-GB" sz="5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5400" b="1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fawr</a:t>
            </a:r>
            <a:endParaRPr lang="en-GB" sz="5400" b="1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0" y="0"/>
            <a:ext cx="12192000" cy="1167063"/>
          </a:xfrm>
          <a:prstGeom prst="flowChartDocument">
            <a:avLst/>
          </a:prstGeom>
          <a:solidFill>
            <a:srgbClr val="1D9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56A04-6F62-4A99-A128-31F882B8154C}"/>
              </a:ext>
            </a:extLst>
          </p:cNvPr>
          <p:cNvSpPr txBox="1"/>
          <p:nvPr/>
        </p:nvSpPr>
        <p:spPr>
          <a:xfrm>
            <a:off x="6798444" y="131699"/>
            <a:ext cx="515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Rhwydwaith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Cenedlaethol: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1106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Cynllunio'r Cwricwlwm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a’r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Trefniadau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Asesu</a:t>
            </a:r>
            <a:r>
              <a:rPr kumimoji="0" lang="1106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5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/>
        </p:nvSpPr>
        <p:spPr>
          <a:xfrm>
            <a:off x="0" y="0"/>
            <a:ext cx="12192000" cy="1167063"/>
          </a:xfrm>
          <a:prstGeom prst="flowChartDocument">
            <a:avLst/>
          </a:prstGeom>
          <a:solidFill>
            <a:srgbClr val="1D9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884" y="206829"/>
            <a:ext cx="2384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Cyflwyniad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4839" y="1654638"/>
            <a:ext cx="102108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Mae’r sgwrs hon yn gyfle i drafod beth sy’n gweithio’n dda, beth sy’n rhwystr i ddatblygu dulliau o gynllunio'r cwricwlwm sy’n cydnabod cynnydd yn eich cwricwlwm, ac yn bwysig, beth sydd wedi cyfrannu at lwyddiant a sut mae rhwystrau wedi’u goresgyn.  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Caiff deilliannau a chasgliadau'r sgwrs hon eu bwydo'n uniongyrchol yn ôl i Lywodraeth Cymru ac i gonsortia rhanbarthol a phartneriaethau a byddwn yn gweithio gyda nhw i ddatblygu dulliau gweithredu a datrysiadau. Byddant hefyd yn helpu i lywio’r prosiectau ‘Camau i’r Dyfodol’ ac ‘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Asesu ar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gyfer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Dyfodol</a:t>
            </a:r>
            <a:r>
              <a:rPr kumimoji="0" lang="cy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F186-551F-1709-F8B7-A3678322D7C1}"/>
              </a:ext>
            </a:extLst>
          </p:cNvPr>
          <p:cNvSpPr txBox="1"/>
          <p:nvPr/>
        </p:nvSpPr>
        <p:spPr>
          <a:xfrm>
            <a:off x="6096000" y="206829"/>
            <a:ext cx="5944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Y Rhwydwaith Cenedlaethol: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Cynllunio’r </a:t>
            </a:r>
            <a:r>
              <a:rPr kumimoji="0" lang="1106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Cwricwlwm</a:t>
            </a:r>
            <a:r>
              <a:rPr kumimoji="0" lang="cy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 a’r Trefniadau Asesu</a:t>
            </a:r>
            <a:r>
              <a:rPr kumimoji="0" lang="1106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156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04" y="1099124"/>
            <a:ext cx="11575796" cy="817419"/>
          </a:xfrm>
        </p:spPr>
        <p:txBody>
          <a:bodyPr>
            <a:normAutofit/>
          </a:bodyPr>
          <a:lstStyle/>
          <a:p>
            <a:pPr algn="l"/>
            <a:r>
              <a:rPr lang="cy-GB" sz="3600" b="1" dirty="0"/>
              <a:t>Cyflwyniad i’r sgwrs ar gynllunio’r cwricwlwm</a:t>
            </a:r>
          </a:p>
        </p:txBody>
      </p:sp>
      <p:sp>
        <p:nvSpPr>
          <p:cNvPr id="4" name="Flowchart: Document 3"/>
          <p:cNvSpPr/>
          <p:nvPr/>
        </p:nvSpPr>
        <p:spPr>
          <a:xfrm>
            <a:off x="0" y="0"/>
            <a:ext cx="12192000" cy="1167063"/>
          </a:xfrm>
          <a:prstGeom prst="flowChartDocument">
            <a:avLst/>
          </a:prstGeom>
          <a:solidFill>
            <a:srgbClr val="1D9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04" y="0"/>
            <a:ext cx="2520696" cy="923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015" y="180230"/>
            <a:ext cx="614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Y Rhwydwaith Cenedlaethol: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Cynllunio’r </a:t>
            </a:r>
            <a:r>
              <a:rPr kumimoji="0" lang="1106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Cwricwlwm</a:t>
            </a:r>
            <a:r>
              <a:rPr kumimoji="0" lang="cy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 a’r Trefniadau Asesu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-105743" y="2022668"/>
            <a:ext cx="11512296" cy="4815840"/>
          </a:xfrm>
        </p:spPr>
        <p:txBody>
          <a:bodyPr>
            <a:normAutofit/>
          </a:bodyPr>
          <a:lstStyle/>
          <a:p>
            <a:pPr lvl="1" algn="l"/>
            <a:r>
              <a:rPr lang="cy-GB" sz="2400" dirty="0"/>
              <a:t>Wrth gyflwyno eu hunain, byddai'n ddefnyddiol i’r cyfranogwyr rannu'r canlynol: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y-GB" sz="2400" dirty="0"/>
              <a:t>Eu swydd yn yr ysgol/lleoliad a'r hyn y maent yn gobeithio ei ennill o gymryd rhan.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y-GB" sz="2400" dirty="0"/>
              <a:t>Ar eu taith wrth gynllunio’r cwricwlwm hyd yma: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cy-GB" sz="2200" dirty="0"/>
              <a:t>Beth maent wedi ei newid yn eu dull a pham?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cy-GB" sz="2200" dirty="0"/>
              <a:t>Beth maent wedi ei gael yn ddefnyddiol a pham mae wedi bod o help o ran eu ffordd o feddwl?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496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/>
        </p:nvSpPr>
        <p:spPr>
          <a:xfrm>
            <a:off x="0" y="0"/>
            <a:ext cx="12192000" cy="1167063"/>
          </a:xfrm>
          <a:prstGeom prst="flowChartDocument">
            <a:avLst/>
          </a:prstGeom>
          <a:solidFill>
            <a:srgbClr val="1D928F"/>
          </a:solidFill>
          <a:ln w="12700">
            <a:solidFill>
              <a:srgbClr val="1D9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884" y="137150"/>
            <a:ext cx="2145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Adnodd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BA86C-98DD-D811-11D3-B8AFC6D5C0BD}"/>
              </a:ext>
            </a:extLst>
          </p:cNvPr>
          <p:cNvSpPr txBox="1"/>
          <p:nvPr/>
        </p:nvSpPr>
        <p:spPr>
          <a:xfrm>
            <a:off x="6096000" y="206829"/>
            <a:ext cx="5944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Y Rhwydwaith Cenedlaethol: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Cynllunio’r </a:t>
            </a:r>
            <a:r>
              <a:rPr kumimoji="0" lang="1106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Cwricwlwm</a:t>
            </a:r>
            <a:r>
              <a:rPr kumimoji="0" lang="cy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 a’r Trefniadau Asesu</a:t>
            </a:r>
            <a:r>
              <a:rPr kumimoji="0" lang="1106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802422-0241-88AE-F6FD-611F78DCF0A0}"/>
              </a:ext>
            </a:extLst>
          </p:cNvPr>
          <p:cNvSpPr txBox="1"/>
          <p:nvPr/>
        </p:nvSpPr>
        <p:spPr>
          <a:xfrm>
            <a:off x="8165432" y="5564288"/>
            <a:ext cx="34129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Y </a:t>
            </a:r>
            <a:r>
              <a:rPr lang="en-GB" dirty="0" err="1">
                <a:hlinkClick r:id="rId3"/>
              </a:rPr>
              <a:t>Cwricwlwm</a:t>
            </a:r>
            <a:r>
              <a:rPr lang="en-GB" dirty="0">
                <a:hlinkClick r:id="rId3"/>
              </a:rPr>
              <a:t> i </a:t>
            </a:r>
            <a:r>
              <a:rPr lang="en-GB" dirty="0" err="1">
                <a:hlinkClick r:id="rId3"/>
              </a:rPr>
              <a:t>Gymru</a:t>
            </a:r>
            <a:r>
              <a:rPr lang="en-GB" dirty="0">
                <a:hlinkClick r:id="rId3"/>
              </a:rPr>
              <a:t> – </a:t>
            </a:r>
            <a:r>
              <a:rPr lang="en-GB" dirty="0" err="1">
                <a:hlinkClick r:id="rId3"/>
              </a:rPr>
              <a:t>beth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fydd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yn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ofynnol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yn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gyfreithiol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ym</a:t>
            </a:r>
            <a:r>
              <a:rPr lang="en-GB" dirty="0">
                <a:hlinkClick r:id="rId3"/>
              </a:rPr>
              <a:t> mis Medi? | Blog </a:t>
            </a:r>
            <a:r>
              <a:rPr lang="en-GB" dirty="0" err="1">
                <a:hlinkClick r:id="rId3"/>
              </a:rPr>
              <a:t>Cwricwlwm</a:t>
            </a:r>
            <a:r>
              <a:rPr lang="en-GB" dirty="0">
                <a:hlinkClick r:id="rId3"/>
              </a:rPr>
              <a:t> i </a:t>
            </a:r>
            <a:r>
              <a:rPr lang="en-GB" dirty="0" err="1">
                <a:hlinkClick r:id="rId3"/>
              </a:rPr>
              <a:t>Gymru</a:t>
            </a:r>
            <a:r>
              <a:rPr lang="en-GB" dirty="0">
                <a:hlinkClick r:id="rId3"/>
              </a:rPr>
              <a:t> (</a:t>
            </a:r>
            <a:r>
              <a:rPr lang="en-GB" dirty="0" err="1">
                <a:hlinkClick r:id="rId3"/>
              </a:rPr>
              <a:t>llyw.cymru</a:t>
            </a:r>
            <a:r>
              <a:rPr lang="en-GB" dirty="0">
                <a:hlinkClick r:id="rId3"/>
              </a:rPr>
              <a:t>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8BC9E3-0691-629F-32AD-924E548E2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56" y="1304213"/>
            <a:ext cx="7509820" cy="517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494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12192000" cy="1167063"/>
          </a:xfrm>
          <a:prstGeom prst="flowChartDocument">
            <a:avLst/>
          </a:prstGeom>
          <a:solidFill>
            <a:srgbClr val="1D9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04" y="0"/>
            <a:ext cx="2520696" cy="9235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8782" y="2922668"/>
            <a:ext cx="11616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6C4C31-232F-A96C-0C4E-241B4F1B3559}"/>
              </a:ext>
            </a:extLst>
          </p:cNvPr>
          <p:cNvSpPr txBox="1"/>
          <p:nvPr/>
        </p:nvSpPr>
        <p:spPr>
          <a:xfrm>
            <a:off x="151121" y="37775"/>
            <a:ext cx="713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Y Rhwydwaith Cenedlaethol: Cynllunio’r </a:t>
            </a:r>
            <a:r>
              <a:rPr kumimoji="0" lang="1106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Cwricwlwm</a:t>
            </a:r>
            <a:r>
              <a:rPr kumimoji="0" lang="cy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 a’r Trefniadau Asesu</a:t>
            </a:r>
            <a:r>
              <a:rPr kumimoji="0" lang="1106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090F2-C3BF-A332-7933-25BA2A18F22D}"/>
              </a:ext>
            </a:extLst>
          </p:cNvPr>
          <p:cNvSpPr/>
          <p:nvPr/>
        </p:nvSpPr>
        <p:spPr>
          <a:xfrm>
            <a:off x="371146" y="348256"/>
            <a:ext cx="27637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Cwestiwn 1.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6AA955-DA57-DBCA-14E8-C3F035028A7D}"/>
              </a:ext>
            </a:extLst>
          </p:cNvPr>
          <p:cNvSpPr txBox="1">
            <a:spLocks/>
          </p:cNvSpPr>
          <p:nvPr/>
        </p:nvSpPr>
        <p:spPr>
          <a:xfrm>
            <a:off x="287842" y="1438700"/>
            <a:ext cx="11418196" cy="2125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strike="noStrike" dirty="0" err="1">
                <a:latin typeface="Calibri Light" panose="020F0302020204030204"/>
              </a:rPr>
              <a:t>Wrth</a:t>
            </a:r>
            <a:r>
              <a:rPr lang="en-GB" sz="3200" strike="noStrike" dirty="0">
                <a:latin typeface="Calibri Light" panose="020F0302020204030204"/>
              </a:rPr>
              <a:t> </a:t>
            </a:r>
            <a:r>
              <a:rPr lang="en-GB" sz="3200" strike="noStrike" dirty="0" err="1">
                <a:latin typeface="Calibri Light" panose="020F0302020204030204"/>
              </a:rPr>
              <a:t>ystyried</a:t>
            </a:r>
            <a:r>
              <a:rPr lang="en-GB" sz="3200" strike="noStrike" dirty="0">
                <a:latin typeface="Calibri Light" panose="020F0302020204030204"/>
              </a:rPr>
              <a:t> </a:t>
            </a:r>
            <a:r>
              <a:rPr lang="en-GB" sz="3200" strike="noStrike" dirty="0" err="1">
                <a:latin typeface="Calibri Light" panose="020F0302020204030204"/>
              </a:rPr>
              <a:t>eich</a:t>
            </a:r>
            <a:r>
              <a:rPr lang="en-GB" sz="3200" strike="noStrike" dirty="0">
                <a:latin typeface="Calibri Light" panose="020F0302020204030204"/>
              </a:rPr>
              <a:t> proses o </a:t>
            </a:r>
            <a:r>
              <a:rPr lang="en-GB" sz="3200" strike="noStrike" dirty="0" err="1">
                <a:latin typeface="Calibri Light" panose="020F0302020204030204"/>
              </a:rPr>
              <a:t>gynllunio</a:t>
            </a:r>
            <a:r>
              <a:rPr lang="en-GB" sz="3200" strike="noStrike" dirty="0">
                <a:latin typeface="Calibri Light" panose="020F0302020204030204"/>
              </a:rPr>
              <a:t> </a:t>
            </a:r>
            <a:r>
              <a:rPr lang="en-GB" sz="3200" strike="noStrike" dirty="0" err="1">
                <a:latin typeface="Calibri Light" panose="020F0302020204030204"/>
              </a:rPr>
              <a:t>cwricwlwm</a:t>
            </a:r>
            <a:r>
              <a:rPr lang="en-GB" sz="3200" strike="noStrike" dirty="0">
                <a:latin typeface="Calibri Light" panose="020F0302020204030204"/>
              </a:rPr>
              <a:t> a </a:t>
            </a:r>
            <a:r>
              <a:rPr lang="en-GB" sz="3200" strike="noStrike" dirty="0" err="1">
                <a:latin typeface="Calibri Light" panose="020F0302020204030204"/>
              </a:rPr>
              <a:t>threfniadau</a:t>
            </a:r>
            <a:r>
              <a:rPr lang="en-GB" sz="3200" strike="noStrike" dirty="0">
                <a:latin typeface="Calibri Light" panose="020F0302020204030204"/>
              </a:rPr>
              <a:t> </a:t>
            </a:r>
            <a:r>
              <a:rPr lang="en-GB" sz="3200" strike="noStrike" dirty="0" err="1">
                <a:latin typeface="Calibri Light" panose="020F0302020204030204"/>
              </a:rPr>
              <a:t>asesu</a:t>
            </a:r>
            <a:r>
              <a:rPr lang="en-GB" sz="3200" strike="noStrike" dirty="0">
                <a:latin typeface="Calibri Light" panose="020F0302020204030204"/>
              </a:rPr>
              <a:t> </a:t>
            </a:r>
            <a:r>
              <a:rPr lang="en-GB" sz="3200" strike="noStrike" dirty="0" err="1">
                <a:latin typeface="Calibri Light" panose="020F0302020204030204"/>
              </a:rPr>
              <a:t>hyd</a:t>
            </a:r>
            <a:r>
              <a:rPr lang="en-GB" sz="3200" strike="noStrike" dirty="0">
                <a:latin typeface="Calibri Light" panose="020F0302020204030204"/>
              </a:rPr>
              <a:t> </a:t>
            </a:r>
            <a:r>
              <a:rPr lang="en-GB" sz="3200" strike="noStrike" dirty="0" err="1">
                <a:latin typeface="Calibri Light" panose="020F0302020204030204"/>
              </a:rPr>
              <a:t>yma</a:t>
            </a:r>
            <a:r>
              <a:rPr lang="en-GB" sz="3200" strike="noStrike" dirty="0">
                <a:latin typeface="Calibri Light" panose="020F0302020204030204"/>
              </a:rPr>
              <a:t>, pa </a:t>
            </a:r>
            <a:r>
              <a:rPr lang="en-GB" sz="3200" strike="noStrike" dirty="0" err="1">
                <a:latin typeface="Calibri Light" panose="020F0302020204030204"/>
              </a:rPr>
              <a:t>gamau</a:t>
            </a:r>
            <a:r>
              <a:rPr lang="en-GB" sz="3200" strike="noStrike" dirty="0">
                <a:latin typeface="Calibri Light" panose="020F0302020204030204"/>
              </a:rPr>
              <a:t> </a:t>
            </a:r>
            <a:r>
              <a:rPr lang="en-GB" sz="3200" strike="noStrike" dirty="0" err="1">
                <a:latin typeface="Calibri Light" panose="020F0302020204030204"/>
              </a:rPr>
              <a:t>sydd</a:t>
            </a:r>
            <a:r>
              <a:rPr lang="en-GB" sz="3200" strike="noStrike" dirty="0">
                <a:latin typeface="Calibri Light" panose="020F0302020204030204"/>
              </a:rPr>
              <a:t> </a:t>
            </a:r>
            <a:r>
              <a:rPr lang="en-GB" sz="3200" strike="noStrike" dirty="0" err="1">
                <a:latin typeface="Calibri Light" panose="020F0302020204030204"/>
              </a:rPr>
              <a:t>wedi</a:t>
            </a:r>
            <a:r>
              <a:rPr lang="en-GB" sz="3200" strike="noStrike" dirty="0">
                <a:latin typeface="Calibri Light" panose="020F0302020204030204"/>
              </a:rPr>
              <a:t> </a:t>
            </a:r>
            <a:r>
              <a:rPr lang="en-GB" sz="3200" strike="noStrike" dirty="0" err="1">
                <a:latin typeface="Calibri Light" panose="020F0302020204030204"/>
              </a:rPr>
              <a:t>eich</a:t>
            </a:r>
            <a:r>
              <a:rPr lang="en-GB" sz="3200" strike="noStrike" dirty="0">
                <a:latin typeface="Calibri Light" panose="020F0302020204030204"/>
              </a:rPr>
              <a:t> </a:t>
            </a:r>
            <a:r>
              <a:rPr lang="en-GB" sz="3200" strike="noStrike" dirty="0" err="1">
                <a:latin typeface="Calibri Light" panose="020F0302020204030204"/>
              </a:rPr>
              <a:t>helpu</a:t>
            </a:r>
            <a:r>
              <a:rPr lang="en-GB" sz="3200" strike="noStrike" dirty="0">
                <a:latin typeface="Calibri Light" panose="020F0302020204030204"/>
              </a:rPr>
              <a:t> </a:t>
            </a:r>
            <a:r>
              <a:rPr lang="en-GB" sz="3200" strike="noStrike" dirty="0" err="1">
                <a:latin typeface="Calibri Light" panose="020F0302020204030204"/>
              </a:rPr>
              <a:t>fwyaf</a:t>
            </a:r>
            <a:r>
              <a:rPr lang="en-GB" sz="3200" strike="noStrike" dirty="0">
                <a:latin typeface="Calibri Light" panose="020F0302020204030204"/>
              </a:rPr>
              <a:t>? Sut </a:t>
            </a:r>
            <a:r>
              <a:rPr lang="en-GB" sz="3200" strike="noStrike" dirty="0" err="1">
                <a:latin typeface="Calibri Light" panose="020F0302020204030204"/>
              </a:rPr>
              <a:t>rydych</a:t>
            </a:r>
            <a:r>
              <a:rPr lang="en-GB" sz="3200" strike="noStrike" dirty="0">
                <a:latin typeface="Calibri Light" panose="020F0302020204030204"/>
              </a:rPr>
              <a:t> chi’n </a:t>
            </a:r>
            <a:r>
              <a:rPr lang="en-GB" sz="3200" strike="noStrike" dirty="0" err="1">
                <a:latin typeface="Calibri Light" panose="020F0302020204030204"/>
              </a:rPr>
              <a:t>gwybod</a:t>
            </a:r>
            <a:r>
              <a:rPr lang="en-GB" sz="3200" strike="noStrike" dirty="0">
                <a:latin typeface="Calibri Light" panose="020F0302020204030204"/>
              </a:rPr>
              <a:t> bod y </a:t>
            </a:r>
            <a:r>
              <a:rPr lang="en-GB" sz="3200" strike="noStrike" dirty="0" err="1">
                <a:latin typeface="Calibri Light" panose="020F0302020204030204"/>
              </a:rPr>
              <a:t>camau</a:t>
            </a:r>
            <a:r>
              <a:rPr lang="en-GB" sz="3200" strike="noStrike" dirty="0">
                <a:latin typeface="Calibri Light" panose="020F0302020204030204"/>
              </a:rPr>
              <a:t> </a:t>
            </a:r>
            <a:r>
              <a:rPr lang="en-GB" sz="3200" strike="noStrike" dirty="0" err="1">
                <a:latin typeface="Calibri Light" panose="020F0302020204030204"/>
              </a:rPr>
              <a:t>hyn</a:t>
            </a:r>
            <a:r>
              <a:rPr lang="en-GB" sz="3200" strike="noStrike" dirty="0">
                <a:latin typeface="Calibri Light" panose="020F0302020204030204"/>
              </a:rPr>
              <a:t> </a:t>
            </a:r>
            <a:r>
              <a:rPr lang="en-GB" sz="3200" strike="noStrike" dirty="0" err="1">
                <a:latin typeface="Calibri Light" panose="020F0302020204030204"/>
              </a:rPr>
              <a:t>wedi</a:t>
            </a:r>
            <a:r>
              <a:rPr lang="en-GB" sz="3200" strike="noStrike" dirty="0">
                <a:latin typeface="Calibri Light" panose="020F0302020204030204"/>
              </a:rPr>
              <a:t> </a:t>
            </a:r>
            <a:r>
              <a:rPr lang="en-GB" sz="3200" strike="noStrike" dirty="0" err="1">
                <a:latin typeface="Calibri Light" panose="020F0302020204030204"/>
              </a:rPr>
              <a:t>eich</a:t>
            </a:r>
            <a:r>
              <a:rPr lang="en-GB" sz="3200" strike="noStrike" dirty="0">
                <a:latin typeface="Calibri Light" panose="020F0302020204030204"/>
              </a:rPr>
              <a:t> </a:t>
            </a:r>
            <a:r>
              <a:rPr lang="en-GB" sz="3200" strike="noStrike" dirty="0" err="1">
                <a:latin typeface="Calibri Light" panose="020F0302020204030204"/>
              </a:rPr>
              <a:t>helpu</a:t>
            </a:r>
            <a:r>
              <a:rPr lang="en-GB" sz="3200" strike="noStrike" dirty="0">
                <a:latin typeface="Calibri Light" panose="020F0302020204030204"/>
              </a:rPr>
              <a:t> o ran </a:t>
            </a:r>
            <a:r>
              <a:rPr lang="en-GB" sz="3200" strike="noStrike" dirty="0" err="1">
                <a:latin typeface="Calibri Light" panose="020F0302020204030204"/>
              </a:rPr>
              <a:t>dealltwriaeth</a:t>
            </a:r>
            <a:r>
              <a:rPr lang="en-GB" sz="3200" dirty="0">
                <a:latin typeface="Calibri Light" panose="020F0302020204030204"/>
              </a:rPr>
              <a:t>? Pam </a:t>
            </a:r>
            <a:r>
              <a:rPr lang="en-GB" sz="3200" dirty="0" err="1">
                <a:latin typeface="Calibri Light" panose="020F0302020204030204"/>
              </a:rPr>
              <a:t>rydych</a:t>
            </a:r>
            <a:r>
              <a:rPr lang="en-GB" sz="3200" dirty="0">
                <a:latin typeface="Calibri Light" panose="020F0302020204030204"/>
              </a:rPr>
              <a:t> chi </a:t>
            </a:r>
            <a:r>
              <a:rPr lang="en-GB" sz="3200" dirty="0" err="1">
                <a:latin typeface="Calibri Light" panose="020F0302020204030204"/>
              </a:rPr>
              <a:t>wedi</a:t>
            </a:r>
            <a:r>
              <a:rPr lang="en-GB" sz="3200" dirty="0">
                <a:latin typeface="Calibri Light" panose="020F0302020204030204"/>
              </a:rPr>
              <a:t> </a:t>
            </a:r>
            <a:r>
              <a:rPr lang="en-GB" sz="3200" dirty="0" err="1">
                <a:latin typeface="Calibri Light" panose="020F0302020204030204"/>
              </a:rPr>
              <a:t>gweithredu</a:t>
            </a:r>
            <a:r>
              <a:rPr lang="en-GB" sz="3200" dirty="0">
                <a:latin typeface="Calibri Light" panose="020F0302020204030204"/>
              </a:rPr>
              <a:t> </a:t>
            </a:r>
            <a:r>
              <a:rPr lang="en-GB" sz="3200" dirty="0" err="1">
                <a:latin typeface="Calibri Light" panose="020F0302020204030204"/>
              </a:rPr>
              <a:t>fel</a:t>
            </a:r>
            <a:r>
              <a:rPr lang="en-GB" sz="3200" dirty="0">
                <a:latin typeface="Calibri Light" panose="020F0302020204030204"/>
              </a:rPr>
              <a:t> </a:t>
            </a:r>
            <a:r>
              <a:rPr lang="en-GB" sz="3200" dirty="0" err="1">
                <a:latin typeface="Calibri Light" panose="020F0302020204030204"/>
              </a:rPr>
              <a:t>hyn</a:t>
            </a:r>
            <a:r>
              <a:rPr lang="en-GB" sz="3200" dirty="0">
                <a:latin typeface="Calibri Light" panose="020F0302020204030204"/>
              </a:rPr>
              <a:t>?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E210D6-DE95-2FD4-22D9-76288F1A0363}"/>
              </a:ext>
            </a:extLst>
          </p:cNvPr>
          <p:cNvSpPr/>
          <p:nvPr/>
        </p:nvSpPr>
        <p:spPr>
          <a:xfrm>
            <a:off x="270884" y="3755144"/>
            <a:ext cx="116163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rôl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mae’r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elfennau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gorfodol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wedi’u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chwarae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yn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eich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proses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gynllunio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Sut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maen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nhw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wedi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dylanwadu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eich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proses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gynllunio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ganllawiau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dogfennau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sydd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wedi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llywio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eich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penderfyniadau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pham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mae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hyn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wedi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bod o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ddefnydd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e.e.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Dyfodol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Llwyddiannus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adroddiadau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OECD,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unrhyw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gyfnodolion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erthyglau</a:t>
            </a:r>
            <a:r>
              <a:rPr lang="en-GB" sz="2000" i="1" dirty="0">
                <a:latin typeface="Calibri" panose="020F0502020204030204"/>
              </a:rPr>
              <a:t> </a:t>
            </a:r>
            <a:r>
              <a:rPr lang="en-GB" sz="2000" i="1" dirty="0" err="1">
                <a:latin typeface="Calibri" panose="020F0502020204030204"/>
              </a:rPr>
              <a:t>gan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arbenigwyr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rhyngwladol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cwricwlwm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 ran y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mae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rhanddeiliaid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wedi’i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chwarae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i’ch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cefnogi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wrth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gynllunio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cwricwlwm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threfniadau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asesu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E.e.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dysgwyr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rhieni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eich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cymuned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llywodraethwyr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gwasanaethau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gwella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ati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02856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12192000" cy="1167063"/>
          </a:xfrm>
          <a:prstGeom prst="flowChartDocument">
            <a:avLst/>
          </a:prstGeom>
          <a:solidFill>
            <a:srgbClr val="1D9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6005" y="3423318"/>
            <a:ext cx="3579826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Toriad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(10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munud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BCB22-3AE9-53D0-0415-04A48D35F29F}"/>
              </a:ext>
            </a:extLst>
          </p:cNvPr>
          <p:cNvSpPr txBox="1"/>
          <p:nvPr/>
        </p:nvSpPr>
        <p:spPr>
          <a:xfrm>
            <a:off x="6096000" y="206829"/>
            <a:ext cx="5944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Y Rhwydwaith Cenedlaethol: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Cynllunio’r </a:t>
            </a:r>
            <a:r>
              <a:rPr kumimoji="0" lang="1106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Cwricwlwm</a:t>
            </a:r>
            <a:r>
              <a:rPr kumimoji="0" lang="cy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 a’r Trefniadau Asesu</a:t>
            </a:r>
            <a:r>
              <a:rPr kumimoji="0" lang="1106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08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475" y="2029178"/>
            <a:ext cx="12011525" cy="1295571"/>
          </a:xfrm>
        </p:spPr>
        <p:txBody>
          <a:bodyPr>
            <a:normAutofit fontScale="90000"/>
          </a:bodyPr>
          <a:lstStyle/>
          <a:p>
            <a:pPr algn="l"/>
            <a:r>
              <a:rPr lang="cy-GB" sz="3600" b="1" noProof="0" dirty="0">
                <a:hlinkClick r:id="rId3"/>
              </a:rPr>
              <a:t>Fideo: </a:t>
            </a:r>
            <a:r>
              <a:rPr lang="cy-GB" sz="3600" b="1" dirty="0"/>
              <a:t>Ysgol Uwchradd </a:t>
            </a:r>
            <a:r>
              <a:rPr lang="cy-GB" sz="3600" b="1" dirty="0" err="1"/>
              <a:t>Fitzalan</a:t>
            </a:r>
            <a:r>
              <a:rPr lang="cy-GB" sz="3600" b="1" dirty="0"/>
              <a:t> – cynllunio’r cwricwlwm a’r trefniadau asesu</a:t>
            </a:r>
            <a:br>
              <a:rPr lang="cy-GB" sz="3200" b="1" noProof="0" dirty="0">
                <a:solidFill>
                  <a:srgbClr val="FF0000"/>
                </a:solidFill>
              </a:rPr>
            </a:br>
            <a:br>
              <a:rPr lang="cy-GB" sz="3200" b="1" noProof="0" dirty="0">
                <a:solidFill>
                  <a:srgbClr val="FF0000"/>
                </a:solidFill>
              </a:rPr>
            </a:br>
            <a:br>
              <a:rPr lang="cy-GB" sz="3200" b="1" noProof="0" dirty="0">
                <a:solidFill>
                  <a:srgbClr val="FF0000"/>
                </a:solidFill>
              </a:rPr>
            </a:br>
            <a:endParaRPr lang="cy-GB" sz="2900" b="1" noProof="0" dirty="0"/>
          </a:p>
        </p:txBody>
      </p:sp>
      <p:sp>
        <p:nvSpPr>
          <p:cNvPr id="4" name="Flowchart: Document 3"/>
          <p:cNvSpPr/>
          <p:nvPr/>
        </p:nvSpPr>
        <p:spPr>
          <a:xfrm>
            <a:off x="0" y="0"/>
            <a:ext cx="12192000" cy="1167063"/>
          </a:xfrm>
          <a:prstGeom prst="flowChartDocument">
            <a:avLst/>
          </a:prstGeom>
          <a:solidFill>
            <a:srgbClr val="1D9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B9A85-5867-4D33-4F2F-3C5217053443}"/>
              </a:ext>
            </a:extLst>
          </p:cNvPr>
          <p:cNvSpPr txBox="1"/>
          <p:nvPr/>
        </p:nvSpPr>
        <p:spPr>
          <a:xfrm>
            <a:off x="6096000" y="206829"/>
            <a:ext cx="5944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Y Rhwydwaith Cenedlaethol: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Cynllunio’r </a:t>
            </a:r>
            <a:r>
              <a:rPr kumimoji="0" lang="1106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Cwricwlwm</a:t>
            </a:r>
            <a:r>
              <a:rPr kumimoji="0" lang="cy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 a’r Trefniadau Asesu</a:t>
            </a:r>
            <a:r>
              <a:rPr kumimoji="0" lang="1106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CD838-DA0C-8B63-88EB-1860B2D53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005" y="1814493"/>
            <a:ext cx="7690923" cy="4731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7FAD10-BB87-D6C1-14ED-2C78FB83F50F}"/>
              </a:ext>
            </a:extLst>
          </p:cNvPr>
          <p:cNvSpPr txBox="1"/>
          <p:nvPr/>
        </p:nvSpPr>
        <p:spPr>
          <a:xfrm>
            <a:off x="338667" y="2844800"/>
            <a:ext cx="1998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800" b="1" noProof="0" dirty="0">
                <a:solidFill>
                  <a:srgbClr val="FF0000"/>
                </a:solidFill>
              </a:rPr>
              <a:t>(B</a:t>
            </a:r>
            <a:r>
              <a:rPr lang="cy-GB" sz="1800" b="1" dirty="0" err="1">
                <a:solidFill>
                  <a:srgbClr val="FF0000"/>
                </a:solidFill>
              </a:rPr>
              <a:t>ydd</a:t>
            </a:r>
            <a:r>
              <a:rPr lang="cy-GB" sz="1800" b="1" dirty="0">
                <a:solidFill>
                  <a:srgbClr val="FF0000"/>
                </a:solidFill>
              </a:rPr>
              <a:t> y fideo yn cael ei chwarae yn y sesiwn </a:t>
            </a:r>
            <a:r>
              <a:rPr lang="cy-GB" sz="1800" b="1" dirty="0" err="1">
                <a:solidFill>
                  <a:srgbClr val="FF0000"/>
                </a:solidFill>
              </a:rPr>
              <a:t>Plenary</a:t>
            </a:r>
            <a:r>
              <a:rPr lang="cy-GB" sz="1800" b="1" dirty="0">
                <a:solidFill>
                  <a:srgbClr val="FF0000"/>
                </a:solidFill>
              </a:rPr>
              <a:t>.)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513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598" y="2972522"/>
            <a:ext cx="11847402" cy="177164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 b="0" i="0"/>
            </a:pPr>
            <a:br>
              <a:rPr kumimoji="0" lang="cy-GB" sz="32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</a:br>
            <a:br>
              <a:rPr kumimoji="0" lang="cy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</a:b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0" y="0"/>
            <a:ext cx="12192000" cy="1167063"/>
          </a:xfrm>
          <a:prstGeom prst="flowChartDocument">
            <a:avLst/>
          </a:prstGeom>
          <a:solidFill>
            <a:srgbClr val="1D9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04" y="0"/>
            <a:ext cx="2520696" cy="923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6F1299-B925-7191-819A-0CF099691640}"/>
              </a:ext>
            </a:extLst>
          </p:cNvPr>
          <p:cNvSpPr txBox="1"/>
          <p:nvPr/>
        </p:nvSpPr>
        <p:spPr>
          <a:xfrm>
            <a:off x="323421" y="138606"/>
            <a:ext cx="746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Y Rhwydwaith Cenedlaethol: Cynllunio’r </a:t>
            </a:r>
            <a:r>
              <a:rPr kumimoji="0" lang="1106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Cwricwlwm</a:t>
            </a:r>
            <a:r>
              <a:rPr kumimoji="0" lang="cy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 a’r Trefniadau Asesu</a:t>
            </a:r>
            <a:r>
              <a:rPr kumimoji="0" lang="1106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444B30-C7E5-F9E8-587C-3782CE362FE0}"/>
              </a:ext>
            </a:extLst>
          </p:cNvPr>
          <p:cNvSpPr/>
          <p:nvPr/>
        </p:nvSpPr>
        <p:spPr>
          <a:xfrm>
            <a:off x="344598" y="461771"/>
            <a:ext cx="2768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Cwestiwn 2: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4E884-7CA0-1196-C9E6-9F705B06D7F1}"/>
              </a:ext>
            </a:extLst>
          </p:cNvPr>
          <p:cNvSpPr txBox="1">
            <a:spLocks/>
          </p:cNvSpPr>
          <p:nvPr/>
        </p:nvSpPr>
        <p:spPr>
          <a:xfrm>
            <a:off x="270884" y="1303862"/>
            <a:ext cx="11418196" cy="172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Wrth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gynllunio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llwybr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dysgu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eich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dosbarthiadau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a’ch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ysgolion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beth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dylanwadu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eich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dewisiadau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o ran </a:t>
            </a:r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deunydd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cwricwlwm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600" dirty="0"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A66142-16E5-F5A6-45BA-329BFDE6EDA2}"/>
              </a:ext>
            </a:extLst>
          </p:cNvPr>
          <p:cNvSpPr/>
          <p:nvPr/>
        </p:nvSpPr>
        <p:spPr>
          <a:xfrm>
            <a:off x="154866" y="3033249"/>
            <a:ext cx="1057730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Sut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rydych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wedi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defnyddio’r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Datganiadau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o’r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Hyn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sy’n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Bwysig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wrth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lywio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deunydd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eich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cwricwlwm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a’ch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trefniadau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asesu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  <a:endParaRPr lang="en-GB" sz="2000" i="1" dirty="0">
              <a:latin typeface="Calibri" panose="020F0502020204030204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Sut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rydych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wedi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defnyddio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fframwaith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CiG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a’i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gysyniadau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greu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cyfleoedd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1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dysgu</a:t>
            </a:r>
            <a:r>
              <a:rPr kumimoji="0" lang="en-GB" sz="2000" b="0" i="1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GB" sz="2000" i="1" dirty="0">
                <a:latin typeface="Calibri" panose="020F0502020204030204"/>
              </a:rPr>
              <a:t>Sut </a:t>
            </a:r>
            <a:r>
              <a:rPr lang="en-GB" sz="2000" i="1" dirty="0" err="1">
                <a:latin typeface="Calibri" panose="020F0502020204030204"/>
              </a:rPr>
              <a:t>rydych</a:t>
            </a:r>
            <a:r>
              <a:rPr lang="en-GB" sz="2000" i="1" dirty="0">
                <a:latin typeface="Calibri" panose="020F0502020204030204"/>
              </a:rPr>
              <a:t> chi </a:t>
            </a:r>
            <a:r>
              <a:rPr lang="en-GB" sz="2000" i="1" dirty="0" err="1">
                <a:latin typeface="Calibri" panose="020F0502020204030204"/>
              </a:rPr>
              <a:t>wedi</a:t>
            </a:r>
            <a:r>
              <a:rPr lang="en-GB" sz="2000" i="1" dirty="0">
                <a:latin typeface="Calibri" panose="020F0502020204030204"/>
              </a:rPr>
              <a:t> </a:t>
            </a:r>
            <a:r>
              <a:rPr lang="en-GB" sz="2000" i="1" dirty="0" err="1">
                <a:latin typeface="Calibri" panose="020F0502020204030204"/>
              </a:rPr>
              <a:t>dewis</a:t>
            </a:r>
            <a:r>
              <a:rPr lang="en-GB" sz="2000" i="1" dirty="0">
                <a:latin typeface="Calibri" panose="020F0502020204030204"/>
              </a:rPr>
              <a:t> </a:t>
            </a:r>
            <a:r>
              <a:rPr lang="en-GB" sz="2000" i="1" dirty="0" err="1">
                <a:latin typeface="Calibri" panose="020F0502020204030204"/>
              </a:rPr>
              <a:t>yr</a:t>
            </a:r>
            <a:r>
              <a:rPr lang="en-GB" sz="2000" i="1" dirty="0">
                <a:latin typeface="Calibri" panose="020F0502020204030204"/>
              </a:rPr>
              <a:t> </a:t>
            </a:r>
            <a:r>
              <a:rPr lang="en-GB" sz="2000" i="1" dirty="0" err="1">
                <a:latin typeface="Calibri" panose="020F0502020204030204"/>
              </a:rPr>
              <a:t>wybodaeth</a:t>
            </a:r>
            <a:r>
              <a:rPr lang="en-GB" sz="2000" i="1" dirty="0">
                <a:latin typeface="Calibri" panose="020F0502020204030204"/>
              </a:rPr>
              <a:t>, y </a:t>
            </a:r>
            <a:r>
              <a:rPr lang="en-GB" sz="2000" i="1" dirty="0" err="1">
                <a:latin typeface="Calibri" panose="020F0502020204030204"/>
              </a:rPr>
              <a:t>sgiliau</a:t>
            </a:r>
            <a:r>
              <a:rPr lang="en-GB" sz="2000" i="1" dirty="0">
                <a:latin typeface="Calibri" panose="020F0502020204030204"/>
              </a:rPr>
              <a:t> </a:t>
            </a:r>
            <a:r>
              <a:rPr lang="en-GB" sz="2000" i="1" dirty="0" err="1">
                <a:latin typeface="Calibri" panose="020F0502020204030204"/>
              </a:rPr>
              <a:t>a’r</a:t>
            </a:r>
            <a:r>
              <a:rPr lang="en-GB" sz="2000" i="1" dirty="0">
                <a:latin typeface="Calibri" panose="020F0502020204030204"/>
              </a:rPr>
              <a:t> </a:t>
            </a:r>
            <a:r>
              <a:rPr lang="en-GB" sz="2000" i="1" dirty="0" err="1">
                <a:latin typeface="Calibri" panose="020F0502020204030204"/>
              </a:rPr>
              <a:t>profiadau</a:t>
            </a:r>
            <a:r>
              <a:rPr lang="en-GB" sz="2000" i="1" dirty="0">
                <a:latin typeface="Calibri" panose="020F0502020204030204"/>
              </a:rPr>
              <a:t> a </a:t>
            </a:r>
            <a:r>
              <a:rPr lang="en-GB" sz="2000" i="1" dirty="0" err="1">
                <a:latin typeface="Calibri" panose="020F0502020204030204"/>
              </a:rPr>
              <a:t>fydd</a:t>
            </a:r>
            <a:r>
              <a:rPr lang="en-GB" sz="2000" i="1" dirty="0">
                <a:latin typeface="Calibri" panose="020F0502020204030204"/>
              </a:rPr>
              <a:t> </a:t>
            </a:r>
            <a:r>
              <a:rPr lang="en-GB" sz="2000" i="1" dirty="0" err="1">
                <a:latin typeface="Calibri" panose="020F0502020204030204"/>
              </a:rPr>
              <a:t>yn</a:t>
            </a:r>
            <a:r>
              <a:rPr lang="en-GB" sz="2000" i="1" dirty="0">
                <a:latin typeface="Calibri" panose="020F0502020204030204"/>
              </a:rPr>
              <a:t> </a:t>
            </a:r>
            <a:r>
              <a:rPr lang="en-GB" sz="2000" i="1" dirty="0" err="1">
                <a:latin typeface="Calibri" panose="020F0502020204030204"/>
              </a:rPr>
              <a:t>galluogi</a:t>
            </a:r>
            <a:r>
              <a:rPr lang="en-GB" sz="2000" i="1" dirty="0">
                <a:latin typeface="Calibri" panose="020F0502020204030204"/>
              </a:rPr>
              <a:t> </a:t>
            </a:r>
            <a:r>
              <a:rPr lang="en-GB" sz="2000" i="1" dirty="0" err="1">
                <a:latin typeface="Calibri" panose="020F0502020204030204"/>
              </a:rPr>
              <a:t>eich</a:t>
            </a:r>
            <a:r>
              <a:rPr lang="en-GB" sz="2000" i="1" dirty="0">
                <a:latin typeface="Calibri" panose="020F0502020204030204"/>
              </a:rPr>
              <a:t> </a:t>
            </a:r>
            <a:r>
              <a:rPr lang="en-GB" sz="2000" i="1" dirty="0" err="1">
                <a:latin typeface="Calibri" panose="020F0502020204030204"/>
              </a:rPr>
              <a:t>dysgwyr</a:t>
            </a:r>
            <a:r>
              <a:rPr lang="en-GB" sz="2000" i="1" dirty="0">
                <a:latin typeface="Calibri" panose="020F0502020204030204"/>
              </a:rPr>
              <a:t> </a:t>
            </a:r>
            <a:r>
              <a:rPr lang="en-GB" sz="2000" i="1" dirty="0" err="1">
                <a:latin typeface="Calibri" panose="020F0502020204030204"/>
              </a:rPr>
              <a:t>i</a:t>
            </a:r>
            <a:r>
              <a:rPr lang="en-GB" sz="2000" i="1" dirty="0">
                <a:latin typeface="Calibri" panose="020F0502020204030204"/>
              </a:rPr>
              <a:t> </a:t>
            </a:r>
            <a:r>
              <a:rPr lang="en-GB" sz="2000" i="1" dirty="0" err="1">
                <a:latin typeface="Calibri" panose="020F0502020204030204"/>
              </a:rPr>
              <a:t>wneud</a:t>
            </a:r>
            <a:r>
              <a:rPr lang="en-GB" sz="2000" i="1" dirty="0">
                <a:latin typeface="Calibri" panose="020F0502020204030204"/>
              </a:rPr>
              <a:t> </a:t>
            </a:r>
            <a:r>
              <a:rPr lang="en-GB" sz="2000" i="1" dirty="0" err="1">
                <a:latin typeface="Calibri" panose="020F0502020204030204"/>
              </a:rPr>
              <a:t>cynnydd</a:t>
            </a:r>
            <a:r>
              <a:rPr lang="en-GB" sz="2000" i="1" dirty="0">
                <a:latin typeface="Calibri" panose="020F0502020204030204"/>
              </a:rPr>
              <a:t>?</a:t>
            </a:r>
            <a:endParaRPr kumimoji="0" lang="en-GB" sz="2000" b="0" i="1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1525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12192000" cy="1167063"/>
          </a:xfrm>
          <a:prstGeom prst="flowChartDocument">
            <a:avLst/>
          </a:prstGeom>
          <a:solidFill>
            <a:srgbClr val="1D9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04" y="0"/>
            <a:ext cx="2520696" cy="923544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9852" y="2660014"/>
            <a:ext cx="11512296" cy="3345919"/>
          </a:xfrm>
        </p:spPr>
        <p:txBody>
          <a:bodyPr>
            <a:normAutofit/>
          </a:bodyPr>
          <a:lstStyle/>
          <a:p>
            <a:pPr algn="l"/>
            <a:endParaRPr lang="en-GB" b="1" dirty="0">
              <a:solidFill>
                <a:srgbClr val="FF0000"/>
              </a:solidFill>
            </a:endParaRPr>
          </a:p>
          <a:p>
            <a:pPr algn="l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6BC746-D3DB-46D3-A388-318BE12E96AD}"/>
              </a:ext>
            </a:extLst>
          </p:cNvPr>
          <p:cNvSpPr txBox="1"/>
          <p:nvPr/>
        </p:nvSpPr>
        <p:spPr>
          <a:xfrm>
            <a:off x="205483" y="1518598"/>
            <a:ext cx="11722813" cy="243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/>
            </a:pPr>
            <a:r>
              <a:rPr kumimoji="0" lang="cy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Beth yw’r camau nesaf </a:t>
            </a:r>
            <a:r>
              <a:rPr lang="cy-GB" sz="3200" dirty="0">
                <a:solidFill>
                  <a:prstClr val="black"/>
                </a:solidFill>
                <a:latin typeface="Calibri"/>
                <a:cs typeface="Arial"/>
              </a:rPr>
              <a:t>sydd ar y gweill gennych o ran cynllunio eich cwricwlwm a pham? Beth rydych chi am ei newid erbyn yr adeg hon y flwyddyn nesaf? Sut rydych chi am gyflawni’r uchelgais hwnnw? Pa gymorth fydd ei angen arnoch a chan bwy</a:t>
            </a:r>
            <a:r>
              <a:rPr kumimoji="0" lang="cy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/>
            </a:pPr>
            <a:endParaRPr lang="cy-GB" sz="320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13EF57-C9A1-3849-84AF-B59E5906A6C0}"/>
              </a:ext>
            </a:extLst>
          </p:cNvPr>
          <p:cNvSpPr txBox="1"/>
          <p:nvPr/>
        </p:nvSpPr>
        <p:spPr>
          <a:xfrm>
            <a:off x="122011" y="138606"/>
            <a:ext cx="768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Y Rhwydwaith Cenedlaethol: Cynllunio’r </a:t>
            </a:r>
            <a:r>
              <a:rPr kumimoji="0" lang="1106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Cwricwlwm</a:t>
            </a:r>
            <a:r>
              <a:rPr kumimoji="0" lang="cy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 a’r Trefniadau Asesu</a:t>
            </a:r>
            <a:r>
              <a:rPr kumimoji="0" lang="1106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984BBA-3503-EB81-6537-ABDA47FBF14F}"/>
              </a:ext>
            </a:extLst>
          </p:cNvPr>
          <p:cNvSpPr/>
          <p:nvPr/>
        </p:nvSpPr>
        <p:spPr>
          <a:xfrm>
            <a:off x="205483" y="400351"/>
            <a:ext cx="2768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Cwestiwn 3: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96557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FF3C5B18883D4E21973B57C2EEED7FD1" version="1.0.0">
  <systemFields>
    <field name="Objective-Id">
      <value order="0">A42446273</value>
    </field>
    <field name="Objective-Title">
      <value order="0">CD Facilitator slides Autumn 2022 CYM Final</value>
    </field>
    <field name="Objective-Description">
      <value order="0"/>
    </field>
    <field name="Objective-CreationStamp">
      <value order="0">2022-10-11T14:20:49Z</value>
    </field>
    <field name="Objective-IsApproved">
      <value order="0">false</value>
    </field>
    <field name="Objective-IsPublished">
      <value order="0">true</value>
    </field>
    <field name="Objective-DatePublished">
      <value order="0">2022-10-14T15:22:07Z</value>
    </field>
    <field name="Objective-ModificationStamp">
      <value order="0">2022-10-14T15:22:07Z</value>
    </field>
    <field name="Objective-Owner">
      <value order="0">Roberts-Ablett, Yvonne (ESJWL - Education Directorate - Assessment Branch)</value>
    </field>
    <field name="Objective-Path">
      <value order="0">Objective Global Folder:#Business File Plan:WG Organisational Groups:NEW - Post April 2022 - Education, Social Justice &amp; Welsh Language:Education, Social Justice &amp; Welsh Language (ESJWL) - Education - Curriculum &amp; Assessment Division:1 - Save:Curriculum for Wales Programme:Curriculum Development Central Team Documents:EPS Curriculum Reform - Stakeholder Engagement - National Network - 2020-2022:Autumn 2022 -National Conversations</value>
    </field>
    <field name="Objective-Parent">
      <value order="0">Autumn 2022 -National Conversations</value>
    </field>
    <field name="Objective-State">
      <value order="0">Published</value>
    </field>
    <field name="Objective-VersionId">
      <value order="0">vA81254460</value>
    </field>
    <field name="Objective-Version">
      <value order="0">5.0</value>
    </field>
    <field name="Objective-VersionNumber">
      <value order="0">6</value>
    </field>
    <field name="Objective-VersionComment">
      <value order="0"/>
    </field>
    <field name="Objective-FileNumber">
      <value order="0">qA1443863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1438</Words>
  <Application>Microsoft Office PowerPoint</Application>
  <PresentationFormat>Widescreen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1_Office Theme</vt:lpstr>
      <vt:lpstr>2_Office Theme</vt:lpstr>
      <vt:lpstr>3_Office Theme</vt:lpstr>
      <vt:lpstr>PowerPoint Presentation</vt:lpstr>
      <vt:lpstr>PowerPoint Presentation</vt:lpstr>
      <vt:lpstr>Cyflwyniad i’r sgwrs ar gynllunio’r cwricwlwm</vt:lpstr>
      <vt:lpstr>PowerPoint Presentation</vt:lpstr>
      <vt:lpstr>PowerPoint Presentation</vt:lpstr>
      <vt:lpstr>PowerPoint Presentation</vt:lpstr>
      <vt:lpstr>Fideo: Ysgol Uwchradd Fitzalan – cynllunio’r cwricwlwm a’r trefniadau asesu   </vt:lpstr>
      <vt:lpstr>  </vt:lpstr>
      <vt:lpstr>PowerPoint Presentation</vt:lpstr>
      <vt:lpstr>PowerPoint Presentation</vt:lpstr>
      <vt:lpstr>PowerPoint Presentation</vt:lpstr>
      <vt:lpstr>PowerPoint Presentation</vt:lpstr>
    </vt:vector>
  </TitlesOfParts>
  <Company>Welsh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Roberts-Ablett, Yvonne (ESJWL - Education Directorate - Assessment Branch)</dc:creator>
  <cp:lastModifiedBy>Roberts-Ablett, Yvonne (ESJWL - Education Directorate - Assessment Branch)</cp:lastModifiedBy>
  <cp:revision>14</cp:revision>
  <dcterms:created xsi:type="dcterms:W3CDTF">2022-10-03T16:24:45Z</dcterms:created>
  <dcterms:modified xsi:type="dcterms:W3CDTF">2022-10-14T11:38:40Z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A42446273</vt:lpwstr>
  </property>
  <property fmtid="{D5CDD505-2E9C-101B-9397-08002B2CF9AE}" pid="4" name="Objective-Title">
    <vt:lpwstr>CD Facilitator slides Autumn 2022 CYM Final</vt:lpwstr>
  </property>
  <property fmtid="{D5CDD505-2E9C-101B-9397-08002B2CF9AE}" pid="5" name="Objective-Description">
    <vt:lpwstr/>
  </property>
  <property fmtid="{D5CDD505-2E9C-101B-9397-08002B2CF9AE}" pid="6" name="Objective-CreationStamp">
    <vt:filetime>2022-10-11T14:25:54Z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2022-10-14T15:22:07Z</vt:filetime>
  </property>
  <property fmtid="{D5CDD505-2E9C-101B-9397-08002B2CF9AE}" pid="10" name="Objective-ModificationStamp">
    <vt:filetime>2022-10-14T15:22:07Z</vt:filetime>
  </property>
  <property fmtid="{D5CDD505-2E9C-101B-9397-08002B2CF9AE}" pid="11" name="Objective-Owner">
    <vt:lpwstr>Roberts-Ablett, Yvonne (ESJWL - Education Directorate - Assessment Branch)</vt:lpwstr>
  </property>
  <property fmtid="{D5CDD505-2E9C-101B-9397-08002B2CF9AE}" pid="12" name="Objective-Path">
    <vt:lpwstr>Objective Global Folder:#Business File Plan:WG Organisational Groups:NEW - Post April 2022 - Education, Social Justice &amp; Welsh Language:Education, Social Justice &amp; Welsh Language (ESJWL) - Education - Curriculum &amp; Assessment Division:1 - Save:Curriculum for Wales Programme:Curriculum Development Central Team Documents:EPS Curriculum Reform - Stakeholder Engagement - National Network - 2020-2022:Autumn 2022 -National Conversations:</vt:lpwstr>
  </property>
  <property fmtid="{D5CDD505-2E9C-101B-9397-08002B2CF9AE}" pid="13" name="Objective-Parent">
    <vt:lpwstr>Autumn 2022 -National Conversations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vA81254460</vt:lpwstr>
  </property>
  <property fmtid="{D5CDD505-2E9C-101B-9397-08002B2CF9AE}" pid="16" name="Objective-Version">
    <vt:lpwstr>5.0</vt:lpwstr>
  </property>
  <property fmtid="{D5CDD505-2E9C-101B-9397-08002B2CF9AE}" pid="17" name="Objective-VersionNumber">
    <vt:r8>6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ate Acquired">
    <vt:lpwstr/>
  </property>
  <property fmtid="{D5CDD505-2E9C-101B-9397-08002B2CF9AE}" pid="23" name="Objective-Official Translation">
    <vt:lpwstr/>
  </property>
  <property fmtid="{D5CDD505-2E9C-101B-9397-08002B2CF9AE}" pid="24" name="Objective-Connect Creator">
    <vt:lpwstr/>
  </property>
  <property fmtid="{D5CDD505-2E9C-101B-9397-08002B2CF9AE}" pid="25" name="Objective-Comment">
    <vt:lpwstr/>
  </property>
</Properties>
</file>