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E_1F7E05BB.xml" ContentType="application/vnd.ms-powerpoint.comment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sldIdLst>
    <p:sldId id="256" r:id="rId6"/>
    <p:sldId id="257" r:id="rId7"/>
    <p:sldId id="258" r:id="rId8"/>
    <p:sldId id="259" r:id="rId9"/>
    <p:sldId id="270" r:id="rId10"/>
    <p:sldId id="282" r:id="rId11"/>
    <p:sldId id="283" r:id="rId12"/>
    <p:sldId id="271" r:id="rId13"/>
    <p:sldId id="288" r:id="rId14"/>
    <p:sldId id="284" r:id="rId15"/>
    <p:sldId id="285" r:id="rId16"/>
    <p:sldId id="286" r:id="rId17"/>
    <p:sldId id="287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73E739-10CB-5138-5A7C-5D4DF06EE557}" name="Freelance" initials="F" userId="S::freelance@wildfirecomms.co.uk::c7f52441-a9fb-405b-89e8-a9c96621b1ae" providerId="AD"/>
  <p188:author id="{5B382840-D165-7132-B59C-4BFBF6455AE2}" name="Gareth Cort" initials="GC" userId="70a7ccca9534fe0d" providerId="Windows Live"/>
  <p188:author id="{DFA6E66B-C0CE-0DFC-A36F-3BF2775931DB}" name="Simon Howell-Jones" initials="SHJ" userId="S::simon@ink3u1.onmicrosoft.com::44d048f9-627f-4256-bedf-4a7edea0756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elance" initials="F" lastIdx="2" clrIdx="0">
    <p:extLst>
      <p:ext uri="{19B8F6BF-5375-455C-9EA6-DF929625EA0E}">
        <p15:presenceInfo xmlns:p15="http://schemas.microsoft.com/office/powerpoint/2012/main" userId="S::freelance@wildfirecomms.co.uk::c7f52441-a9fb-405b-89e8-a9c96621b1ae" providerId="AD"/>
      </p:ext>
    </p:extLst>
  </p:cmAuthor>
  <p:cmAuthor id="2" name="Cosgrove, Elaine (EPS - Digital Learning Division)" initials="CE(-DLD" lastIdx="7" clrIdx="1">
    <p:extLst>
      <p:ext uri="{19B8F6BF-5375-455C-9EA6-DF929625EA0E}">
        <p15:presenceInfo xmlns:p15="http://schemas.microsoft.com/office/powerpoint/2012/main" userId="S-1-5-21-2431647640-172777305-3518478359-12905" providerId="AD"/>
      </p:ext>
    </p:extLst>
  </p:cmAuthor>
  <p:cmAuthor id="3" name="Perry, Alex (EPS - Digital Learning Division)" initials="PA(-DLD" lastIdx="4" clrIdx="2">
    <p:extLst>
      <p:ext uri="{19B8F6BF-5375-455C-9EA6-DF929625EA0E}">
        <p15:presenceInfo xmlns:p15="http://schemas.microsoft.com/office/powerpoint/2012/main" userId="S-1-5-21-2431647640-172777305-3518478359-54523" providerId="AD"/>
      </p:ext>
    </p:extLst>
  </p:cmAuthor>
  <p:cmAuthor id="4" name="Rothwell, Kate (EPS - Digital Learning Division)" initials="RK(-DLD" lastIdx="1" clrIdx="3">
    <p:extLst>
      <p:ext uri="{19B8F6BF-5375-455C-9EA6-DF929625EA0E}">
        <p15:presenceInfo xmlns:p15="http://schemas.microsoft.com/office/powerpoint/2012/main" userId="S-1-5-21-2431647640-172777305-3518478359-988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4D70"/>
    <a:srgbClr val="C93539"/>
    <a:srgbClr val="7EC234"/>
    <a:srgbClr val="4AA06D"/>
    <a:srgbClr val="A3D4B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4304D-A6EE-C519-3FEE-4A6CADCB4E6B}" v="8" dt="2021-12-14T14:31:22.562"/>
    <p1510:client id="{F0E12C2D-5E42-AE6A-CA1A-9B498CC3C825}" v="1" dt="2022-01-10T16:52:43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2" autoAdjust="0"/>
    <p:restoredTop sz="93946" autoAdjust="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omments/modernComment_10E_1F7E05B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E80D539-B3AF-446F-A014-0070BF9B0B98}" authorId="{5B382840-D165-7132-B59C-4BFBF6455AE2}" created="2021-11-17T21:22:52.63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528352699" sldId="270"/>
      <ac:spMk id="16" creationId="{B7DA08F8-F2F9-4641-BB93-1D425D2C3995}"/>
      <ac:txMk cp="0" len="28">
        <ac:context len="29" hash="1563472914"/>
      </ac:txMk>
    </ac:txMkLst>
    <p188:pos x="3376402" y="459158"/>
    <p188:txBody>
      <a:bodyPr/>
      <a:lstStyle/>
      <a:p>
        <a:r>
          <a:rPr lang="en-GB"/>
          <a:t>Welsh version: https://www.childcomwales.org.uk/wp-content/uploads/2019/09/Poster-Hawliau-Plant-Medi-2019-.pdf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0E158-D809-7E43-8756-4741C4FA42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64BFF-3A8D-8B41-88E9-36ABD5B4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5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5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5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74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51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3261-6DC7-4E20-85DE-12DA1E0A2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5767F-4DA4-49D1-BE8F-45922CB72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5E58B-2AE0-472B-8525-CC80254B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E777-89D7-4973-9EFC-5519A839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D5095-3053-4842-926B-EF79967B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31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7E5D-98EF-401A-8430-86109DC0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5D2C5-C483-4883-96A0-1B8827EE9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6D593-D924-46CC-B48C-8CC42AFE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F5105-EA5D-4DD0-B9B8-CBB71671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A845-146A-4FBE-96CC-A3D7F5B7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1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BD95C-CA81-4D6B-8341-C8ED57F7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E3B07-4188-4FC4-92BF-00741A7DF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B7225-2F29-461D-A47F-5F9CF58B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22378-F5EC-4342-BF33-6E09A286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80E1-DF40-422D-BFBA-BDA6FD99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5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AEB1-1AB9-444C-A91B-75ED1E5A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714B-2827-48FE-A271-54762B920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FA23A-43ED-4C65-B7BD-42C507B6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AE2D8-CD99-4A3E-A400-5EAD3D5D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DAC67-D011-454B-9CE6-00E8B8FB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66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8A35-C72C-4AE9-B029-9F21A828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5CB4C-96E2-4EDF-90D7-969C73693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B60B-1470-4C02-95E8-4BE0FCEC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D9201-7DBC-42AA-B3A4-B11057AB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4FCFC-CBC6-4740-BD97-AB9BBF80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2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22CF-F954-4746-B96E-5CE2D547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1303A-3138-42E7-AAC0-6D4BC0F4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194A0-403A-495C-B08D-47037C213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DF289-5000-4C69-BB8B-FB4A1DE6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3CF75-4A35-4831-9961-991CFF90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91FA3-5ADC-4790-9DBD-A56F52AC6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9C4F-976D-4525-85F4-8BE23A9C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C5C73-94DA-4F0B-9351-1C645F03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35A25-4D10-48AC-A5C9-21568600E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C18AD-F3E7-45B9-BA57-49998C399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C6AC2-100A-457B-9C8E-7854578A1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2DC31-21C9-40D6-84ED-E33EE6C2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7F9C8-20EF-451C-82DE-04821EC7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0DD0B-7C66-42A6-A628-87F00DA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4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B1CF-43E7-4AEE-8222-69C729FC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5BC61-A75A-47F8-B8E7-8A38079B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ED7C2-1BA8-4090-82BB-1783E610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E88BB-4E10-4DF5-B8C5-4AE1B2EA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45453-4C64-4B21-96A0-17E5DB7F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58C78-1944-416A-8152-B60B8F75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486B1-5FFF-4B09-AC8E-6DA98732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8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6D08-EA5F-4BD5-9FCA-0DD38064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0BC6F-1D8A-4FAD-94CE-07F4F28A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777F6-E0EF-4A2D-B116-311E6EFB1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2F822-A6A2-497E-A0CE-403CBAA05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9AF8E-B503-4642-BE91-976FF7D9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072BE-AEEF-4938-929F-49567BC3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5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AB72-CC53-41D3-A384-0DD890FA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D3A306-A9A8-40D6-BC89-BF98DA994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5CFC7-F481-461C-B203-4641FDD5E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48316-0C6C-4E60-96E3-EC87A3D5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632B7-FCAC-4C4A-ACEA-F0B33154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BC507-C51E-4E60-9783-FB5F7057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97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5C8C2-C55D-4DDC-B083-89F8A3AA8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A2DD5-142C-4459-824F-E3ADBA24F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BA376-3924-4114-A5FF-436CDD6E0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5A95C-326A-46C9-9099-42D5A98C5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8D19A-7FE3-4B1B-8392-41894DDE7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8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18/10/relationships/comments" Target="../comments/modernComment_10E_1F7E05BB.xml"/><Relationship Id="rId3" Type="http://schemas.openxmlformats.org/officeDocument/2006/relationships/image" Target="../media/image3.jpeg"/><Relationship Id="rId7" Type="http://schemas.openxmlformats.org/officeDocument/2006/relationships/hyperlink" Target="https://www.childcomwales.org.uk/wp-content/uploads/2019/09/Childrens-Rights-Poster-September-2019pdf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ildcomwales.org.uk/wp-content/uploads/2017/01/42-Articles-Welsh-English-85-x-110mm-cards.pdf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C570-494F-468F-80A8-1E8B392CC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336" y="2619274"/>
            <a:ext cx="9144000" cy="233038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right to be safe </a:t>
            </a:r>
            <a:r>
              <a:rPr lang="en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</a:t>
            </a:r>
            <a:r>
              <a:rPr lang="en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online: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5" y="0"/>
            <a:ext cx="2651006" cy="129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48" y="-20096"/>
            <a:ext cx="1441704" cy="169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4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1126107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big question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47B30368-EA0D-4489-97F1-E1ADE946136A}"/>
              </a:ext>
            </a:extLst>
          </p:cNvPr>
          <p:cNvSpPr/>
          <p:nvPr/>
        </p:nvSpPr>
        <p:spPr>
          <a:xfrm>
            <a:off x="2194560" y="2057400"/>
            <a:ext cx="8717280" cy="3535680"/>
          </a:xfrm>
          <a:prstGeom prst="wedgeEllipseCallout">
            <a:avLst>
              <a:gd name="adj1" fmla="val -26952"/>
              <a:gd name="adj2" fmla="val 68534"/>
            </a:avLst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being anonymous online support your rights as a child, or go against them?</a:t>
            </a:r>
            <a:endParaRPr lang="en-GB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5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D2B184-50B3-41A4-B7B5-38F2FA50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217353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would someone choose to be anonymous online?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8F6002-5674-4911-BDAF-0D2CD38D1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142" y="2675824"/>
            <a:ext cx="5462928" cy="363829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protect their identity/stay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private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freedom to say what they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avoid being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criticised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endParaRPr lang="en-US" sz="2400" strike="sngStrik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avoid being harassed or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bullied</a:t>
            </a:r>
            <a:endParaRPr lang="en-US" sz="2400" strike="sngStrik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68E01E-A59E-4E1A-928F-7337FEB86C00}"/>
              </a:ext>
            </a:extLst>
          </p:cNvPr>
          <p:cNvSpPr txBox="1">
            <a:spLocks/>
          </p:cNvSpPr>
          <p:nvPr/>
        </p:nvSpPr>
        <p:spPr>
          <a:xfrm>
            <a:off x="6417264" y="2675824"/>
            <a:ext cx="5317534" cy="3638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break the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trick someone (e.g. scammers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bully someone more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easily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harm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3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D2B184-50B3-41A4-B7B5-38F2FA50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1036954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to consider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8F6002-5674-4911-BDAF-0D2CD38D1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472" y="1868104"/>
            <a:ext cx="9826647" cy="4029776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be linked to anonymity?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being anonymous illegal? What could an anonymous person do that might break the law?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people more honest when they are anonymous? Is this a good or bad thing?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anonymity help you keep your personal information safe?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people behave the same or differently when they are anonymous? Is this a good or bad thing?</a:t>
            </a:r>
          </a:p>
        </p:txBody>
      </p:sp>
    </p:spTree>
    <p:extLst>
      <p:ext uri="{BB962C8B-B14F-4D97-AF65-F5344CB8AC3E}">
        <p14:creationId xmlns:p14="http://schemas.microsoft.com/office/powerpoint/2010/main" val="434211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1126107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think?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47B30368-EA0D-4489-97F1-E1ADE946136A}"/>
              </a:ext>
            </a:extLst>
          </p:cNvPr>
          <p:cNvSpPr/>
          <p:nvPr/>
        </p:nvSpPr>
        <p:spPr>
          <a:xfrm>
            <a:off x="838200" y="2042160"/>
            <a:ext cx="5562600" cy="3535680"/>
          </a:xfrm>
          <a:prstGeom prst="wedgeEllipseCallout">
            <a:avLst>
              <a:gd name="adj1" fmla="val -26952"/>
              <a:gd name="adj2" fmla="val 68534"/>
            </a:avLst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being anonymous online support your rights as a child, or does it go against them?</a:t>
            </a:r>
            <a:endParaRPr lang="en-GB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4E028B2-66C3-4AA6-83C9-0059FF6068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4" t="18736" r="14521" b="19080"/>
          <a:stretch/>
        </p:blipFill>
        <p:spPr>
          <a:xfrm>
            <a:off x="6810091" y="2042160"/>
            <a:ext cx="1772467" cy="158759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D90B543-D5AC-4F70-AF4B-A2702B8615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3" t="19196" r="15900" b="19080"/>
          <a:stretch/>
        </p:blipFill>
        <p:spPr>
          <a:xfrm flipH="1" flipV="1">
            <a:off x="6751888" y="4773401"/>
            <a:ext cx="1738367" cy="158759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F088DE8-F37C-4358-843C-B88E963D7F33}"/>
              </a:ext>
            </a:extLst>
          </p:cNvPr>
          <p:cNvSpPr txBox="1">
            <a:spLocks/>
          </p:cNvSpPr>
          <p:nvPr/>
        </p:nvSpPr>
        <p:spPr>
          <a:xfrm>
            <a:off x="8458734" y="2503643"/>
            <a:ext cx="3641826" cy="1126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Anonymity online </a:t>
            </a:r>
            <a:r>
              <a:rPr lang="en-GB" sz="66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66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6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important </a:t>
            </a:r>
            <a:r>
              <a:rPr lang="en-GB" sz="66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right.</a:t>
            </a:r>
            <a:endParaRPr lang="en-GB" sz="6600" strike="sngStrike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F0E32C-30A6-47E5-AF5B-54D7B200F4C4}"/>
              </a:ext>
            </a:extLst>
          </p:cNvPr>
          <p:cNvSpPr txBox="1">
            <a:spLocks/>
          </p:cNvSpPr>
          <p:nvPr/>
        </p:nvSpPr>
        <p:spPr>
          <a:xfrm>
            <a:off x="8458734" y="4773401"/>
            <a:ext cx="3641826" cy="1126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dirty="0">
                <a:solidFill>
                  <a:srgbClr val="C935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Anonymity online violates children’s </a:t>
            </a:r>
            <a:r>
              <a:rPr lang="en-GB" sz="6600" dirty="0" smtClean="0">
                <a:solidFill>
                  <a:srgbClr val="C935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rights.</a:t>
            </a:r>
            <a:endParaRPr lang="en-GB" sz="6600" strike="sngStrike" dirty="0">
              <a:solidFill>
                <a:srgbClr val="C935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help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B216E4C-F8DA-4F16-9C2C-F9048A1A4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26" y="2133378"/>
            <a:ext cx="2842041" cy="1240688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47BD468-E935-4EF7-8976-D4CF3E2BC5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02" y="3945599"/>
            <a:ext cx="2955087" cy="19677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8550A83-0210-4C81-BEA9-31C19762755B}"/>
              </a:ext>
            </a:extLst>
          </p:cNvPr>
          <p:cNvSpPr txBox="1"/>
          <p:nvPr/>
        </p:nvSpPr>
        <p:spPr>
          <a:xfrm>
            <a:off x="5957776" y="4229990"/>
            <a:ext cx="43239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childline.org.uk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0800 1111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38AF9DB-2043-4CC5-BFE7-C982F289A13E}"/>
              </a:ext>
            </a:extLst>
          </p:cNvPr>
          <p:cNvSpPr txBox="1"/>
          <p:nvPr/>
        </p:nvSpPr>
        <p:spPr>
          <a:xfrm>
            <a:off x="5957776" y="2133378"/>
            <a:ext cx="43239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meiccymru.org</a:t>
            </a:r>
          </a:p>
          <a:p>
            <a:r>
              <a:rPr lang="en-GB" sz="4800" baseline="0" dirty="0">
                <a:latin typeface="Arial" panose="020B0604020202020204" pitchFamily="34" charset="0"/>
                <a:cs typeface="Arial" panose="020B0604020202020204" pitchFamily="34" charset="0"/>
              </a:rPr>
              <a:t>080880 23456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49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4978-C0FF-41EC-A099-04247E04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6D927-564C-4CB9-A70E-16ECC7653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77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Learners will be able to: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Arial"/>
                <a:ea typeface="Calibri" panose="020F0502020204030204" pitchFamily="34" charset="0"/>
                <a:cs typeface="Arial"/>
              </a:rPr>
              <a:t>give examples of what their rights are as a child</a:t>
            </a:r>
          </a:p>
          <a:p>
            <a:pPr>
              <a:lnSpc>
                <a:spcPct val="107000"/>
              </a:lnSpc>
            </a:pPr>
            <a:r>
              <a:rPr lang="en-US" sz="2400" dirty="0" err="1">
                <a:latin typeface="Arial"/>
                <a:ea typeface="Calibri" panose="020F0502020204030204" pitchFamily="34" charset="0"/>
                <a:cs typeface="Arial"/>
              </a:rPr>
              <a:t>recognise</a:t>
            </a:r>
            <a:r>
              <a:rPr lang="en-US" sz="2400" dirty="0">
                <a:latin typeface="Arial"/>
                <a:ea typeface="Calibri" panose="020F0502020204030204" pitchFamily="34" charset="0"/>
                <a:cs typeface="Arial"/>
              </a:rPr>
              <a:t> how these rights may apply online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Arial"/>
                <a:ea typeface="Calibri" panose="020F0502020204030204" pitchFamily="34" charset="0"/>
                <a:cs typeface="Arial"/>
              </a:rPr>
              <a:t>explore how challenges may exist around exercising all rights online.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4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2157942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rights?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A691E7F-4D5D-47E2-90E6-7427FB7A98E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2" t="15489" r="14727" b="15312"/>
          <a:stretch/>
        </p:blipFill>
        <p:spPr>
          <a:xfrm>
            <a:off x="4559968" y="2899611"/>
            <a:ext cx="3116179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8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2107142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know what your rights are?</a:t>
            </a:r>
            <a:endParaRPr lang="en-US" dirty="0">
              <a:ea typeface="+mj-lt"/>
              <a:cs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6" name="Picture 5" descr="Chart, bubble chart&#10;&#10;Description automatically generated">
            <a:extLst>
              <a:ext uri="{FF2B5EF4-FFF2-40B4-BE49-F238E27FC236}">
                <a16:creationId xmlns:a16="http://schemas.microsoft.com/office/drawing/2014/main" id="{460E85A4-0504-4B2D-A0A0-EBE2158BA1D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6" t="16667" r="14503" b="16667"/>
          <a:stretch/>
        </p:blipFill>
        <p:spPr>
          <a:xfrm>
            <a:off x="4044616" y="2807173"/>
            <a:ext cx="4102768" cy="3685702"/>
          </a:xfrm>
          <a:prstGeom prst="rect">
            <a:avLst/>
          </a:prstGeom>
        </p:spPr>
      </p:pic>
      <p:pic>
        <p:nvPicPr>
          <p:cNvPr id="8" name="Picture 7" descr="A picture containing arrow&#10;&#10;Description automatically generated">
            <a:extLst>
              <a:ext uri="{FF2B5EF4-FFF2-40B4-BE49-F238E27FC236}">
                <a16:creationId xmlns:a16="http://schemas.microsoft.com/office/drawing/2014/main" id="{0EA6309D-489A-4E27-8776-50D0F8CB7CA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4" y="3180347"/>
            <a:ext cx="2041358" cy="204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29" y="1083734"/>
            <a:ext cx="5803232" cy="364258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Nations Convention on the Rights of the Child (UNCRC)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370DE89-25BF-49C0-BCA9-EF47D2E92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5581">
            <a:off x="7344661" y="341309"/>
            <a:ext cx="2379239" cy="3065386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A08CBCDD-2A90-48F8-B94D-439BFA0F7B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730">
            <a:off x="9337188" y="2275123"/>
            <a:ext cx="2379239" cy="30802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300243-B0C5-4BF1-B7CC-A5B903BE8233}"/>
              </a:ext>
            </a:extLst>
          </p:cNvPr>
          <p:cNvSpPr txBox="1"/>
          <p:nvPr/>
        </p:nvSpPr>
        <p:spPr>
          <a:xfrm>
            <a:off x="931829" y="5800910"/>
            <a:ext cx="80461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u="sng" dirty="0" smtClean="0">
                <a:solidFill>
                  <a:srgbClr val="C935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UNCRC Articles cards</a:t>
            </a:r>
            <a:endParaRPr lang="en-GB" dirty="0">
              <a:solidFill>
                <a:srgbClr val="C93539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DA08F8-F2F9-4641-BB93-1D425D2C3995}"/>
              </a:ext>
            </a:extLst>
          </p:cNvPr>
          <p:cNvSpPr txBox="1"/>
          <p:nvPr/>
        </p:nvSpPr>
        <p:spPr>
          <a:xfrm>
            <a:off x="931829" y="6170242"/>
            <a:ext cx="6093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u="sng" dirty="0" smtClean="0">
                <a:solidFill>
                  <a:srgbClr val="794D7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UNCRC </a:t>
            </a:r>
            <a:r>
              <a:rPr lang="en-GB" sz="1800" u="sng" smtClean="0">
                <a:solidFill>
                  <a:srgbClr val="794D7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overview poster</a:t>
            </a:r>
            <a:endParaRPr lang="en-GB" dirty="0">
              <a:solidFill>
                <a:srgbClr val="794D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526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8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D2B184-50B3-41A4-B7B5-38F2FA50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2173538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responsible for upholding your rights?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8F6002-5674-4911-BDAF-0D2CD38D1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8663"/>
            <a:ext cx="6729663" cy="3638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Parents/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carers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Teachers and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schools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 councils and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Police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who help protect children (e.g. social workers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Courts and the legal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Icon&#10;&#10;Description automatically generated with low confidence">
            <a:extLst>
              <a:ext uri="{FF2B5EF4-FFF2-40B4-BE49-F238E27FC236}">
                <a16:creationId xmlns:a16="http://schemas.microsoft.com/office/drawing/2014/main" id="{C9C7DE2A-4EB5-4C41-B76D-DFDFE990FBB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4" t="27369" r="25029" b="25965"/>
          <a:stretch/>
        </p:blipFill>
        <p:spPr>
          <a:xfrm>
            <a:off x="8534745" y="3910262"/>
            <a:ext cx="2249906" cy="2078038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6FDB3A1-B149-413B-BBB9-2538A4CE3D2A}"/>
              </a:ext>
            </a:extLst>
          </p:cNvPr>
          <p:cNvSpPr txBox="1">
            <a:spLocks/>
          </p:cNvSpPr>
          <p:nvPr/>
        </p:nvSpPr>
        <p:spPr>
          <a:xfrm>
            <a:off x="8506672" y="2697915"/>
            <a:ext cx="2306052" cy="11829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425756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2073275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online rights?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893031D-C032-409B-AB40-880507FE8E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8" t="15333" r="23556" b="15778"/>
          <a:stretch/>
        </p:blipFill>
        <p:spPr>
          <a:xfrm>
            <a:off x="4808539" y="2956560"/>
            <a:ext cx="2574921" cy="3368040"/>
          </a:xfrm>
          <a:prstGeom prst="rect">
            <a:avLst/>
          </a:prstGeom>
        </p:spPr>
      </p:pic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DA5F2FE2-07C3-4E2B-86BB-3857078E3F8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2" t="17556" r="18889" b="18000"/>
          <a:stretch/>
        </p:blipFill>
        <p:spPr>
          <a:xfrm>
            <a:off x="5387339" y="3914391"/>
            <a:ext cx="1417320" cy="145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63598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rights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0AD409D-2504-49A1-BDB7-6E5FCC3F0D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70219"/>
              </p:ext>
            </p:extLst>
          </p:nvPr>
        </p:nvGraphicFramePr>
        <p:xfrm>
          <a:off x="1216837" y="1304259"/>
          <a:ext cx="10136964" cy="50469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8988">
                  <a:extLst>
                    <a:ext uri="{9D8B030D-6E8A-4147-A177-3AD203B41FA5}">
                      <a16:colId xmlns:a16="http://schemas.microsoft.com/office/drawing/2014/main" val="3487482697"/>
                    </a:ext>
                  </a:extLst>
                </a:gridCol>
                <a:gridCol w="3378988">
                  <a:extLst>
                    <a:ext uri="{9D8B030D-6E8A-4147-A177-3AD203B41FA5}">
                      <a16:colId xmlns:a16="http://schemas.microsoft.com/office/drawing/2014/main" val="1235910993"/>
                    </a:ext>
                  </a:extLst>
                </a:gridCol>
                <a:gridCol w="3378988">
                  <a:extLst>
                    <a:ext uri="{9D8B030D-6E8A-4147-A177-3AD203B41FA5}">
                      <a16:colId xmlns:a16="http://schemas.microsoft.com/office/drawing/2014/main" val="1946117944"/>
                    </a:ext>
                  </a:extLst>
                </a:gridCol>
              </a:tblGrid>
              <a:tr h="168230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12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right to say what you think should happen and be listened to.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13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right to have information.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15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right to meet with friends and join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b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clubs.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425838"/>
                  </a:ext>
                </a:extLst>
              </a:tr>
              <a:tr h="168230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16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right to have privacy.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19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right to not be harmed and to be looked after and kept safe.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28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right to learn and 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 to school.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269253"/>
                  </a:ext>
                </a:extLst>
              </a:tr>
              <a:tr h="168230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30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right to use your own language.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31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right to relax and play.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__</a:t>
                      </a:r>
                    </a:p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89137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8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3598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en-GB" sz="5200" b="1" dirty="0">
              <a:solidFill>
                <a:srgbClr val="C935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EEF39A-571E-4DB3-A068-31133F59C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28683"/>
              </p:ext>
            </p:extLst>
          </p:nvPr>
        </p:nvGraphicFramePr>
        <p:xfrm>
          <a:off x="831272" y="1366235"/>
          <a:ext cx="10619947" cy="49072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25091">
                  <a:extLst>
                    <a:ext uri="{9D8B030D-6E8A-4147-A177-3AD203B41FA5}">
                      <a16:colId xmlns:a16="http://schemas.microsoft.com/office/drawing/2014/main" val="1586229253"/>
                    </a:ext>
                  </a:extLst>
                </a:gridCol>
                <a:gridCol w="3724101">
                  <a:extLst>
                    <a:ext uri="{9D8B030D-6E8A-4147-A177-3AD203B41FA5}">
                      <a16:colId xmlns:a16="http://schemas.microsoft.com/office/drawing/2014/main" val="404644995"/>
                    </a:ext>
                  </a:extLst>
                </a:gridCol>
                <a:gridCol w="3570755">
                  <a:extLst>
                    <a:ext uri="{9D8B030D-6E8A-4147-A177-3AD203B41FA5}">
                      <a16:colId xmlns:a16="http://schemas.microsoft.com/office/drawing/2014/main" val="2483684610"/>
                    </a:ext>
                  </a:extLst>
                </a:gridCol>
              </a:tblGrid>
              <a:tr h="13971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Forming a team/party with your friends in your 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favourite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online game.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webpage lets you switch 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text to a different language.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school blocks you from seeing a website because 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is not for children.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270616"/>
                  </a:ext>
                </a:extLst>
              </a:tr>
              <a:tr h="8485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Watching a video on 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website for children to 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 the latest news. 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Completing an online survey 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give suggestions about improving your local park.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2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game developer creates 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game that is just for 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 and is a lot of fun!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2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5441017"/>
                  </a:ext>
                </a:extLst>
              </a:tr>
              <a:tr h="8485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Downloading your homework or taking lessons online if you cannot go to school.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settings on an app to decide who can talk to you or see your information.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2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example:</a:t>
                      </a:r>
                    </a:p>
                    <a:p>
                      <a:pPr algn="ctr"/>
                      <a:endParaRPr lang="en-GB" sz="2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5852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57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A38416857</value>
    </field>
    <field name="Objective-Title">
      <value order="0">Your right to be safe and secure online - Presentation - Primary - FINAL proof with KH amends (E) 28.01.22</value>
    </field>
    <field name="Objective-Description">
      <value order="0"/>
    </field>
    <field name="Objective-CreationStamp">
      <value order="0">2022-02-02T15:23:05Z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2022-02-02T15:23:10Z</value>
    </field>
    <field name="Objective-Owner">
      <value order="0">Harvey, Karen - (EPS - Digital Learning Division)</value>
    </field>
    <field name="Objective-Path">
      <value order="0">Objective Global Folder:Business File Plan:Education &amp; Public Services (EPS):Education &amp; Public Services (EPS) - Operations Directorate:1 - Save:8. Digital Learning Division:EdTech Service Unit:Digital Resilience in Education:Digital Resilience Projects:Digital Resilience in Education - Projects - 2021-2022 - Digital Resilience in Education Resource Programme - Project Management :Digital Resilience Education Resources - 9. Resource Pack 3 Your right to be safe and secure online</value>
    </field>
    <field name="Objective-Parent">
      <value order="0">Digital Resilience Education Resources - 9. Resource Pack 3 Your right to be safe and secure online</value>
    </field>
    <field name="Objective-State">
      <value order="0">Being Drafted</value>
    </field>
    <field name="Objective-VersionId">
      <value order="0">vA74753835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qA1473088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1D1E98B3209D4493493866D5B8328A" ma:contentTypeVersion="13" ma:contentTypeDescription="Create a new document." ma:contentTypeScope="" ma:versionID="ea95887281ef153a42e887e193fe0f44">
  <xsd:schema xmlns:xsd="http://www.w3.org/2001/XMLSchema" xmlns:xs="http://www.w3.org/2001/XMLSchema" xmlns:p="http://schemas.microsoft.com/office/2006/metadata/properties" xmlns:ns3="fad5256b-9034-4098-a484-2992d39a629e" xmlns:ns4="27233c93-c413-4fbb-a11c-d69fcc6dbe32" targetNamespace="http://schemas.microsoft.com/office/2006/metadata/properties" ma:root="true" ma:fieldsID="343eaa1b3df8de2187895afd6106874e" ns3:_="" ns4:_="">
    <xsd:import namespace="fad5256b-9034-4098-a484-2992d39a629e"/>
    <xsd:import namespace="27233c93-c413-4fbb-a11c-d69fcc6dbe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d5256b-9034-4098-a484-2992d39a6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33c93-c413-4fbb-a11c-d69fcc6dbe3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2.xml><?xml version="1.0" encoding="utf-8"?>
<ds:datastoreItem xmlns:ds="http://schemas.openxmlformats.org/officeDocument/2006/customXml" ds:itemID="{41396122-772A-4EE9-A3AB-5E513123C15C}">
  <ds:schemaRefs>
    <ds:schemaRef ds:uri="http://schemas.microsoft.com/office/2006/metadata/properties"/>
    <ds:schemaRef ds:uri="fad5256b-9034-4098-a484-2992d39a62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7233c93-c413-4fbb-a11c-d69fcc6dbe32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FC031DE-DBD2-40C7-AA01-7BEB1D54A49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9EBBA9F-3F10-4A2D-A967-B552CC2EF1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d5256b-9034-4098-a484-2992d39a629e"/>
    <ds:schemaRef ds:uri="27233c93-c413-4fbb-a11c-d69fcc6dbe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555</Words>
  <Application>Microsoft Office PowerPoint</Application>
  <PresentationFormat>Widescreen</PresentationFormat>
  <Paragraphs>83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Your right to be safe  and secure online: Primary lesson</vt:lpstr>
      <vt:lpstr>Learning outcomes</vt:lpstr>
      <vt:lpstr>What are your rights?</vt:lpstr>
      <vt:lpstr>How do you know what your rights are?</vt:lpstr>
      <vt:lpstr>United Nations Convention on the Rights of the Child (UNCRC)</vt:lpstr>
      <vt:lpstr>Who is responsible for upholding your rights?</vt:lpstr>
      <vt:lpstr>What are your online rights?</vt:lpstr>
      <vt:lpstr>Online rights</vt:lpstr>
      <vt:lpstr>Examples</vt:lpstr>
      <vt:lpstr>The big question</vt:lpstr>
      <vt:lpstr>Why would someone choose to be anonymous online?</vt:lpstr>
      <vt:lpstr>Things to consider</vt:lpstr>
      <vt:lpstr>What do you think?</vt:lpstr>
      <vt:lpstr>Getting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Racism Primary Lesson</dc:title>
  <dc:creator>Gareth Cort</dc:creator>
  <cp:lastModifiedBy>Perry, Alex (EPS - Digital Learning Division)</cp:lastModifiedBy>
  <cp:revision>73</cp:revision>
  <dcterms:created xsi:type="dcterms:W3CDTF">2021-07-26T18:45:13Z</dcterms:created>
  <dcterms:modified xsi:type="dcterms:W3CDTF">2022-02-07T13:16:04Z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A38416857</vt:lpwstr>
  </property>
  <property fmtid="{D5CDD505-2E9C-101B-9397-08002B2CF9AE}" pid="4" name="Objective-Title">
    <vt:lpwstr>Your right to be safe and secure online - Presentation - Primary - FINAL proof with KH amends (E) 28.01.22</vt:lpwstr>
  </property>
  <property fmtid="{D5CDD505-2E9C-101B-9397-08002B2CF9AE}" pid="5" name="Objective-Description">
    <vt:lpwstr/>
  </property>
  <property fmtid="{D5CDD505-2E9C-101B-9397-08002B2CF9AE}" pid="6" name="Objective-CreationStamp">
    <vt:filetime>2022-02-02T15:23:08Z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2022-02-02T15:23:10Z</vt:filetime>
  </property>
  <property fmtid="{D5CDD505-2E9C-101B-9397-08002B2CF9AE}" pid="11" name="Objective-Owner">
    <vt:lpwstr>Harvey, Karen - (EPS - Digital Learning Division)</vt:lpwstr>
  </property>
  <property fmtid="{D5CDD505-2E9C-101B-9397-08002B2CF9AE}" pid="12" name="Objective-Path">
    <vt:lpwstr>Objective Global Folder:Business File Plan:Education &amp; Public Services (EPS):Education &amp; Public Services (EPS) - Operations Directorate:1 - Save:8. Digital Learning Division:EdTech Service Unit:Digital Resilience in Education:Digital Resilience Projects:D</vt:lpwstr>
  </property>
  <property fmtid="{D5CDD505-2E9C-101B-9397-08002B2CF9AE}" pid="13" name="Objective-Parent">
    <vt:lpwstr>Digital Resilience Education Resources - 9. Resource Pack 3 Your right to be safe and secure online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vA74753835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lpwstr/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  <property fmtid="{D5CDD505-2E9C-101B-9397-08002B2CF9AE}" pid="26" name="ContentTypeId">
    <vt:lpwstr>0x010100031D1E98B3209D4493493866D5B8328A</vt:lpwstr>
  </property>
</Properties>
</file>