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0" r:id="rId6"/>
    <p:sldMasterId id="2147483672" r:id="rId7"/>
  </p:sldMasterIdLst>
  <p:notesMasterIdLst>
    <p:notesMasterId r:id="rId19"/>
  </p:notesMasterIdLst>
  <p:sldIdLst>
    <p:sldId id="261" r:id="rId8"/>
    <p:sldId id="296" r:id="rId9"/>
    <p:sldId id="361" r:id="rId10"/>
    <p:sldId id="320" r:id="rId11"/>
    <p:sldId id="291" r:id="rId12"/>
    <p:sldId id="317" r:id="rId13"/>
    <p:sldId id="362" r:id="rId14"/>
    <p:sldId id="363" r:id="rId15"/>
    <p:sldId id="298" r:id="rId16"/>
    <p:sldId id="295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ithcock, Richard (EPS - Curriculum)" initials="HR(-C" lastIdx="4" clrIdx="0">
    <p:extLst>
      <p:ext uri="{19B8F6BF-5375-455C-9EA6-DF929625EA0E}">
        <p15:presenceInfo xmlns:p15="http://schemas.microsoft.com/office/powerpoint/2012/main" userId="S-1-5-21-2431647640-172777305-3518478359-124670" providerId="AD"/>
      </p:ext>
    </p:extLst>
  </p:cmAuthor>
  <p:cmAuthor id="2" name="Hopkin, Lloyd (EPS - Curriculum)" initials="HL(-C" lastIdx="18" clrIdx="1">
    <p:extLst>
      <p:ext uri="{19B8F6BF-5375-455C-9EA6-DF929625EA0E}">
        <p15:presenceInfo xmlns:p15="http://schemas.microsoft.com/office/powerpoint/2012/main" userId="S-1-5-21-2431647640-172777305-3518478359-1001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10" autoAdjust="0"/>
    <p:restoredTop sz="73399" autoAdjust="0"/>
  </p:normalViewPr>
  <p:slideViewPr>
    <p:cSldViewPr snapToGrid="0">
      <p:cViewPr varScale="1">
        <p:scale>
          <a:sx n="46" d="100"/>
          <a:sy n="46" d="100"/>
        </p:scale>
        <p:origin x="1800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3260"/>
    </p:cViewPr>
  </p:sorter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1.xml" Id="rId8" /><Relationship Type="http://schemas.openxmlformats.org/officeDocument/2006/relationships/slide" Target="slides/slide6.xml" Id="rId13" /><Relationship Type="http://schemas.openxmlformats.org/officeDocument/2006/relationships/slide" Target="slides/slide11.xml" Id="rId18" /><Relationship Type="http://schemas.openxmlformats.org/officeDocument/2006/relationships/customXml" Target="../customXml/item3.xml" Id="rId3" /><Relationship Type="http://schemas.openxmlformats.org/officeDocument/2006/relationships/presProps" Target="presProps.xml" Id="rId21" /><Relationship Type="http://schemas.openxmlformats.org/officeDocument/2006/relationships/slideMaster" Target="slideMasters/slideMaster3.xml" Id="rId7" /><Relationship Type="http://schemas.openxmlformats.org/officeDocument/2006/relationships/slide" Target="slides/slide5.xml" Id="rId12" /><Relationship Type="http://schemas.openxmlformats.org/officeDocument/2006/relationships/slide" Target="slides/slide10.xml" Id="rId17" /><Relationship Type="http://schemas.openxmlformats.org/officeDocument/2006/relationships/customXml" Target="../customXml/item2.xml" Id="rId2" /><Relationship Type="http://schemas.openxmlformats.org/officeDocument/2006/relationships/slide" Target="slides/slide9.xml" Id="rId16" /><Relationship Type="http://schemas.openxmlformats.org/officeDocument/2006/relationships/commentAuthors" Target="commentAuthors.xml" Id="rId20" /><Relationship Type="http://schemas.openxmlformats.org/officeDocument/2006/relationships/customXml" Target="../customXml/item1.xml" Id="rId1" /><Relationship Type="http://schemas.openxmlformats.org/officeDocument/2006/relationships/slideMaster" Target="slideMasters/slideMaster2.xml" Id="rId6" /><Relationship Type="http://schemas.openxmlformats.org/officeDocument/2006/relationships/slide" Target="slides/slide4.xml" Id="rId11" /><Relationship Type="http://schemas.openxmlformats.org/officeDocument/2006/relationships/tableStyles" Target="tableStyles.xml" Id="rId24" /><Relationship Type="http://schemas.openxmlformats.org/officeDocument/2006/relationships/slideMaster" Target="slideMasters/slideMaster1.xml" Id="rId5" /><Relationship Type="http://schemas.openxmlformats.org/officeDocument/2006/relationships/slide" Target="slides/slide8.xml" Id="rId15" /><Relationship Type="http://schemas.openxmlformats.org/officeDocument/2006/relationships/theme" Target="theme/theme1.xml" Id="rId23" /><Relationship Type="http://schemas.openxmlformats.org/officeDocument/2006/relationships/slide" Target="slides/slide3.xml" Id="rId10" /><Relationship Type="http://schemas.openxmlformats.org/officeDocument/2006/relationships/notesMaster" Target="notesMasters/notesMaster1.xml" Id="rId19" /><Relationship Type="http://schemas.openxmlformats.org/officeDocument/2006/relationships/slide" Target="slides/slide2.xml" Id="rId9" /><Relationship Type="http://schemas.openxmlformats.org/officeDocument/2006/relationships/slide" Target="slides/slide7.xml" Id="rId14" /><Relationship Type="http://schemas.openxmlformats.org/officeDocument/2006/relationships/viewProps" Target="viewProps.xml" Id="rId22" /><Relationship Type="http://schemas.openxmlformats.org/officeDocument/2006/relationships/customXml" Target="/customXML/item6.xml" Id="Ra5a8ca107ec34bdd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A7B47-4FBE-407C-B9F9-86F223D07507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34021-97F0-4EA6-9E11-935753612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66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styn.gov.wales/system/files/2020-07/Curriculum%2520innovation%2520in%2520primary%2520schools%2520-%2520en.pdf" TargetMode="External"/><Relationship Id="rId3" Type="http://schemas.openxmlformats.org/officeDocument/2006/relationships/hyperlink" Target="https://podcasts.apple.com/gb/podcast/jay-mctighe-on-how-to-backward-design-educational-nirvana/id1546512828?i=1000549997105" TargetMode="External"/><Relationship Id="rId7" Type="http://schemas.openxmlformats.org/officeDocument/2006/relationships/hyperlink" Target="https://www.estyn.gov.wales/blog/building-strengths-and-removing-barriers-preparing-curriculum-wales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hwb.gov.wales/curriculum-for-wales/curriculum-in-wales-planning-and-priority-guide/" TargetMode="External"/><Relationship Id="rId5" Type="http://schemas.openxmlformats.org/officeDocument/2006/relationships/hyperlink" Target="https://www.oecd.org/education/Improving-schools-in-Wales.pdf" TargetMode="External"/><Relationship Id="rId4" Type="http://schemas.openxmlformats.org/officeDocument/2006/relationships/hyperlink" Target="https://blog.eduplanet21.com/5-key-elements-for-successful-curriculum-design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B7B1AD-F1A6-400A-99E7-3D3F4AB22F7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3882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34021-97F0-4EA6-9E11-935753612E2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584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34021-97F0-4EA6-9E11-935753612E2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197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dirty="0" err="1"/>
              <a:t>Awgrymiadau</a:t>
            </a:r>
            <a:r>
              <a:rPr lang="en-GB" dirty="0"/>
              <a:t> </a:t>
            </a:r>
            <a:r>
              <a:rPr lang="en-GB" dirty="0" err="1"/>
              <a:t>posibl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gefnogi</a:t>
            </a:r>
            <a:r>
              <a:rPr lang="en-GB" dirty="0"/>
              <a:t> </a:t>
            </a:r>
            <a:r>
              <a:rPr lang="en-GB" dirty="0" err="1"/>
              <a:t>Cwestiwn</a:t>
            </a:r>
            <a:r>
              <a:rPr lang="en-GB" dirty="0"/>
              <a:t> 1,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oes</a:t>
            </a:r>
            <a:r>
              <a:rPr lang="en-GB" dirty="0"/>
              <a:t> </a:t>
            </a:r>
            <a:r>
              <a:rPr lang="en-GB" dirty="0" err="1"/>
              <a:t>angen</a:t>
            </a:r>
            <a:r>
              <a:rPr lang="en-GB" dirty="0"/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Sut </a:t>
            </a:r>
            <a:r>
              <a:rPr lang="en-GB" dirty="0" err="1"/>
              <a:t>ydych</a:t>
            </a:r>
            <a:r>
              <a:rPr lang="en-GB" dirty="0"/>
              <a:t> chi </a:t>
            </a:r>
            <a:r>
              <a:rPr lang="en-GB" dirty="0" err="1"/>
              <a:t>wedi</a:t>
            </a:r>
            <a:r>
              <a:rPr lang="en-GB" dirty="0"/>
              <a:t> </a:t>
            </a:r>
            <a:r>
              <a:rPr lang="en-GB" dirty="0" err="1"/>
              <a:t>defnyddio'r</a:t>
            </a:r>
            <a:r>
              <a:rPr lang="en-GB" dirty="0"/>
              <a:t> </a:t>
            </a:r>
            <a:r>
              <a:rPr lang="en-GB" dirty="0" err="1"/>
              <a:t>pedwar</a:t>
            </a:r>
            <a:r>
              <a:rPr lang="en-GB" dirty="0"/>
              <a:t> </a:t>
            </a:r>
            <a:r>
              <a:rPr lang="en-GB" dirty="0" err="1"/>
              <a:t>diben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eich</a:t>
            </a:r>
            <a:r>
              <a:rPr lang="en-GB" dirty="0"/>
              <a:t> </a:t>
            </a:r>
            <a:r>
              <a:rPr lang="en-GB" dirty="0" err="1"/>
              <a:t>ysgol</a:t>
            </a:r>
            <a:r>
              <a:rPr lang="en-GB" dirty="0"/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A </a:t>
            </a:r>
            <a:r>
              <a:rPr lang="en-GB" dirty="0" err="1"/>
              <a:t>wnaethoch</a:t>
            </a:r>
            <a:r>
              <a:rPr lang="en-GB" dirty="0"/>
              <a:t> chi </a:t>
            </a:r>
            <a:r>
              <a:rPr lang="en-GB" dirty="0" err="1"/>
              <a:t>ddechrau</a:t>
            </a:r>
            <a:r>
              <a:rPr lang="en-GB" dirty="0"/>
              <a:t> </a:t>
            </a:r>
            <a:r>
              <a:rPr lang="en-GB" dirty="0" err="1"/>
              <a:t>gydag</a:t>
            </a:r>
            <a:r>
              <a:rPr lang="en-GB" dirty="0"/>
              <a:t> </a:t>
            </a:r>
            <a:r>
              <a:rPr lang="en-GB" dirty="0" err="1"/>
              <a:t>agwedd</a:t>
            </a:r>
            <a:r>
              <a:rPr lang="en-GB" dirty="0"/>
              <a:t> </a:t>
            </a:r>
            <a:r>
              <a:rPr lang="en-GB" dirty="0" err="1"/>
              <a:t>arall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fframwaith</a:t>
            </a:r>
            <a:r>
              <a:rPr lang="en-GB" dirty="0"/>
              <a:t> </a:t>
            </a:r>
            <a:r>
              <a:rPr lang="en-GB" dirty="0" err="1"/>
              <a:t>e.e.</a:t>
            </a:r>
            <a:r>
              <a:rPr lang="en-GB" dirty="0"/>
              <a:t> yr </a:t>
            </a:r>
            <a:r>
              <a:rPr lang="en-GB" dirty="0" err="1"/>
              <a:t>egwyddorion</a:t>
            </a:r>
            <a:r>
              <a:rPr lang="en-GB" dirty="0"/>
              <a:t> </a:t>
            </a:r>
            <a:r>
              <a:rPr lang="en-GB" dirty="0" err="1"/>
              <a:t>addysgeg</a:t>
            </a:r>
            <a:r>
              <a:rPr lang="en-GB" dirty="0"/>
              <a:t>?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Pam </a:t>
            </a:r>
            <a:r>
              <a:rPr lang="en-GB" dirty="0" err="1"/>
              <a:t>wnathoch</a:t>
            </a:r>
            <a:r>
              <a:rPr lang="en-GB" dirty="0"/>
              <a:t> chi </a:t>
            </a:r>
            <a:r>
              <a:rPr lang="en-GB" dirty="0" err="1"/>
              <a:t>wneud</a:t>
            </a:r>
            <a:r>
              <a:rPr lang="en-GB" dirty="0"/>
              <a:t> y </a:t>
            </a:r>
            <a:r>
              <a:rPr lang="en-GB" dirty="0" err="1"/>
              <a:t>dewisiadau</a:t>
            </a:r>
            <a:r>
              <a:rPr lang="en-GB" dirty="0"/>
              <a:t> </a:t>
            </a:r>
            <a:r>
              <a:rPr lang="en-GB" dirty="0" err="1"/>
              <a:t>hyn</a:t>
            </a:r>
            <a:r>
              <a:rPr lang="en-GB" dirty="0"/>
              <a:t>? Sut </a:t>
            </a:r>
            <a:r>
              <a:rPr lang="en-GB" dirty="0" err="1"/>
              <a:t>maen</a:t>
            </a:r>
            <a:r>
              <a:rPr lang="en-GB" dirty="0"/>
              <a:t> </a:t>
            </a:r>
            <a:r>
              <a:rPr lang="en-GB" dirty="0" err="1"/>
              <a:t>nhw</a:t>
            </a:r>
            <a:r>
              <a:rPr lang="en-GB" dirty="0"/>
              <a:t> </a:t>
            </a:r>
            <a:r>
              <a:rPr lang="en-GB" dirty="0" err="1"/>
              <a:t>wedi</a:t>
            </a:r>
            <a:r>
              <a:rPr lang="en-GB" dirty="0"/>
              <a:t> </a:t>
            </a:r>
            <a:r>
              <a:rPr lang="en-GB" dirty="0" err="1"/>
              <a:t>cefnogi</a:t>
            </a:r>
            <a:r>
              <a:rPr lang="en-GB" dirty="0"/>
              <a:t> </a:t>
            </a:r>
            <a:r>
              <a:rPr lang="en-GB" dirty="0" err="1"/>
              <a:t>eich</a:t>
            </a:r>
            <a:r>
              <a:rPr lang="en-GB" dirty="0"/>
              <a:t> </a:t>
            </a:r>
            <a:r>
              <a:rPr lang="en-GB" dirty="0" err="1"/>
              <a:t>meddwl</a:t>
            </a:r>
            <a:r>
              <a:rPr lang="en-GB" dirty="0"/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A </a:t>
            </a:r>
            <a:r>
              <a:rPr lang="en-GB" dirty="0" err="1"/>
              <a:t>oes</a:t>
            </a:r>
            <a:r>
              <a:rPr lang="en-GB" dirty="0"/>
              <a:t> </a:t>
            </a:r>
            <a:r>
              <a:rPr lang="en-GB" dirty="0" err="1"/>
              <a:t>unrhyw</a:t>
            </a:r>
            <a:r>
              <a:rPr lang="en-GB" dirty="0"/>
              <a:t> </a:t>
            </a:r>
            <a:r>
              <a:rPr lang="en-GB" dirty="0" err="1"/>
              <a:t>ddogfennau</a:t>
            </a:r>
            <a:r>
              <a:rPr lang="en-GB" dirty="0"/>
              <a:t> </a:t>
            </a:r>
            <a:r>
              <a:rPr lang="en-GB" dirty="0" err="1"/>
              <a:t>penodol</a:t>
            </a:r>
            <a:r>
              <a:rPr lang="en-GB" dirty="0"/>
              <a:t> </a:t>
            </a:r>
            <a:r>
              <a:rPr lang="en-GB" dirty="0" err="1"/>
              <a:t>wedi'ch</a:t>
            </a:r>
            <a:r>
              <a:rPr lang="en-GB" dirty="0"/>
              <a:t> </a:t>
            </a:r>
            <a:r>
              <a:rPr lang="en-GB" dirty="0" err="1"/>
              <a:t>helpu</a:t>
            </a:r>
            <a:r>
              <a:rPr lang="en-GB" dirty="0"/>
              <a:t>? Sut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wedi</a:t>
            </a:r>
            <a:r>
              <a:rPr lang="en-GB" dirty="0"/>
              <a:t> </a:t>
            </a:r>
            <a:r>
              <a:rPr lang="en-GB" dirty="0" err="1"/>
              <a:t>helpu</a:t>
            </a:r>
            <a:r>
              <a:rPr lang="en-GB" dirty="0"/>
              <a:t> </a:t>
            </a:r>
            <a:r>
              <a:rPr lang="en-GB" dirty="0" err="1"/>
              <a:t>eich</a:t>
            </a:r>
            <a:r>
              <a:rPr lang="en-GB" dirty="0"/>
              <a:t> </a:t>
            </a:r>
            <a:r>
              <a:rPr lang="en-GB" dirty="0" err="1"/>
              <a:t>meddwl</a:t>
            </a:r>
            <a:r>
              <a:rPr lang="en-GB" dirty="0"/>
              <a:t>? Sut </a:t>
            </a:r>
            <a:r>
              <a:rPr lang="en-GB" dirty="0" err="1"/>
              <a:t>ydych</a:t>
            </a:r>
            <a:r>
              <a:rPr lang="en-GB" dirty="0"/>
              <a:t> chi </a:t>
            </a:r>
            <a:r>
              <a:rPr lang="en-GB" dirty="0" err="1"/>
              <a:t>wedi</a:t>
            </a:r>
            <a:r>
              <a:rPr lang="en-GB" dirty="0"/>
              <a:t> </a:t>
            </a:r>
            <a:r>
              <a:rPr lang="en-GB" dirty="0" err="1"/>
              <a:t>rhannu</a:t>
            </a:r>
            <a:r>
              <a:rPr lang="en-GB" dirty="0"/>
              <a:t> </a:t>
            </a:r>
            <a:r>
              <a:rPr lang="en-GB" dirty="0" err="1"/>
              <a:t>hyn</a:t>
            </a:r>
            <a:r>
              <a:rPr lang="en-GB" dirty="0"/>
              <a:t> </a:t>
            </a:r>
            <a:r>
              <a:rPr lang="en-GB" dirty="0" err="1"/>
              <a:t>gydag</a:t>
            </a:r>
            <a:r>
              <a:rPr lang="en-GB" dirty="0"/>
              <a:t> </a:t>
            </a:r>
            <a:r>
              <a:rPr lang="en-GB" dirty="0" err="1"/>
              <a:t>eraill</a:t>
            </a:r>
            <a:r>
              <a:rPr lang="en-GB" dirty="0"/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Pa </a:t>
            </a:r>
            <a:r>
              <a:rPr lang="en-GB" dirty="0" err="1"/>
              <a:t>rôl</a:t>
            </a:r>
            <a:r>
              <a:rPr lang="en-GB" dirty="0"/>
              <a:t> y </a:t>
            </a:r>
            <a:r>
              <a:rPr lang="en-GB" dirty="0" err="1"/>
              <a:t>mae</a:t>
            </a:r>
            <a:r>
              <a:rPr lang="en-GB" dirty="0"/>
              <a:t> </a:t>
            </a:r>
            <a:r>
              <a:rPr lang="en-GB" dirty="0" err="1"/>
              <a:t>dysgwyr</a:t>
            </a:r>
            <a:r>
              <a:rPr lang="en-GB" dirty="0"/>
              <a:t> </a:t>
            </a:r>
            <a:r>
              <a:rPr lang="en-GB" dirty="0" err="1"/>
              <a:t>wedi'i</a:t>
            </a:r>
            <a:r>
              <a:rPr lang="en-GB" dirty="0"/>
              <a:t> </a:t>
            </a:r>
            <a:r>
              <a:rPr lang="en-GB" dirty="0" err="1"/>
              <a:t>chwarae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eich</a:t>
            </a:r>
            <a:r>
              <a:rPr lang="en-GB" dirty="0"/>
              <a:t> </a:t>
            </a:r>
            <a:r>
              <a:rPr lang="en-GB" dirty="0" err="1"/>
              <a:t>penderfyniadau</a:t>
            </a:r>
            <a:r>
              <a:rPr lang="en-GB" dirty="0"/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Sut </a:t>
            </a:r>
            <a:r>
              <a:rPr lang="en-GB" dirty="0" err="1"/>
              <a:t>ydych</a:t>
            </a:r>
            <a:r>
              <a:rPr lang="en-GB" dirty="0"/>
              <a:t> chi </a:t>
            </a:r>
            <a:r>
              <a:rPr lang="en-GB" dirty="0" err="1"/>
              <a:t>wedi</a:t>
            </a:r>
            <a:r>
              <a:rPr lang="en-GB" dirty="0"/>
              <a:t> </a:t>
            </a:r>
            <a:r>
              <a:rPr lang="en-GB" dirty="0" err="1"/>
              <a:t>cynnwys</a:t>
            </a:r>
            <a:r>
              <a:rPr lang="en-GB" dirty="0"/>
              <a:t> </a:t>
            </a:r>
            <a:r>
              <a:rPr lang="en-GB" dirty="0" err="1"/>
              <a:t>rhieni</a:t>
            </a:r>
            <a:r>
              <a:rPr lang="en-GB" dirty="0"/>
              <a:t> a'r </a:t>
            </a:r>
            <a:r>
              <a:rPr lang="en-GB" dirty="0" err="1"/>
              <a:t>gymuned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eich</a:t>
            </a:r>
            <a:r>
              <a:rPr lang="en-GB" dirty="0"/>
              <a:t> </a:t>
            </a:r>
            <a:r>
              <a:rPr lang="en-GB" dirty="0" err="1"/>
              <a:t>cynlluniau</a:t>
            </a:r>
            <a:r>
              <a:rPr lang="en-GB" dirty="0"/>
              <a:t> </a:t>
            </a:r>
            <a:r>
              <a:rPr lang="en-GB" dirty="0" err="1"/>
              <a:t>dylunio</a:t>
            </a:r>
            <a:r>
              <a:rPr lang="en-GB" dirty="0"/>
              <a:t> </a:t>
            </a:r>
            <a:r>
              <a:rPr lang="en-GB" dirty="0" err="1"/>
              <a:t>cwricwlwm</a:t>
            </a:r>
            <a:r>
              <a:rPr lang="en-GB" dirty="0"/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Sut yr </a:t>
            </a:r>
            <a:r>
              <a:rPr lang="en-GB" dirty="0" err="1"/>
              <a:t>ydych</a:t>
            </a:r>
            <a:r>
              <a:rPr lang="en-GB" dirty="0"/>
              <a:t> </a:t>
            </a:r>
            <a:r>
              <a:rPr lang="en-GB" dirty="0" err="1"/>
              <a:t>wedi</a:t>
            </a:r>
            <a:r>
              <a:rPr lang="en-GB" dirty="0"/>
              <a:t> </a:t>
            </a:r>
            <a:r>
              <a:rPr lang="en-GB" dirty="0" err="1"/>
              <a:t>tawelu</a:t>
            </a:r>
            <a:r>
              <a:rPr lang="en-GB" dirty="0"/>
              <a:t> </a:t>
            </a:r>
            <a:r>
              <a:rPr lang="en-GB" dirty="0" err="1"/>
              <a:t>meddyliau</a:t>
            </a:r>
            <a:r>
              <a:rPr lang="en-GB" dirty="0"/>
              <a:t> </a:t>
            </a:r>
            <a:r>
              <a:rPr lang="en-GB" dirty="0" err="1"/>
              <a:t>rhanddeiliaid</a:t>
            </a:r>
            <a:r>
              <a:rPr lang="en-GB" dirty="0"/>
              <a:t> </a:t>
            </a:r>
            <a:r>
              <a:rPr lang="en-GB" dirty="0" err="1"/>
              <a:t>allweddol</a:t>
            </a:r>
            <a:r>
              <a:rPr lang="en-GB" dirty="0"/>
              <a:t> ac </a:t>
            </a:r>
            <a:r>
              <a:rPr lang="en-GB" dirty="0" err="1"/>
              <a:t>wedi</a:t>
            </a:r>
            <a:r>
              <a:rPr lang="en-GB" dirty="0"/>
              <a:t> </a:t>
            </a:r>
            <a:r>
              <a:rPr lang="en-GB" dirty="0" err="1"/>
              <a:t>cefnogi</a:t>
            </a:r>
            <a:r>
              <a:rPr lang="en-GB" dirty="0"/>
              <a:t> </a:t>
            </a:r>
            <a:r>
              <a:rPr lang="en-GB" dirty="0" err="1"/>
              <a:t>strategaethau</a:t>
            </a:r>
            <a:r>
              <a:rPr lang="en-GB" dirty="0"/>
              <a:t> </a:t>
            </a:r>
            <a:r>
              <a:rPr lang="en-GB" dirty="0" err="1"/>
              <a:t>rheoli</a:t>
            </a:r>
            <a:r>
              <a:rPr lang="en-GB" dirty="0"/>
              <a:t> </a:t>
            </a:r>
            <a:r>
              <a:rPr lang="en-GB" dirty="0" err="1"/>
              <a:t>newid</a:t>
            </a:r>
            <a:r>
              <a:rPr lang="en-GB" dirty="0"/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34021-97F0-4EA6-9E11-935753612E2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121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34021-97F0-4EA6-9E11-935753612E2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505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34021-97F0-4EA6-9E11-935753612E2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0744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sz="1200" b="1" dirty="0" err="1"/>
              <a:t>Awgrymiadau</a:t>
            </a:r>
            <a:r>
              <a:rPr lang="en-GB" sz="1200" b="1" dirty="0"/>
              <a:t> </a:t>
            </a:r>
            <a:r>
              <a:rPr lang="en-GB" sz="1200" b="1" dirty="0" err="1"/>
              <a:t>posibl</a:t>
            </a:r>
            <a:r>
              <a:rPr lang="en-GB" sz="1200" b="1" dirty="0"/>
              <a:t> </a:t>
            </a:r>
            <a:r>
              <a:rPr lang="en-GB" sz="1200" b="1" dirty="0" err="1"/>
              <a:t>i</a:t>
            </a:r>
            <a:r>
              <a:rPr lang="en-GB" sz="1200" b="1" dirty="0"/>
              <a:t> </a:t>
            </a:r>
            <a:r>
              <a:rPr lang="en-GB" sz="1200" b="1" dirty="0" err="1"/>
              <a:t>gefnogi</a:t>
            </a:r>
            <a:r>
              <a:rPr lang="en-GB" sz="1200" b="1" dirty="0"/>
              <a:t> </a:t>
            </a:r>
            <a:r>
              <a:rPr lang="en-GB" sz="1200" b="1" dirty="0" err="1"/>
              <a:t>Cwestiwn</a:t>
            </a:r>
            <a:r>
              <a:rPr lang="en-GB" sz="1200" b="1" dirty="0"/>
              <a:t> 2, </a:t>
            </a:r>
            <a:r>
              <a:rPr lang="en-GB" sz="1200" b="1" dirty="0" err="1"/>
              <a:t>os</a:t>
            </a:r>
            <a:r>
              <a:rPr lang="en-GB" sz="1200" b="1" dirty="0"/>
              <a:t> </a:t>
            </a:r>
            <a:r>
              <a:rPr lang="en-GB" sz="1200" b="1" dirty="0" err="1"/>
              <a:t>oes</a:t>
            </a:r>
            <a:r>
              <a:rPr lang="en-GB" sz="1200" b="1" dirty="0"/>
              <a:t> </a:t>
            </a:r>
            <a:r>
              <a:rPr lang="en-GB" sz="1200" b="1" dirty="0" err="1"/>
              <a:t>angen</a:t>
            </a:r>
            <a:r>
              <a:rPr lang="en-GB" sz="1200" b="1" dirty="0"/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200" dirty="0" err="1"/>
              <a:t>Ydych</a:t>
            </a:r>
            <a:r>
              <a:rPr lang="en-GB" sz="1200" dirty="0"/>
              <a:t> chi </a:t>
            </a:r>
            <a:r>
              <a:rPr lang="en-GB" sz="1200" dirty="0" err="1"/>
              <a:t>wedi</a:t>
            </a:r>
            <a:r>
              <a:rPr lang="en-GB" sz="1200" dirty="0"/>
              <a:t> </a:t>
            </a:r>
            <a:r>
              <a:rPr lang="en-GB" sz="1200" dirty="0" err="1"/>
              <a:t>llwyddo</a:t>
            </a:r>
            <a:r>
              <a:rPr lang="en-GB" sz="1200" dirty="0"/>
              <a:t> </a:t>
            </a:r>
            <a:r>
              <a:rPr lang="en-GB" sz="1200" dirty="0" err="1"/>
              <a:t>i</a:t>
            </a:r>
            <a:r>
              <a:rPr lang="en-GB" sz="1200" dirty="0"/>
              <a:t> </a:t>
            </a:r>
            <a:r>
              <a:rPr lang="en-GB" sz="1200" dirty="0" err="1"/>
              <a:t>sefydlu</a:t>
            </a:r>
            <a:r>
              <a:rPr lang="en-GB" sz="1200" dirty="0"/>
              <a:t> </a:t>
            </a:r>
            <a:r>
              <a:rPr lang="en-GB" sz="1200" dirty="0" err="1"/>
              <a:t>perthynas</a:t>
            </a:r>
            <a:r>
              <a:rPr lang="en-GB" sz="1200" dirty="0"/>
              <a:t> </a:t>
            </a:r>
            <a:r>
              <a:rPr lang="en-GB" sz="1200" dirty="0" err="1"/>
              <a:t>gyda'ch</a:t>
            </a:r>
            <a:r>
              <a:rPr lang="en-GB" sz="1200" dirty="0"/>
              <a:t> </a:t>
            </a:r>
            <a:r>
              <a:rPr lang="en-GB" sz="1200" dirty="0" err="1"/>
              <a:t>ysgolion</a:t>
            </a:r>
            <a:r>
              <a:rPr lang="en-GB" sz="1200" dirty="0"/>
              <a:t> </a:t>
            </a:r>
            <a:r>
              <a:rPr lang="en-GB" sz="1200" dirty="0" err="1"/>
              <a:t>clwstwr</a:t>
            </a:r>
            <a:r>
              <a:rPr lang="en-GB" sz="1200" dirty="0"/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200" dirty="0"/>
              <a:t>Pa </a:t>
            </a:r>
            <a:r>
              <a:rPr lang="en-GB" sz="1200" dirty="0" err="1"/>
              <a:t>ddulliau</a:t>
            </a:r>
            <a:r>
              <a:rPr lang="en-GB" sz="1200" dirty="0"/>
              <a:t> </a:t>
            </a:r>
            <a:r>
              <a:rPr lang="en-GB" sz="1200" dirty="0" err="1"/>
              <a:t>ydych</a:t>
            </a:r>
            <a:r>
              <a:rPr lang="en-GB" sz="1200" dirty="0"/>
              <a:t> chi </a:t>
            </a:r>
            <a:r>
              <a:rPr lang="en-GB" sz="1200" dirty="0" err="1"/>
              <a:t>wedi</a:t>
            </a:r>
            <a:r>
              <a:rPr lang="en-GB" sz="1200" dirty="0"/>
              <a:t> bod </a:t>
            </a:r>
            <a:r>
              <a:rPr lang="en-GB" sz="1200" dirty="0" err="1"/>
              <a:t>yn</a:t>
            </a:r>
            <a:r>
              <a:rPr lang="en-GB" sz="1200" dirty="0"/>
              <a:t> </a:t>
            </a:r>
            <a:r>
              <a:rPr lang="en-GB" sz="1200" dirty="0" err="1"/>
              <a:t>gweithio</a:t>
            </a:r>
            <a:r>
              <a:rPr lang="en-GB" sz="1200" dirty="0"/>
              <a:t> </a:t>
            </a:r>
            <a:r>
              <a:rPr lang="en-GB" sz="1200" dirty="0" err="1"/>
              <a:t>arnynt</a:t>
            </a:r>
            <a:r>
              <a:rPr lang="en-GB" sz="1200" dirty="0"/>
              <a:t> </a:t>
            </a:r>
            <a:r>
              <a:rPr lang="en-GB" sz="1200" dirty="0" err="1"/>
              <a:t>gyda'ch</a:t>
            </a:r>
            <a:r>
              <a:rPr lang="en-GB" sz="1200" dirty="0"/>
              <a:t> </a:t>
            </a:r>
            <a:r>
              <a:rPr lang="en-GB" sz="1200" dirty="0" err="1"/>
              <a:t>clwstwr</a:t>
            </a:r>
            <a:r>
              <a:rPr lang="en-GB" sz="1200" dirty="0"/>
              <a:t> a </a:t>
            </a:r>
            <a:r>
              <a:rPr lang="en-GB" sz="1200" dirty="0" err="1"/>
              <a:t>pham</a:t>
            </a:r>
            <a:r>
              <a:rPr lang="en-GB" sz="1200" dirty="0"/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200" dirty="0"/>
              <a:t>Pa </a:t>
            </a:r>
            <a:r>
              <a:rPr lang="en-GB" sz="1200" dirty="0" err="1"/>
              <a:t>egwyddorion</a:t>
            </a:r>
            <a:r>
              <a:rPr lang="en-GB" sz="1200" dirty="0"/>
              <a:t> </a:t>
            </a:r>
            <a:r>
              <a:rPr lang="en-GB" sz="1200" dirty="0" err="1"/>
              <a:t>cyffredinol</a:t>
            </a:r>
            <a:r>
              <a:rPr lang="en-GB" sz="1200" dirty="0"/>
              <a:t> yr </a:t>
            </a:r>
            <a:r>
              <a:rPr lang="en-GB" sz="1200" dirty="0" err="1"/>
              <a:t>ydych</a:t>
            </a:r>
            <a:r>
              <a:rPr lang="en-GB" sz="1200" dirty="0"/>
              <a:t> </a:t>
            </a:r>
            <a:r>
              <a:rPr lang="en-GB" sz="1200" dirty="0" err="1"/>
              <a:t>wedi'u</a:t>
            </a:r>
            <a:r>
              <a:rPr lang="en-GB" sz="1200" dirty="0"/>
              <a:t> </a:t>
            </a:r>
            <a:r>
              <a:rPr lang="en-GB" sz="1200" dirty="0" err="1"/>
              <a:t>sefydlu</a:t>
            </a:r>
            <a:r>
              <a:rPr lang="en-GB" sz="1200" dirty="0"/>
              <a:t> </a:t>
            </a:r>
            <a:r>
              <a:rPr lang="en-GB" sz="1200" dirty="0" err="1"/>
              <a:t>i'ch</a:t>
            </a:r>
            <a:r>
              <a:rPr lang="en-GB" sz="1200" dirty="0"/>
              <a:t> </a:t>
            </a:r>
            <a:r>
              <a:rPr lang="en-GB" sz="1200" dirty="0" err="1"/>
              <a:t>symud</a:t>
            </a:r>
            <a:r>
              <a:rPr lang="en-GB" sz="1200" dirty="0"/>
              <a:t> </a:t>
            </a:r>
            <a:r>
              <a:rPr lang="en-GB" sz="1200" dirty="0" err="1"/>
              <a:t>ymlaen</a:t>
            </a:r>
            <a:r>
              <a:rPr lang="en-GB" sz="1200" dirty="0"/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200" dirty="0" err="1"/>
              <a:t>Ble</a:t>
            </a:r>
            <a:r>
              <a:rPr lang="en-GB" sz="1200" dirty="0"/>
              <a:t> </a:t>
            </a:r>
            <a:r>
              <a:rPr lang="en-GB" sz="1200" dirty="0" err="1"/>
              <a:t>ydych</a:t>
            </a:r>
            <a:r>
              <a:rPr lang="en-GB" sz="1200" dirty="0"/>
              <a:t> chi </a:t>
            </a:r>
            <a:r>
              <a:rPr lang="en-GB" sz="1200" dirty="0" err="1"/>
              <a:t>wedi</a:t>
            </a:r>
            <a:r>
              <a:rPr lang="en-GB" sz="1200" dirty="0"/>
              <a:t> </a:t>
            </a:r>
            <a:r>
              <a:rPr lang="en-GB" sz="1200" dirty="0" err="1"/>
              <a:t>dechrau</a:t>
            </a:r>
            <a:r>
              <a:rPr lang="en-GB" sz="1200" dirty="0"/>
              <a:t> </a:t>
            </a:r>
            <a:r>
              <a:rPr lang="en-GB" sz="1200" dirty="0" err="1"/>
              <a:t>sefydlu</a:t>
            </a:r>
            <a:r>
              <a:rPr lang="en-GB" sz="1200" dirty="0"/>
              <a:t> </a:t>
            </a:r>
            <a:r>
              <a:rPr lang="en-GB" sz="1200" dirty="0" err="1"/>
              <a:t>cyd-ddealltwriaeth</a:t>
            </a:r>
            <a:r>
              <a:rPr lang="en-GB" sz="1200" dirty="0"/>
              <a:t> o </a:t>
            </a:r>
            <a:r>
              <a:rPr lang="en-GB" sz="1200" dirty="0" err="1"/>
              <a:t>ddilyniant</a:t>
            </a:r>
            <a:r>
              <a:rPr lang="en-GB" sz="1200" dirty="0"/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200" dirty="0"/>
              <a:t>Sut </a:t>
            </a:r>
            <a:r>
              <a:rPr lang="en-GB" sz="1200" dirty="0" err="1"/>
              <a:t>ydych</a:t>
            </a:r>
            <a:r>
              <a:rPr lang="en-GB" sz="1200" dirty="0"/>
              <a:t> chi </a:t>
            </a:r>
            <a:r>
              <a:rPr lang="en-GB" sz="1200" dirty="0" err="1"/>
              <a:t>wedi</a:t>
            </a:r>
            <a:r>
              <a:rPr lang="en-GB" sz="1200" dirty="0"/>
              <a:t> </a:t>
            </a:r>
            <a:r>
              <a:rPr lang="en-GB" sz="1200" dirty="0" err="1"/>
              <a:t>defnyddio'r</a:t>
            </a:r>
            <a:r>
              <a:rPr lang="en-GB" sz="1200" dirty="0"/>
              <a:t> </a:t>
            </a:r>
            <a:r>
              <a:rPr lang="en-GB" sz="1200" dirty="0" err="1"/>
              <a:t>fframwaith</a:t>
            </a:r>
            <a:r>
              <a:rPr lang="en-GB" sz="1200" dirty="0"/>
              <a:t> </a:t>
            </a:r>
            <a:r>
              <a:rPr lang="en-GB" sz="1200" dirty="0" err="1"/>
              <a:t>gyda'ch</a:t>
            </a:r>
            <a:r>
              <a:rPr lang="en-GB" sz="1200" dirty="0"/>
              <a:t> </a:t>
            </a:r>
            <a:r>
              <a:rPr lang="en-GB" sz="1200" dirty="0" err="1"/>
              <a:t>gilydd</a:t>
            </a:r>
            <a:r>
              <a:rPr lang="en-GB" sz="1200" dirty="0"/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200" dirty="0"/>
              <a:t>Pa </a:t>
            </a:r>
            <a:r>
              <a:rPr lang="en-GB" sz="1200" dirty="0" err="1"/>
              <a:t>heriau</a:t>
            </a:r>
            <a:r>
              <a:rPr lang="en-GB" sz="1200" dirty="0"/>
              <a:t> </a:t>
            </a:r>
            <a:r>
              <a:rPr lang="en-GB" sz="1200" dirty="0" err="1"/>
              <a:t>ydych</a:t>
            </a:r>
            <a:r>
              <a:rPr lang="en-GB" sz="1200" dirty="0"/>
              <a:t> chi </a:t>
            </a:r>
            <a:r>
              <a:rPr lang="en-GB" sz="1200" dirty="0" err="1"/>
              <a:t>wedi'u</a:t>
            </a:r>
            <a:r>
              <a:rPr lang="en-GB" sz="1200" dirty="0"/>
              <a:t> </a:t>
            </a:r>
            <a:r>
              <a:rPr lang="en-GB" sz="1200" dirty="0" err="1"/>
              <a:t>hwynebu</a:t>
            </a:r>
            <a:r>
              <a:rPr lang="en-GB" sz="1200" dirty="0"/>
              <a:t>? Pam </a:t>
            </a:r>
            <a:r>
              <a:rPr lang="en-GB" sz="1200" dirty="0" err="1"/>
              <a:t>mae'r</a:t>
            </a:r>
            <a:r>
              <a:rPr lang="en-GB" sz="1200" dirty="0"/>
              <a:t> </a:t>
            </a:r>
            <a:r>
              <a:rPr lang="en-GB" sz="1200" dirty="0" err="1"/>
              <a:t>rhain</a:t>
            </a:r>
            <a:r>
              <a:rPr lang="en-GB" sz="1200" dirty="0"/>
              <a:t> </a:t>
            </a:r>
            <a:r>
              <a:rPr lang="en-GB" sz="1200" dirty="0" err="1"/>
              <a:t>wedi</a:t>
            </a:r>
            <a:r>
              <a:rPr lang="en-GB" sz="1200" dirty="0"/>
              <a:t> </a:t>
            </a:r>
            <a:r>
              <a:rPr lang="en-GB" sz="1200" dirty="0" err="1"/>
              <a:t>herio</a:t>
            </a:r>
            <a:r>
              <a:rPr lang="en-GB" sz="1200" dirty="0"/>
              <a:t> </a:t>
            </a:r>
            <a:r>
              <a:rPr lang="en-GB" sz="1200" dirty="0" err="1"/>
              <a:t>eich</a:t>
            </a:r>
            <a:r>
              <a:rPr lang="en-GB" sz="1200" dirty="0"/>
              <a:t> </a:t>
            </a:r>
            <a:r>
              <a:rPr lang="en-GB" sz="1200" dirty="0" err="1"/>
              <a:t>cynnydd</a:t>
            </a:r>
            <a:r>
              <a:rPr lang="en-GB" sz="1200" dirty="0"/>
              <a:t>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34021-97F0-4EA6-9E11-935753612E2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566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b="1" dirty="0" err="1"/>
              <a:t>Awgrymiadau</a:t>
            </a:r>
            <a:r>
              <a:rPr lang="en-GB" b="1" dirty="0"/>
              <a:t> </a:t>
            </a:r>
            <a:r>
              <a:rPr lang="en-GB" b="1" dirty="0" err="1"/>
              <a:t>posibl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gefnogi</a:t>
            </a:r>
            <a:r>
              <a:rPr lang="en-GB" b="1" dirty="0"/>
              <a:t> </a:t>
            </a:r>
            <a:r>
              <a:rPr lang="en-GB" b="1" dirty="0" err="1"/>
              <a:t>Cwestiwn</a:t>
            </a:r>
            <a:r>
              <a:rPr lang="en-GB" b="1" dirty="0"/>
              <a:t> 3, </a:t>
            </a:r>
            <a:r>
              <a:rPr lang="en-GB" b="1" dirty="0" err="1"/>
              <a:t>os</a:t>
            </a:r>
            <a:r>
              <a:rPr lang="en-GB" b="1" dirty="0"/>
              <a:t> </a:t>
            </a:r>
            <a:r>
              <a:rPr lang="en-GB" b="1" dirty="0" err="1"/>
              <a:t>oes</a:t>
            </a:r>
            <a:r>
              <a:rPr lang="en-GB" b="1" dirty="0"/>
              <a:t> </a:t>
            </a:r>
            <a:r>
              <a:rPr lang="en-GB" b="1" dirty="0" err="1"/>
              <a:t>angen</a:t>
            </a:r>
            <a:r>
              <a:rPr lang="en-GB" b="1" dirty="0"/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Beth </a:t>
            </a:r>
            <a:r>
              <a:rPr lang="en-GB" dirty="0" err="1"/>
              <a:t>yw</a:t>
            </a:r>
            <a:r>
              <a:rPr lang="en-GB" dirty="0"/>
              <a:t> </a:t>
            </a:r>
            <a:r>
              <a:rPr lang="en-GB" dirty="0" err="1"/>
              <a:t>eich</a:t>
            </a:r>
            <a:r>
              <a:rPr lang="en-GB" dirty="0"/>
              <a:t> </a:t>
            </a:r>
            <a:r>
              <a:rPr lang="en-GB" dirty="0" err="1"/>
              <a:t>blaenoriaethau</a:t>
            </a:r>
            <a:r>
              <a:rPr lang="en-GB" dirty="0"/>
              <a:t> </a:t>
            </a:r>
            <a:r>
              <a:rPr lang="en-GB" dirty="0" err="1"/>
              <a:t>uniongyrchol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gyfer</a:t>
            </a:r>
            <a:r>
              <a:rPr lang="en-GB" dirty="0"/>
              <a:t> </a:t>
            </a:r>
            <a:r>
              <a:rPr lang="en-GB" dirty="0" err="1"/>
              <a:t>gweddill</a:t>
            </a:r>
            <a:r>
              <a:rPr lang="en-GB" dirty="0"/>
              <a:t> </a:t>
            </a:r>
            <a:r>
              <a:rPr lang="en-GB" dirty="0" err="1"/>
              <a:t>tymor</a:t>
            </a:r>
            <a:r>
              <a:rPr lang="en-GB" dirty="0"/>
              <a:t> yr </a:t>
            </a:r>
            <a:r>
              <a:rPr lang="en-GB" dirty="0" err="1"/>
              <a:t>haf</a:t>
            </a:r>
            <a:r>
              <a:rPr lang="en-GB" dirty="0"/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Pa </a:t>
            </a:r>
            <a:r>
              <a:rPr lang="en-GB" dirty="0" err="1"/>
              <a:t>ddysgu</a:t>
            </a:r>
            <a:r>
              <a:rPr lang="en-GB" dirty="0"/>
              <a:t> </a:t>
            </a:r>
            <a:r>
              <a:rPr lang="en-GB" dirty="0" err="1"/>
              <a:t>proffesiynol</a:t>
            </a:r>
            <a:r>
              <a:rPr lang="en-GB" dirty="0"/>
              <a:t> </a:t>
            </a:r>
            <a:r>
              <a:rPr lang="en-GB" dirty="0" err="1"/>
              <a:t>ydych</a:t>
            </a:r>
            <a:r>
              <a:rPr lang="en-GB" dirty="0"/>
              <a:t> chi </a:t>
            </a:r>
            <a:r>
              <a:rPr lang="en-GB" dirty="0" err="1"/>
              <a:t>wedi'i</a:t>
            </a:r>
            <a:r>
              <a:rPr lang="en-GB" dirty="0"/>
              <a:t> </a:t>
            </a:r>
            <a:r>
              <a:rPr lang="en-GB" dirty="0" err="1"/>
              <a:t>gynllunio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gefnogi</a:t>
            </a:r>
            <a:r>
              <a:rPr lang="en-GB" dirty="0"/>
              <a:t> </a:t>
            </a:r>
            <a:r>
              <a:rPr lang="en-GB" dirty="0" err="1"/>
              <a:t>eich</a:t>
            </a:r>
            <a:r>
              <a:rPr lang="en-GB" dirty="0"/>
              <a:t> staff?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Beth </a:t>
            </a:r>
            <a:r>
              <a:rPr lang="en-GB" dirty="0" err="1"/>
              <a:t>ydych</a:t>
            </a:r>
            <a:r>
              <a:rPr lang="en-GB" dirty="0"/>
              <a:t> </a:t>
            </a:r>
            <a:r>
              <a:rPr lang="en-GB" dirty="0" err="1"/>
              <a:t>chi'n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feddwl</a:t>
            </a:r>
            <a:r>
              <a:rPr lang="en-GB" dirty="0"/>
              <a:t> </a:t>
            </a:r>
            <a:r>
              <a:rPr lang="en-GB" dirty="0" err="1"/>
              <a:t>fydd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helpu</a:t>
            </a:r>
            <a:r>
              <a:rPr lang="en-GB" dirty="0"/>
              <a:t> </a:t>
            </a:r>
            <a:r>
              <a:rPr lang="en-GB" dirty="0" err="1"/>
              <a:t>ym</a:t>
            </a:r>
            <a:r>
              <a:rPr lang="en-GB" dirty="0"/>
              <a:t> mis Medi?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Sut </a:t>
            </a:r>
            <a:r>
              <a:rPr lang="en-GB" dirty="0" err="1"/>
              <a:t>ydych</a:t>
            </a:r>
            <a:r>
              <a:rPr lang="en-GB" dirty="0"/>
              <a:t> </a:t>
            </a:r>
            <a:r>
              <a:rPr lang="en-GB" dirty="0" err="1"/>
              <a:t>chi'n</a:t>
            </a:r>
            <a:r>
              <a:rPr lang="en-GB" dirty="0"/>
              <a:t> </a:t>
            </a:r>
            <a:r>
              <a:rPr lang="en-GB" dirty="0" err="1"/>
              <a:t>meddwl</a:t>
            </a:r>
            <a:r>
              <a:rPr lang="en-GB" dirty="0"/>
              <a:t> am </a:t>
            </a:r>
            <a:r>
              <a:rPr lang="en-GB" dirty="0" err="1"/>
              <a:t>flaenoriaethau</a:t>
            </a:r>
            <a:r>
              <a:rPr lang="en-GB" dirty="0"/>
              <a:t> </a:t>
            </a:r>
            <a:r>
              <a:rPr lang="en-GB" dirty="0" err="1"/>
              <a:t>gwella</a:t>
            </a:r>
            <a:r>
              <a:rPr lang="en-GB" dirty="0"/>
              <a:t> </a:t>
            </a:r>
            <a:r>
              <a:rPr lang="en-GB" dirty="0" err="1"/>
              <a:t>ysgolion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gefnogi</a:t>
            </a:r>
            <a:r>
              <a:rPr lang="en-GB" dirty="0"/>
              <a:t> </a:t>
            </a:r>
            <a:r>
              <a:rPr lang="en-GB" dirty="0" err="1"/>
              <a:t>datblygiad</a:t>
            </a:r>
            <a:r>
              <a:rPr lang="en-GB" dirty="0"/>
              <a:t> Cwricwlwm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Gymru</a:t>
            </a:r>
            <a:r>
              <a:rPr lang="en-GB" dirty="0"/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Pa </a:t>
            </a:r>
            <a:r>
              <a:rPr lang="en-GB" dirty="0" err="1"/>
              <a:t>rwydweithiau</a:t>
            </a:r>
            <a:r>
              <a:rPr lang="en-GB" dirty="0"/>
              <a:t> </a:t>
            </a:r>
            <a:r>
              <a:rPr lang="en-GB" dirty="0" err="1"/>
              <a:t>cymorth</a:t>
            </a:r>
            <a:r>
              <a:rPr lang="en-GB" dirty="0"/>
              <a:t> </a:t>
            </a:r>
            <a:r>
              <a:rPr lang="en-GB" dirty="0" err="1"/>
              <a:t>ydych</a:t>
            </a:r>
            <a:r>
              <a:rPr lang="en-GB" dirty="0"/>
              <a:t> </a:t>
            </a:r>
            <a:r>
              <a:rPr lang="en-GB" dirty="0" err="1"/>
              <a:t>chi'n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defnyddio</a:t>
            </a:r>
            <a:r>
              <a:rPr lang="en-GB" dirty="0"/>
              <a:t>? Pa </a:t>
            </a:r>
            <a:r>
              <a:rPr lang="en-GB" dirty="0" err="1"/>
              <a:t>fylchau</a:t>
            </a:r>
            <a:r>
              <a:rPr lang="en-GB" dirty="0"/>
              <a:t>/</a:t>
            </a:r>
            <a:r>
              <a:rPr lang="en-GB" dirty="0" err="1"/>
              <a:t>cymorth</a:t>
            </a:r>
            <a:r>
              <a:rPr lang="en-GB" dirty="0"/>
              <a:t> y </a:t>
            </a:r>
            <a:r>
              <a:rPr lang="en-GB" dirty="0" err="1"/>
              <a:t>gallwch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nodi a </a:t>
            </a:r>
            <a:r>
              <a:rPr lang="en-GB" dirty="0" err="1"/>
              <a:t>fyddai'n</a:t>
            </a:r>
            <a:r>
              <a:rPr lang="en-GB" dirty="0"/>
              <a:t> </a:t>
            </a:r>
            <a:r>
              <a:rPr lang="en-GB" dirty="0" err="1"/>
              <a:t>helpu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lunio'r</a:t>
            </a:r>
            <a:r>
              <a:rPr lang="en-GB" dirty="0"/>
              <a:t> </a:t>
            </a:r>
            <a:r>
              <a:rPr lang="en-GB" dirty="0" err="1"/>
              <a:t>cynnig</a:t>
            </a:r>
            <a:r>
              <a:rPr lang="en-GB" dirty="0"/>
              <a:t> </a:t>
            </a:r>
            <a:r>
              <a:rPr lang="en-GB" dirty="0" err="1"/>
              <a:t>rhanbarthol</a:t>
            </a:r>
            <a:r>
              <a:rPr lang="en-GB" dirty="0"/>
              <a:t> a </a:t>
            </a:r>
            <a:r>
              <a:rPr lang="en-GB" dirty="0" err="1"/>
              <a:t>chenedlaethol</a:t>
            </a:r>
            <a:r>
              <a:rPr lang="en-GB" dirty="0"/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34021-97F0-4EA6-9E11-935753612E2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6181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b="1" dirty="0"/>
          </a:p>
          <a:p>
            <a:r>
              <a:rPr lang="en-GB" sz="1200" b="1" dirty="0" err="1"/>
              <a:t>Atgoffwch</a:t>
            </a:r>
            <a:r>
              <a:rPr lang="en-GB" sz="1200" b="1" dirty="0"/>
              <a:t> y </a:t>
            </a:r>
            <a:r>
              <a:rPr lang="en-GB" sz="1200" b="1" dirty="0" err="1"/>
              <a:t>cyfranogwyr</a:t>
            </a:r>
            <a:r>
              <a:rPr lang="en-GB" sz="1200" b="1" dirty="0"/>
              <a:t> bod </a:t>
            </a:r>
            <a:r>
              <a:rPr lang="en-GB" sz="1200" b="1" dirty="0" err="1"/>
              <a:t>ganddynt</a:t>
            </a:r>
            <a:r>
              <a:rPr lang="en-GB" sz="1200" b="1" dirty="0"/>
              <a:t> </a:t>
            </a:r>
            <a:r>
              <a:rPr lang="en-GB" sz="1200" b="1" dirty="0" err="1"/>
              <a:t>ddeunydd</a:t>
            </a:r>
            <a:r>
              <a:rPr lang="en-GB" sz="1200" b="1" dirty="0"/>
              <a:t> </a:t>
            </a:r>
            <a:r>
              <a:rPr lang="en-GB" sz="1200" b="1" dirty="0" err="1"/>
              <a:t>pellach</a:t>
            </a:r>
            <a:r>
              <a:rPr lang="en-GB" sz="1200" b="1" dirty="0"/>
              <a:t> </a:t>
            </a:r>
            <a:r>
              <a:rPr lang="en-GB" sz="1200" b="1" dirty="0" err="1"/>
              <a:t>ar</a:t>
            </a:r>
            <a:r>
              <a:rPr lang="en-GB" sz="1200" b="1" dirty="0"/>
              <a:t> </a:t>
            </a:r>
            <a:r>
              <a:rPr lang="en-GB" sz="1200" b="1" dirty="0" err="1"/>
              <a:t>gael</a:t>
            </a:r>
            <a:r>
              <a:rPr lang="en-GB" sz="1200" b="1" dirty="0"/>
              <a:t> </a:t>
            </a:r>
            <a:r>
              <a:rPr lang="en-GB" sz="1200" b="1" dirty="0" err="1"/>
              <a:t>i</a:t>
            </a:r>
            <a:r>
              <a:rPr lang="en-GB" sz="1200" b="1" dirty="0"/>
              <a:t> </a:t>
            </a:r>
            <a:r>
              <a:rPr lang="en-GB" sz="1200" b="1" dirty="0" err="1"/>
              <a:t>gefnogi</a:t>
            </a:r>
            <a:r>
              <a:rPr lang="en-GB" sz="1200" b="1" dirty="0"/>
              <a:t> </a:t>
            </a:r>
            <a:r>
              <a:rPr lang="en-GB" sz="1200" b="1" dirty="0" err="1"/>
              <a:t>eu</a:t>
            </a:r>
            <a:r>
              <a:rPr lang="en-GB" sz="1200" b="1" dirty="0"/>
              <a:t> </a:t>
            </a:r>
            <a:r>
              <a:rPr lang="en-GB" sz="1200" b="1" dirty="0" err="1"/>
              <a:t>meddwl</a:t>
            </a:r>
            <a:r>
              <a:rPr lang="en-GB" sz="1200" b="1" dirty="0"/>
              <a:t> </a:t>
            </a:r>
            <a:r>
              <a:rPr lang="en-GB" sz="1200" b="1" dirty="0" err="1"/>
              <a:t>a'u</a:t>
            </a:r>
            <a:r>
              <a:rPr lang="en-GB" sz="1200" b="1" dirty="0"/>
              <a:t> </a:t>
            </a:r>
            <a:r>
              <a:rPr lang="en-GB" sz="1200" b="1" dirty="0" err="1"/>
              <a:t>hymarfer</a:t>
            </a:r>
            <a:r>
              <a:rPr lang="en-GB" sz="1200" b="1" dirty="0"/>
              <a:t>. </a:t>
            </a:r>
          </a:p>
          <a:p>
            <a:endParaRPr lang="en-GB" sz="1200" b="1" dirty="0"/>
          </a:p>
          <a:p>
            <a:endParaRPr lang="en-GB" sz="1200" b="1" dirty="0"/>
          </a:p>
          <a:p>
            <a:r>
              <a:rPr lang="en-GB" sz="1200" b="1" dirty="0"/>
              <a:t>Podcast:</a:t>
            </a:r>
            <a:r>
              <a:rPr lang="en-GB" sz="1200" dirty="0"/>
              <a:t> </a:t>
            </a:r>
            <a:r>
              <a:rPr lang="en-GB" sz="1200" dirty="0">
                <a:hlinkClick r:id="rId3"/>
              </a:rPr>
              <a:t>Rethinking Education: Jay McTighe on how to 'backward design' educational nirvana on Apple Podcasts</a:t>
            </a:r>
            <a:br>
              <a:rPr lang="en-GB" sz="1200" dirty="0"/>
            </a:br>
            <a:br>
              <a:rPr lang="en-GB" sz="1200" dirty="0"/>
            </a:br>
            <a:r>
              <a:rPr lang="en-GB" sz="1200" b="1" dirty="0"/>
              <a:t>Blog: </a:t>
            </a:r>
            <a:r>
              <a:rPr lang="en-GB" sz="1200" dirty="0">
                <a:hlinkClick r:id="rId4"/>
              </a:rPr>
              <a:t>5 Key Elements for Successful Curriculum Design (eduplanet21.com)</a:t>
            </a:r>
            <a:br>
              <a:rPr lang="en-GB" sz="1200" i="1" dirty="0"/>
            </a:br>
            <a:br>
              <a:rPr lang="en-GB" sz="1200" i="1" dirty="0"/>
            </a:br>
            <a:r>
              <a:rPr lang="en-GB" sz="1200" b="1" dirty="0"/>
              <a:t>Paper: </a:t>
            </a:r>
            <a:r>
              <a:rPr lang="en-GB" sz="1200" dirty="0">
                <a:hlinkClick r:id="rId5"/>
              </a:rPr>
              <a:t>Improving Schools in Wales - An OECD Perspective</a:t>
            </a:r>
            <a:br>
              <a:rPr lang="en-GB" sz="1200" dirty="0"/>
            </a:br>
            <a:endParaRPr lang="en-GB" sz="12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Curriculum Planning and Priority Guide: </a:t>
            </a:r>
            <a:r>
              <a:rPr lang="en-GB" dirty="0">
                <a:hlinkClick r:id="rId6"/>
              </a:rPr>
              <a:t>Curriculum in Wales: planning and priority guide - Hwb (</a:t>
            </a:r>
            <a:r>
              <a:rPr lang="en-GB" dirty="0" err="1">
                <a:hlinkClick r:id="rId6"/>
              </a:rPr>
              <a:t>gov.wales</a:t>
            </a:r>
            <a:r>
              <a:rPr lang="en-GB" dirty="0">
                <a:hlinkClick r:id="rId6"/>
              </a:rPr>
              <a:t>)</a:t>
            </a:r>
            <a:endParaRPr lang="en-GB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Estyn report: </a:t>
            </a:r>
            <a:r>
              <a:rPr lang="en-GB" dirty="0">
                <a:hlinkClick r:id="rId7"/>
              </a:rPr>
              <a:t>Building on strengths and removing barriers – preparing for the Curriculum for Wales | Estyn (</a:t>
            </a:r>
            <a:r>
              <a:rPr lang="en-GB" dirty="0" err="1">
                <a:hlinkClick r:id="rId7"/>
              </a:rPr>
              <a:t>gov.wales</a:t>
            </a:r>
            <a:r>
              <a:rPr lang="en-GB" dirty="0">
                <a:hlinkClick r:id="rId7"/>
              </a:rPr>
              <a:t>)</a:t>
            </a:r>
            <a:endParaRPr lang="en-GB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dirty="0">
                <a:hlinkClick r:id="rId7"/>
              </a:rPr>
              <a:t>Building on strengths and removing barriers – preparing for the Curriculum for Wales | Estyn (</a:t>
            </a:r>
            <a:r>
              <a:rPr lang="en-GB" dirty="0" err="1">
                <a:hlinkClick r:id="rId7"/>
              </a:rPr>
              <a:t>gov.wales</a:t>
            </a:r>
            <a:r>
              <a:rPr lang="en-GB" dirty="0">
                <a:hlinkClick r:id="rId7"/>
              </a:rPr>
              <a:t>)</a:t>
            </a:r>
            <a:endParaRPr lang="en-GB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dirty="0">
                <a:hlinkClick r:id="rId8"/>
              </a:rPr>
              <a:t>Thematic survey report (</a:t>
            </a:r>
            <a:r>
              <a:rPr lang="en-GB" dirty="0" err="1">
                <a:hlinkClick r:id="rId8"/>
              </a:rPr>
              <a:t>gov.wales</a:t>
            </a:r>
            <a:r>
              <a:rPr lang="en-GB" dirty="0">
                <a:hlinkClick r:id="rId8"/>
              </a:rPr>
              <a:t>)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Gofynnwch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oes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gan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unrhyw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unrhyw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bwynt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olaf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yr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hoffent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ychwanegu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Mynegi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gwerthfawrogiad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diolch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ran y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Llywodraeth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am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cyfraniad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ddatblygu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dealltwriaeth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arfer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mewn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asesu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sy'n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cyd-fynd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â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dyheadau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Cwricwlwm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Gymru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34021-97F0-4EA6-9E11-935753612E2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510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34021-97F0-4EA6-9E11-935753612E2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548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118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5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11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167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88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5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8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76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91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0248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6097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11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4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660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564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4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699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005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390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3443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960070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69659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652154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918649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102617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45594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9508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544124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19594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163802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01837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18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32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24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393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8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10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957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6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E1FB7-9600-B846-A4D5-61D8BDB0A21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49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710E0-E396-4021-A37E-7CA66AA1ABC0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6789F-8326-4AD5-A9D8-E28EFC2EB3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41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hwb.gov.wales/cwricwlwm-i-gymru/rhwydwaith-cenedlaethol-ar-gyfer-gweithredu-r-cwricwlw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wb.gov.wales/cwricwlwm-i-gymru/cynllunio-eich-cwricwlwm/datblygu-gweledigaeth-ar-gyfer-cynllunio-cwricwlwm/#progression" TargetMode="External"/><Relationship Id="rId2" Type="http://schemas.openxmlformats.org/officeDocument/2006/relationships/hyperlink" Target="https://hwb.gov.wales/cwricwlwm-i-gymru/cynllunio-eich-cwricwlwm/datblygu-gweledigaeth-ar-gyfer-cynllunio-cwricwlwm/#curriculum-design-and-the-four-purposes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hwb.gov.wales/cwricwlwm-i-gymru/cynllunio-eich-cwricwlwm/egwyddorion-ar-gyfer-cynllunio-ch-cwricwlwm/#statements-of-what-matter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3.xml"/><Relationship Id="rId1" Type="http://schemas.openxmlformats.org/officeDocument/2006/relationships/video" Target="https://www.youtube.com/embed/G7oskYmB9QE?feature=oembed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s://youtu.be/ZD0oRygKrG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odcasts.apple.com/gb/podcast/jay-mctighe-on-how-to-backward-design-educational-nirvana/id1546512828?i=1000549997105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oecd.org/education/Improving-schools-in-Wales.pdf" TargetMode="External"/><Relationship Id="rId4" Type="http://schemas.openxmlformats.org/officeDocument/2006/relationships/hyperlink" Target="https://blog.eduplanet21.com/5-key-elements-for-successful-curriculum-desig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-30724" y="1568634"/>
            <a:ext cx="12191999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Sgwrs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y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Rhwydwaith</a:t>
            </a: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</a:t>
            </a:r>
            <a:r>
              <a:rPr kumimoji="0" lang="en-GB" sz="48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Cenedlaethol</a:t>
            </a:r>
            <a:endParaRPr kumimoji="0" lang="cy-GB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Frutiger 65" charset="0"/>
              <a:cs typeface="Frutiger 65" charset="0"/>
            </a:endParaRPr>
          </a:p>
        </p:txBody>
      </p:sp>
      <p:cxnSp>
        <p:nvCxnSpPr>
          <p:cNvPr id="7" name="Cysylltydd Syth 6"/>
          <p:cNvCxnSpPr/>
          <p:nvPr/>
        </p:nvCxnSpPr>
        <p:spPr>
          <a:xfrm>
            <a:off x="748056" y="2874638"/>
            <a:ext cx="10324383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089670" y="2987645"/>
            <a:ext cx="97483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GB" sz="60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Dyl</a:t>
            </a:r>
            <a:r>
              <a:rPr kumimoji="0" lang="1106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unio'r Cwricwlwm</a:t>
            </a:r>
            <a:endParaRPr lang="cy-GB" sz="6000" b="1" dirty="0">
              <a:solidFill>
                <a:schemeClr val="bg1"/>
              </a:solidFill>
              <a:latin typeface="+mj-lt"/>
              <a:ea typeface="Frutiger 65" charset="0"/>
              <a:cs typeface="Frutiger 65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0198" y="4230403"/>
            <a:ext cx="10307290" cy="460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en-GB" sz="2000" b="1" dirty="0" err="1">
                <a:solidFill>
                  <a:schemeClr val="bg1"/>
                </a:solidFill>
                <a:latin typeface="+mj-lt"/>
              </a:rPr>
              <a:t>Haf</a:t>
            </a:r>
            <a:r>
              <a:rPr lang="en-GB" sz="2000" b="1" dirty="0">
                <a:solidFill>
                  <a:schemeClr val="bg1"/>
                </a:solidFill>
                <a:latin typeface="+mj-lt"/>
              </a:rPr>
              <a:t> 2022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0" y="5097780"/>
            <a:ext cx="12191999" cy="1760220"/>
            <a:chOff x="0" y="5097780"/>
            <a:chExt cx="12191999" cy="1760220"/>
          </a:xfrm>
        </p:grpSpPr>
        <p:sp>
          <p:nvSpPr>
            <p:cNvPr id="16" name="Rectangle 15"/>
            <p:cNvSpPr/>
            <p:nvPr/>
          </p:nvSpPr>
          <p:spPr>
            <a:xfrm>
              <a:off x="0" y="5097780"/>
              <a:ext cx="12191999" cy="17602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7" name="Picture 1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525780" y="5301582"/>
              <a:ext cx="11169091" cy="1388404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7418590" y="5226812"/>
              <a:ext cx="2723629" cy="15866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9" name="Picture 18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18590" y="5500582"/>
              <a:ext cx="2468724" cy="1039077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240345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1413118"/>
            <a:ext cx="11512296" cy="1369346"/>
          </a:xfrm>
        </p:spPr>
        <p:txBody>
          <a:bodyPr>
            <a:noAutofit/>
          </a:bodyPr>
          <a:lstStyle/>
          <a:p>
            <a:pPr lvl="0" algn="l"/>
            <a:r>
              <a:rPr lang="en-GB" sz="4000" b="1" dirty="0" err="1">
                <a:latin typeface="+mj-lt"/>
                <a:cs typeface="Arial" panose="020B0604020202020204" pitchFamily="34" charset="0"/>
              </a:rPr>
              <a:t>Cewch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GB" sz="4000" b="1" dirty="0" err="1">
                <a:latin typeface="+mj-lt"/>
                <a:cs typeface="Arial" panose="020B0604020202020204" pitchFamily="34" charset="0"/>
              </a:rPr>
              <a:t>yr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GB" sz="4000" b="1" dirty="0" err="1">
                <a:latin typeface="+mj-lt"/>
                <a:cs typeface="Arial" panose="020B0604020202020204" pitchFamily="34" charset="0"/>
              </a:rPr>
              <a:t>wybodaeth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GB" sz="4000" b="1" dirty="0" err="1">
                <a:latin typeface="+mj-lt"/>
                <a:cs typeface="Arial" panose="020B0604020202020204" pitchFamily="34" charset="0"/>
              </a:rPr>
              <a:t>ddiweddaraf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am </a:t>
            </a:r>
            <a:r>
              <a:rPr lang="en-GB" sz="4000" b="1" dirty="0" err="1">
                <a:latin typeface="+mj-lt"/>
                <a:cs typeface="Arial" panose="020B0604020202020204" pitchFamily="34" charset="0"/>
              </a:rPr>
              <a:t>sgyrsiau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GB" sz="4000" b="1" dirty="0" err="1">
                <a:latin typeface="+mj-lt"/>
                <a:cs typeface="Arial" panose="020B0604020202020204" pitchFamily="34" charset="0"/>
              </a:rPr>
              <a:t>sydd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ar y </a:t>
            </a:r>
            <a:r>
              <a:rPr lang="en-GB" sz="4000" b="1" dirty="0" err="1">
                <a:latin typeface="+mj-lt"/>
                <a:cs typeface="Arial" panose="020B0604020202020204" pitchFamily="34" charset="0"/>
              </a:rPr>
              <a:t>gweill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a </a:t>
            </a:r>
            <a:r>
              <a:rPr lang="en-GB" sz="4000" b="1" dirty="0" err="1">
                <a:latin typeface="+mj-lt"/>
                <a:cs typeface="Arial" panose="020B0604020202020204" pitchFamily="34" charset="0"/>
              </a:rPr>
              <a:t>chofrestru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ar </a:t>
            </a:r>
            <a:r>
              <a:rPr lang="en-GB" sz="4000" b="1" dirty="0" err="1">
                <a:latin typeface="+mj-lt"/>
                <a:cs typeface="Arial" panose="020B0604020202020204" pitchFamily="34" charset="0"/>
              </a:rPr>
              <a:t>gyfer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GB" sz="4000" b="1" dirty="0" err="1">
                <a:latin typeface="+mj-lt"/>
                <a:cs typeface="Arial" panose="020B0604020202020204" pitchFamily="34" charset="0"/>
              </a:rPr>
              <a:t>digwyddiadau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GB" sz="4000" b="1" dirty="0" err="1">
                <a:latin typeface="+mj-lt"/>
                <a:cs typeface="Arial" panose="020B0604020202020204" pitchFamily="34" charset="0"/>
              </a:rPr>
              <a:t>yn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y </a:t>
            </a:r>
            <a:r>
              <a:rPr lang="en-GB" sz="4000" b="1" dirty="0" err="1">
                <a:latin typeface="+mj-lt"/>
                <a:cs typeface="Arial" panose="020B0604020202020204" pitchFamily="34" charset="0"/>
              </a:rPr>
              <a:t>dyfodol</a:t>
            </a:r>
            <a:r>
              <a:rPr lang="en-GB" sz="4000" b="1" dirty="0">
                <a:latin typeface="+mj-lt"/>
                <a:cs typeface="Arial" panose="020B0604020202020204" pitchFamily="34" charset="0"/>
              </a:rPr>
              <a:t> ar </a:t>
            </a:r>
            <a:r>
              <a:rPr lang="en-GB" sz="4000" b="1" dirty="0">
                <a:latin typeface="+mj-lt"/>
                <a:cs typeface="Arial" panose="020B0604020202020204" pitchFamily="34" charset="0"/>
                <a:hlinkClick r:id="rId3"/>
              </a:rPr>
              <a:t>Hwb.</a:t>
            </a:r>
            <a:endParaRPr lang="en-GB" sz="4000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0" y="0"/>
            <a:ext cx="12192000" cy="1167063"/>
          </a:xfrm>
          <a:prstGeom prst="flowChartDocument">
            <a:avLst/>
          </a:prstGeom>
          <a:solidFill>
            <a:srgbClr val="1D9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hlinkClick r:id="rId3"/>
          </p:cNvPr>
          <p:cNvPicPr>
            <a:picLocks noChangeAspect="1"/>
          </p:cNvPicPr>
          <p:nvPr/>
        </p:nvPicPr>
        <p:blipFill rotWithShape="1">
          <a:blip r:embed="rId4"/>
          <a:srcRect r="612" b="1972"/>
          <a:stretch/>
        </p:blipFill>
        <p:spPr>
          <a:xfrm>
            <a:off x="376237" y="3411311"/>
            <a:ext cx="11369449" cy="30439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5E58E6-4536-4771-8D16-2C69F10FF52F}"/>
              </a:ext>
            </a:extLst>
          </p:cNvPr>
          <p:cNvSpPr txBox="1"/>
          <p:nvPr/>
        </p:nvSpPr>
        <p:spPr>
          <a:xfrm>
            <a:off x="6798444" y="131699"/>
            <a:ext cx="5157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GB" b="1" i="1" dirty="0">
                <a:solidFill>
                  <a:prstClr val="white"/>
                </a:solidFill>
              </a:rPr>
              <a:t>Rhwydwaith Cenedlaethol: </a:t>
            </a:r>
            <a:r>
              <a:rPr kumimoji="0" lang="1106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Cynllunio'r Cwricwlwm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  <a:p>
            <a:pPr lvl="0" algn="r">
              <a:defRPr/>
            </a:pPr>
            <a:endParaRPr lang="en-GB" b="1" i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578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99480" y="2689321"/>
            <a:ext cx="4393039" cy="2263679"/>
          </a:xfrm>
        </p:spPr>
        <p:txBody>
          <a:bodyPr>
            <a:normAutofit/>
          </a:bodyPr>
          <a:lstStyle/>
          <a:p>
            <a:pPr lvl="0"/>
            <a:r>
              <a:rPr lang="en-GB" sz="5400" b="1" dirty="0">
                <a:solidFill>
                  <a:schemeClr val="accent5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Diolch </a:t>
            </a:r>
            <a:r>
              <a:rPr lang="en-GB" sz="5400" b="1" dirty="0" err="1">
                <a:solidFill>
                  <a:schemeClr val="accent5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yn</a:t>
            </a:r>
            <a:r>
              <a:rPr lang="en-GB" sz="5400" b="1" dirty="0">
                <a:solidFill>
                  <a:schemeClr val="accent5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GB" sz="5400" b="1" dirty="0" err="1">
                <a:solidFill>
                  <a:schemeClr val="accent5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fawr</a:t>
            </a:r>
            <a:endParaRPr lang="en-GB" sz="5400" b="1" dirty="0">
              <a:solidFill>
                <a:schemeClr val="accent5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0" y="0"/>
            <a:ext cx="12192000" cy="1167063"/>
          </a:xfrm>
          <a:prstGeom prst="flowChartDocument">
            <a:avLst/>
          </a:prstGeom>
          <a:solidFill>
            <a:srgbClr val="1D9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156A04-6F62-4A99-A128-31F882B8154C}"/>
              </a:ext>
            </a:extLst>
          </p:cNvPr>
          <p:cNvSpPr txBox="1"/>
          <p:nvPr/>
        </p:nvSpPr>
        <p:spPr>
          <a:xfrm>
            <a:off x="6798444" y="131699"/>
            <a:ext cx="5157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GB" b="1" i="1" dirty="0">
                <a:solidFill>
                  <a:prstClr val="white"/>
                </a:solidFill>
              </a:rPr>
              <a:t>Rhwydwaith Cenedlaethol: </a:t>
            </a:r>
            <a:r>
              <a:rPr kumimoji="0" lang="1106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Cynllunio'r Cwricwlwm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  <a:p>
            <a:pPr lvl="0" algn="r">
              <a:defRPr/>
            </a:pPr>
            <a:endParaRPr lang="en-GB" b="1" i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159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/>
        </p:nvSpPr>
        <p:spPr>
          <a:xfrm>
            <a:off x="0" y="0"/>
            <a:ext cx="12192000" cy="1167063"/>
          </a:xfrm>
          <a:prstGeom prst="flowChartDocument">
            <a:avLst/>
          </a:prstGeom>
          <a:solidFill>
            <a:srgbClr val="1D9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0884" y="206829"/>
            <a:ext cx="23841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err="1">
                <a:solidFill>
                  <a:schemeClr val="bg1"/>
                </a:solidFill>
                <a:latin typeface="Calibri Light" panose="020F0302020204030204"/>
                <a:ea typeface="Calibri" panose="020F0502020204030204" pitchFamily="34" charset="0"/>
                <a:cs typeface="Times New Roman" panose="02020603050405020304" pitchFamily="18" charset="0"/>
              </a:rPr>
              <a:t>Cyflwyniad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4839" y="1654638"/>
            <a:ext cx="1021080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y-GB" sz="2400" kern="1200" dirty="0">
                <a:effectLst/>
                <a:latin typeface="Calibri" panose="020F0502020204030204" pitchFamily="34" charset="0"/>
                <a:ea typeface="+mn-ea"/>
                <a:cs typeface="+mn-cs"/>
              </a:rPr>
              <a:t>Mae’r sgwrs hon yn gyfle i drafod beth sy’n gweithio’n dda, beth sy’n rhwystr i ddatblygu dulliau o gynllunio'r cwricwlwm sy’n cydnabod cynnydd yn eich cwricwlwm, ac yn bwysig, beth sydd wedi cyfrannu at lwyddiant a sut mae rhwystrau wedi’u goresgyn.   </a:t>
            </a:r>
            <a:endParaRPr lang="en-GB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y-GB" sz="2400" dirty="0"/>
              <a:t>Caiff deilliannau a chasgliadau'r sgwrs hon eu bwydo'n uniongyrchol yn ôl i Lywodraeth Cymru ac i gonsortia rhanbarthol a phartneriaethau a byddwn yn gweithio gyda nhw i ddatblygu dulliau gweithredu a datrysiadau. Byddant hefyd yn helpu i lywio’r prosiectau ‘Camau i’r Dyfodol’ ac ‘</a:t>
            </a:r>
            <a:r>
              <a:rPr lang="en-GB" sz="2400" dirty="0"/>
              <a:t>Asesu ar </a:t>
            </a:r>
            <a:r>
              <a:rPr lang="en-GB" sz="2400" dirty="0" err="1"/>
              <a:t>gyfer</a:t>
            </a:r>
            <a:r>
              <a:rPr lang="en-GB" sz="2400" dirty="0"/>
              <a:t> y Dyfodol</a:t>
            </a:r>
            <a:r>
              <a:rPr lang="cy-GB" sz="2400" dirty="0"/>
              <a:t>’.</a:t>
            </a:r>
            <a:endParaRPr lang="en-GB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738D88-F90A-43B1-8761-DF788404CDD3}"/>
              </a:ext>
            </a:extLst>
          </p:cNvPr>
          <p:cNvSpPr txBox="1"/>
          <p:nvPr/>
        </p:nvSpPr>
        <p:spPr>
          <a:xfrm>
            <a:off x="6763639" y="206829"/>
            <a:ext cx="5157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GB" b="1" i="1" dirty="0">
                <a:solidFill>
                  <a:prstClr val="white"/>
                </a:solidFill>
              </a:rPr>
              <a:t>Rhwydwaith Cenedlaethol: </a:t>
            </a:r>
            <a:r>
              <a:rPr kumimoji="0" lang="1106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Cynllunio'r Cwricwlwm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  <a:p>
            <a:pPr lvl="0" algn="r">
              <a:defRPr/>
            </a:pPr>
            <a:endParaRPr lang="en-GB" b="1" i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565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93420"/>
          </a:xfrm>
          <a:prstGeom prst="rect">
            <a:avLst/>
          </a:prstGeom>
          <a:solidFill>
            <a:srgbClr val="78B3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0" y="1152"/>
            <a:ext cx="12057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b="0" i="0"/>
            </a:pPr>
            <a:r>
              <a:rPr lang="1106" sz="2000" dirty="0">
                <a:solidFill>
                  <a:srgbClr val="FF0000"/>
                </a:solidFill>
              </a:rPr>
              <a:t>Dysgu </a:t>
            </a:r>
            <a:r>
              <a:rPr lang="en-GB" sz="2000" dirty="0">
                <a:solidFill>
                  <a:srgbClr val="FF0000"/>
                </a:solidFill>
              </a:rPr>
              <a:t>â</a:t>
            </a:r>
            <a:r>
              <a:rPr lang="1106" sz="2000" dirty="0">
                <a:solidFill>
                  <a:srgbClr val="FF0000"/>
                </a:solidFill>
              </a:rPr>
              <a:t> diben: templed i gefnogi'r gwaith o gynllunio'r cwricwlwm</a:t>
            </a:r>
            <a:r>
              <a:rPr lang="en-GB" sz="2000" dirty="0">
                <a:solidFill>
                  <a:srgbClr val="FF0000"/>
                </a:solidFill>
              </a:rPr>
              <a:t> a </a:t>
            </a:r>
            <a:r>
              <a:rPr lang="en-GB" sz="2000" dirty="0" err="1">
                <a:solidFill>
                  <a:srgbClr val="FF0000"/>
                </a:solidFill>
              </a:rPr>
              <a:t>asesu</a:t>
            </a:r>
            <a:r>
              <a:rPr lang="1106" sz="20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6304" y="1670125"/>
            <a:ext cx="2401824" cy="2234281"/>
          </a:xfrm>
          <a:prstGeom prst="rect">
            <a:avLst/>
          </a:prstGeom>
          <a:solidFill>
            <a:srgbClr val="FFC9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 b="0" i="0"/>
            </a:pPr>
            <a:r>
              <a:rPr lang="1106" sz="1400" dirty="0">
                <a:solidFill>
                  <a:srgbClr val="FF0000"/>
                </a:solidFill>
              </a:rPr>
              <a:t>Beth yw diben y dysgu hwn? Sut y bydd y dysgu hwn yn cefnogi datblygiad tuag at gyflawni’r </a:t>
            </a:r>
            <a:r>
              <a:rPr lang="en-US" sz="1400" dirty="0" err="1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pedwar</a:t>
            </a:r>
            <a:r>
              <a:rPr lang="en-US" sz="1400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400" dirty="0" err="1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diben</a:t>
            </a:r>
            <a:r>
              <a:rPr lang="1106" sz="1400" dirty="0">
                <a:solidFill>
                  <a:srgbClr val="FF0000"/>
                </a:solidFill>
              </a:rPr>
              <a:t>? Sut ydw i wedi sefydlu anghenion fy nysgwyr er mwyn cynllunio'n effeithiol ar gyfer eu cynnydd?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46304" y="4070734"/>
            <a:ext cx="2389632" cy="2470274"/>
          </a:xfrm>
          <a:prstGeom prst="rect">
            <a:avLst/>
          </a:prstGeom>
          <a:solidFill>
            <a:srgbClr val="FFC9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 b="0" i="0"/>
            </a:pPr>
            <a:r>
              <a:rPr lang="1106" sz="1400" dirty="0">
                <a:solidFill>
                  <a:srgbClr val="FF0000"/>
                </a:solidFill>
              </a:rPr>
              <a:t>Sut y bydd y dysgu hwn yn cefnogi datblygiad fel y'i hadlewyrchir yn yr </a:t>
            </a:r>
            <a:r>
              <a:rPr lang="en-US" sz="1400" dirty="0" err="1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egwyddorion</a:t>
            </a:r>
            <a:r>
              <a:rPr lang="en-US" sz="14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400" dirty="0" err="1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cynnydd</a:t>
            </a:r>
            <a:r>
              <a:rPr lang="1106" sz="1400" dirty="0">
                <a:solidFill>
                  <a:srgbClr val="FF0000"/>
                </a:solidFill>
              </a:rPr>
              <a:t>? Sut y bydd dysgwyr yn datblygu eu heffeithiolrwydd cyffredinol? Sut y bydd dysgwyr yn datblygu tuag at gynnydd disgyblaethol? Beth yw'r cysyniadau sy'n ysgogi dealltwriaeth o’r </a:t>
            </a:r>
            <a:r>
              <a:rPr lang="en-US" sz="1400" dirty="0" err="1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datganiadau</a:t>
            </a:r>
            <a:r>
              <a:rPr lang="en-US" sz="1400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400" dirty="0" err="1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o’r</a:t>
            </a:r>
            <a:r>
              <a:rPr lang="en-US" sz="1400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400" dirty="0" err="1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hyn</a:t>
            </a:r>
            <a:r>
              <a:rPr lang="en-US" sz="1400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400" dirty="0" err="1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sy’n</a:t>
            </a:r>
            <a:r>
              <a:rPr lang="en-US" sz="1400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400" dirty="0" err="1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bwysig</a:t>
            </a:r>
            <a:r>
              <a:rPr lang="1106" sz="14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170505" y="1730058"/>
            <a:ext cx="2401824" cy="2234281"/>
          </a:xfrm>
          <a:prstGeom prst="rect">
            <a:avLst/>
          </a:prstGeom>
          <a:solidFill>
            <a:srgbClr val="CDE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 b="0" i="0"/>
            </a:pPr>
            <a:r>
              <a:rPr lang="1106" sz="1400" dirty="0">
                <a:solidFill>
                  <a:srgbClr val="FF0000"/>
                </a:solidFill>
              </a:rPr>
              <a:t>O'r dysgu hwn, pa wybodaeth sy'n hanfodol er mwyn i ddysgwyr feithrin dealltwriaeth eang a dofn? Beth fydd dysgwyr yn ei wybod o ganlyniad i'r dysgu hwn? A fydd y wybodaeth hon yn cefnogi eu cynnydd tuag at gyflawni'r pedwar diben?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170505" y="4099701"/>
            <a:ext cx="2401824" cy="2433154"/>
          </a:xfrm>
          <a:prstGeom prst="rect">
            <a:avLst/>
          </a:prstGeom>
          <a:solidFill>
            <a:srgbClr val="CDE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 b="0" i="0"/>
            </a:pPr>
            <a:r>
              <a:rPr lang="1106" sz="1400" dirty="0">
                <a:solidFill>
                  <a:srgbClr val="FF0000"/>
                </a:solidFill>
              </a:rPr>
              <a:t>O'r dysgu hwn, pa sgiliau fydd eu hangen ar ddysgwyr a phai rai fyddant yn eu datblygu? Beth fydd dysgwyr yn gallu ei wneud o ganlyniad i'r dysgu hwn? Sut y bydd y sgiliau hyn yn galluogi dysgwyr i wneud cynnydd tuag at gyflawni'r pedwar diben? Sut y caiff y dysgu hwn ei drosglwyddo i gyd-destunau eraill?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89902" y="1730058"/>
            <a:ext cx="2400654" cy="2234281"/>
          </a:xfrm>
          <a:prstGeom prst="rect">
            <a:avLst/>
          </a:prstGeom>
          <a:solidFill>
            <a:srgbClr val="CDE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 b="0" i="0"/>
            </a:pPr>
            <a:r>
              <a:rPr lang="1106" sz="1400" dirty="0">
                <a:solidFill>
                  <a:srgbClr val="FF0000"/>
                </a:solidFill>
              </a:rPr>
              <a:t>Sut y byddwch yn gwybod bod dysgwyr wedi deall y diben dysgu a ddymunir? Sut y bydd dysgwyr yn dangos y cynnydd hwn? Pa feini prawf y byddwch yn eu defnyddio i farnu'r cynnydd hwn? Sut y bydd dysgwyr yn deall yr amcanion a ddymunir?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406960" y="1730058"/>
            <a:ext cx="2401824" cy="2234281"/>
          </a:xfrm>
          <a:prstGeom prst="rect">
            <a:avLst/>
          </a:prstGeom>
          <a:solidFill>
            <a:srgbClr val="D9D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 b="0" i="0"/>
            </a:pPr>
            <a:r>
              <a:rPr lang="1106" sz="1300" dirty="0">
                <a:solidFill>
                  <a:srgbClr val="FF0000"/>
                </a:solidFill>
              </a:rPr>
              <a:t> Sut y byddwch yn </a:t>
            </a:r>
            <a:r>
              <a:rPr lang="en-GB" sz="1300" dirty="0" err="1">
                <a:solidFill>
                  <a:srgbClr val="FF0000"/>
                </a:solidFill>
              </a:rPr>
              <a:t>dilyniannu</a:t>
            </a:r>
            <a:r>
              <a:rPr lang="1106" sz="1300" dirty="0">
                <a:solidFill>
                  <a:srgbClr val="FF0000"/>
                </a:solidFill>
              </a:rPr>
              <a:t>'r profiadau addysgu a dysgu i sicrhau bod dysgwyr yn gwneud cynnydd? Sut y bydd yr wybodaeth, y sgiliau a'r profiadau a gynlluniwyd yn cefnogi cynnydd parhaus y dysgwyr? Sut y bydd cyfleoedd y cwricwlwm yn cefnogi cynnydd cydlynol mewn dysgu? 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288732" y="4089433"/>
            <a:ext cx="2401824" cy="2446312"/>
          </a:xfrm>
          <a:prstGeom prst="rect">
            <a:avLst/>
          </a:prstGeom>
          <a:solidFill>
            <a:srgbClr val="CDE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1106" sz="1400" dirty="0">
                <a:solidFill>
                  <a:srgbClr val="FF0000"/>
                </a:solidFill>
              </a:rPr>
              <a:t>Pa amrywiaeth o ganlyniadau/perfformiad/cyflawniadau dysgwyr fydd yn dangos cynnydd mewn dysgu? Pa dasgau cyfoethog fydd yn cefnogi dysgwyr i ddangos eu cynnydd? Sut y bydd dysgwyr yn myfyrio ar y cynnydd hwn ac yn cefnogi eu camau dysgu nesaf? 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436608" y="4070734"/>
            <a:ext cx="2372175" cy="2470274"/>
          </a:xfrm>
          <a:prstGeom prst="rect">
            <a:avLst/>
          </a:prstGeom>
          <a:solidFill>
            <a:srgbClr val="D9D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 b="0" i="0"/>
            </a:pPr>
            <a:r>
              <a:rPr lang="1106" sz="1400" dirty="0">
                <a:solidFill>
                  <a:srgbClr val="FF0000"/>
                </a:solidFill>
              </a:rPr>
              <a:t>Pa brofiadau dysgu fydd yn cefnogi dysgwyr i ddatblygu'r ddealltwriaeth a ddymunir yn y ffordd orau? Pa dasgau cyfoethog fydd orau i alluogi dysgwyr i ddatblygu'r wybodaeth a'r sgiliau a ddymunir? Sut y byddwch yn adeiladu gweithgareddau dysgu i wireddu'r diben dysgu dynodedig a amlinellir uchod?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34112" y="828782"/>
            <a:ext cx="2401824" cy="794881"/>
          </a:xfrm>
          <a:prstGeom prst="rect">
            <a:avLst/>
          </a:prstGeom>
          <a:solidFill>
            <a:srgbClr val="CC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 b="0" i="0"/>
            </a:pPr>
            <a:r>
              <a:rPr lang="1106" sz="1600" b="1" dirty="0">
                <a:solidFill>
                  <a:schemeClr val="tx1"/>
                </a:solidFill>
              </a:rPr>
              <a:t>Sefydlu'r diben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170505" y="828782"/>
            <a:ext cx="2401824" cy="765914"/>
          </a:xfrm>
          <a:prstGeom prst="rect">
            <a:avLst/>
          </a:prstGeom>
          <a:solidFill>
            <a:srgbClr val="33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 b="0" i="0"/>
            </a:pPr>
            <a:r>
              <a:rPr lang="1106" sz="1600" b="1" dirty="0">
                <a:solidFill>
                  <a:schemeClr val="tx1"/>
                </a:solidFill>
              </a:rPr>
              <a:t>Defnyddio’r </a:t>
            </a:r>
            <a:r>
              <a:rPr lang="en-US" sz="1600" b="1" dirty="0" err="1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egwyddorion</a:t>
            </a:r>
            <a:r>
              <a:rPr lang="en-US" sz="1600" b="1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cynnydd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288732" y="828782"/>
            <a:ext cx="2401824" cy="763661"/>
          </a:xfrm>
          <a:prstGeom prst="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 b="0" i="0"/>
            </a:pPr>
            <a:r>
              <a:rPr lang="1106" sz="1600" b="1" dirty="0">
                <a:solidFill>
                  <a:schemeClr val="tx1"/>
                </a:solidFill>
              </a:rPr>
              <a:t>Cynllunio cyfleoedd asesu ansawdd uchel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406959" y="828781"/>
            <a:ext cx="2401824" cy="763661"/>
          </a:xfrm>
          <a:prstGeom prst="rect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 b="0" i="0"/>
            </a:pPr>
            <a:r>
              <a:rPr lang="1106" sz="1600" b="1" dirty="0">
                <a:solidFill>
                  <a:schemeClr val="tx1"/>
                </a:solidFill>
              </a:rPr>
              <a:t>Cynllunio ar gyfer Dysgu </a:t>
            </a:r>
            <a:r>
              <a:rPr lang="en-GB" sz="1600" b="1" dirty="0">
                <a:solidFill>
                  <a:schemeClr val="tx1"/>
                </a:solidFill>
              </a:rPr>
              <a:t>â</a:t>
            </a:r>
            <a:r>
              <a:rPr lang="1106" sz="1600" b="1" dirty="0">
                <a:solidFill>
                  <a:schemeClr val="tx1"/>
                </a:solidFill>
              </a:rPr>
              <a:t> Diben </a:t>
            </a:r>
          </a:p>
        </p:txBody>
      </p:sp>
      <p:sp>
        <p:nvSpPr>
          <p:cNvPr id="39" name="Right Arrow 38"/>
          <p:cNvSpPr/>
          <p:nvPr/>
        </p:nvSpPr>
        <p:spPr>
          <a:xfrm>
            <a:off x="2562029" y="3658539"/>
            <a:ext cx="634569" cy="668682"/>
          </a:xfrm>
          <a:prstGeom prst="rightArrow">
            <a:avLst/>
          </a:prstGeom>
          <a:solidFill>
            <a:srgbClr val="CC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ight Arrow 40"/>
          <p:cNvSpPr/>
          <p:nvPr/>
        </p:nvSpPr>
        <p:spPr>
          <a:xfrm>
            <a:off x="5628070" y="3658539"/>
            <a:ext cx="634569" cy="668682"/>
          </a:xfrm>
          <a:prstGeom prst="rightArrow">
            <a:avLst/>
          </a:prstGeom>
          <a:solidFill>
            <a:srgbClr val="33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ight Arrow 41"/>
          <p:cNvSpPr/>
          <p:nvPr/>
        </p:nvSpPr>
        <p:spPr>
          <a:xfrm>
            <a:off x="8731473" y="3658539"/>
            <a:ext cx="634569" cy="668682"/>
          </a:xfrm>
          <a:prstGeom prst="rightArrow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300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3"/>
          <p:cNvSpPr/>
          <p:nvPr/>
        </p:nvSpPr>
        <p:spPr>
          <a:xfrm>
            <a:off x="0" y="0"/>
            <a:ext cx="12192000" cy="1167063"/>
          </a:xfrm>
          <a:prstGeom prst="flowChartDocument">
            <a:avLst/>
          </a:prstGeom>
          <a:solidFill>
            <a:srgbClr val="1D92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304" y="0"/>
            <a:ext cx="2520696" cy="9235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934730" y="214199"/>
            <a:ext cx="6400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Rhwydwaith</a:t>
            </a:r>
            <a:r>
              <a:rPr kumimoji="0" lang="en-GB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 </a:t>
            </a:r>
            <a:r>
              <a:rPr kumimoji="0" lang="en-GB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Cenedlaethol</a:t>
            </a:r>
            <a:r>
              <a:rPr kumimoji="0" lang="en-GB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 – </a:t>
            </a:r>
            <a:r>
              <a:rPr kumimoji="0" lang="en-GB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Dylunio’r</a:t>
            </a:r>
            <a:r>
              <a:rPr kumimoji="0" lang="en-GB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 Cwricwlwm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87842" y="1438700"/>
            <a:ext cx="11418196" cy="7599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="0" i="0"/>
            </a:pPr>
            <a:r>
              <a:rPr kumimoji="0" lang="cy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t>Cwestiwn 1. </a:t>
            </a:r>
            <a:r>
              <a:rPr kumimoji="0" lang="cy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t>Pa egwyddorion sy'n sail i benderfyniadau dylunio'r cwricwlwm yr ydych wedi'u gwneud hyd yn hyn/yn eu gwneud yn eich ysgol/lleoliad a pham mai chi yw eich sbardunau? (35 munud):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8782" y="2922668"/>
            <a:ext cx="116163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cs typeface="Arial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3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7FE6E6-5D01-4C3F-AC3C-9D121AC51BCA}"/>
              </a:ext>
            </a:extLst>
          </p:cNvPr>
          <p:cNvSpPr txBox="1"/>
          <p:nvPr/>
        </p:nvSpPr>
        <p:spPr>
          <a:xfrm>
            <a:off x="386902" y="2577496"/>
            <a:ext cx="11510572" cy="383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="0" i="0"/>
            </a:pPr>
            <a:r>
              <a:rPr kumimoji="0" lang="cy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t>a .Pa elfennau o fframwaith Cwricwlwm i Gymru ydych chi wedi'u defnyddio i ddechrau arni a pham wnaethoch chi ddechrau yno? E.e. y pedwar diben, egwyddorion dilyniant, yr egwyddorion addysgeg ac ati.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="0" i="0"/>
            </a:pPr>
            <a:r>
              <a:rPr kumimoji="0" lang="cy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t>b. Pa ganllawiau a dogfennau sydd wedi llywio eich penderfyniadau a pham y mae wedi bod yn ddefnyddiol? E.e. Dyfodol llwyddiannus, adroddiadau OECD, unrhyw gylchgronau, erthyglau, arbenigwyr cwricwlwm rhyngwladol?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="0" i="0"/>
            </a:pPr>
            <a:r>
              <a:rPr kumimoji="0" lang="cy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t>c. Pa ran y mae rhanddeiliaid wedi'i chwarae wrth gefnogi'r egwyddorion hyn i fod yn sail i gynllun cwricwlwm eich ysgol/lleoliad? E.e. rhieni, eich cymuned, llywodraethwyr, gwasanaethau gwella ac ati?</a:t>
            </a:r>
          </a:p>
        </p:txBody>
      </p:sp>
    </p:spTree>
    <p:extLst>
      <p:ext uri="{BB962C8B-B14F-4D97-AF65-F5344CB8AC3E}">
        <p14:creationId xmlns:p14="http://schemas.microsoft.com/office/powerpoint/2010/main" val="236028568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3"/>
          <p:cNvSpPr/>
          <p:nvPr/>
        </p:nvSpPr>
        <p:spPr>
          <a:xfrm>
            <a:off x="0" y="0"/>
            <a:ext cx="12192000" cy="1167063"/>
          </a:xfrm>
          <a:prstGeom prst="flowChartDocument">
            <a:avLst/>
          </a:prstGeom>
          <a:solidFill>
            <a:srgbClr val="1D9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6005" y="3423318"/>
            <a:ext cx="3579826" cy="6740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5000"/>
              </a:lnSpc>
              <a:spcBef>
                <a:spcPts val="1000"/>
              </a:spcBef>
              <a:spcAft>
                <a:spcPts val="600"/>
              </a:spcAft>
            </a:pPr>
            <a:r>
              <a:rPr lang="en-GB" sz="3600" b="1" dirty="0" err="1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Toriad</a:t>
            </a:r>
            <a:r>
              <a:rPr lang="en-GB" sz="3600" b="1" dirty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3600" dirty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(10 </a:t>
            </a:r>
            <a:r>
              <a:rPr lang="en-GB" sz="3600" dirty="0" err="1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munud</a:t>
            </a:r>
            <a:r>
              <a:rPr lang="en-GB" sz="3600" dirty="0">
                <a:solidFill>
                  <a:prstClr val="black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GB" sz="2400" dirty="0">
              <a:solidFill>
                <a:prstClr val="black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629A06-94D7-4E6F-BE72-0077676263ED}"/>
              </a:ext>
            </a:extLst>
          </p:cNvPr>
          <p:cNvSpPr txBox="1"/>
          <p:nvPr/>
        </p:nvSpPr>
        <p:spPr>
          <a:xfrm>
            <a:off x="6798444" y="131699"/>
            <a:ext cx="5157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GB" b="1" i="1" dirty="0">
                <a:solidFill>
                  <a:prstClr val="white"/>
                </a:solidFill>
              </a:rPr>
              <a:t>Rhwydwaith Cenedlaethol: </a:t>
            </a:r>
            <a:r>
              <a:rPr kumimoji="0" lang="1106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Cynllunio'r Cwricwlwm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  <a:p>
            <a:pPr lvl="0" algn="r">
              <a:defRPr/>
            </a:pPr>
            <a:endParaRPr lang="en-GB" b="1" i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81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475" y="870689"/>
            <a:ext cx="12011525" cy="1295571"/>
          </a:xfrm>
        </p:spPr>
        <p:txBody>
          <a:bodyPr>
            <a:normAutofit/>
          </a:bodyPr>
          <a:lstStyle/>
          <a:p>
            <a:pPr algn="l"/>
            <a:r>
              <a:rPr lang="cy-GB" sz="3600" b="1" noProof="0" dirty="0">
                <a:hlinkClick r:id="rId4"/>
              </a:rPr>
              <a:t>Fideo: </a:t>
            </a:r>
            <a:r>
              <a:rPr lang="cy-GB" sz="3600" b="1" noProof="0" dirty="0">
                <a:solidFill>
                  <a:srgbClr val="FF0000"/>
                </a:solidFill>
                <a:ea typeface="Calibri" panose="020F0502020204030204" pitchFamily="34" charset="0"/>
              </a:rPr>
              <a:t>Gweithio </a:t>
            </a:r>
            <a:r>
              <a:rPr lang="cy-GB" sz="3600" b="1" noProof="0" dirty="0" err="1">
                <a:solidFill>
                  <a:srgbClr val="FF0000"/>
                </a:solidFill>
                <a:ea typeface="Calibri" panose="020F0502020204030204" pitchFamily="34" charset="0"/>
              </a:rPr>
              <a:t>mew</a:t>
            </a:r>
            <a:r>
              <a:rPr lang="cy-GB" sz="3600" b="1" dirty="0">
                <a:solidFill>
                  <a:srgbClr val="FF0000"/>
                </a:solidFill>
                <a:ea typeface="Calibri" panose="020F0502020204030204" pitchFamily="34" charset="0"/>
              </a:rPr>
              <a:t>n clwstwr</a:t>
            </a:r>
            <a:br>
              <a:rPr lang="cy-GB" sz="3200" b="1" noProof="0" dirty="0">
                <a:solidFill>
                  <a:srgbClr val="FF0000"/>
                </a:solidFill>
              </a:rPr>
            </a:br>
            <a:r>
              <a:rPr lang="en-GB" sz="2900" i="1" dirty="0">
                <a:solidFill>
                  <a:srgbClr val="FF0000"/>
                </a:solidFill>
              </a:rPr>
              <a:t>Pembroke Dock Community School – </a:t>
            </a:r>
            <a:r>
              <a:rPr lang="en-GB" sz="2900" i="1" dirty="0" err="1">
                <a:solidFill>
                  <a:srgbClr val="FF0000"/>
                </a:solidFill>
              </a:rPr>
              <a:t>adeiladu</a:t>
            </a:r>
            <a:r>
              <a:rPr lang="en-GB" sz="2900" i="1" dirty="0">
                <a:solidFill>
                  <a:srgbClr val="FF0000"/>
                </a:solidFill>
              </a:rPr>
              <a:t> </a:t>
            </a:r>
            <a:r>
              <a:rPr lang="en-GB" sz="2900" i="1" dirty="0" err="1">
                <a:solidFill>
                  <a:srgbClr val="FF0000"/>
                </a:solidFill>
              </a:rPr>
              <a:t>cwricwlwm</a:t>
            </a:r>
            <a:r>
              <a:rPr lang="en-GB" sz="2900" i="1" dirty="0">
                <a:solidFill>
                  <a:srgbClr val="FF0000"/>
                </a:solidFill>
              </a:rPr>
              <a:t> </a:t>
            </a:r>
            <a:r>
              <a:rPr lang="en-GB" sz="2900" i="1" dirty="0" err="1">
                <a:solidFill>
                  <a:srgbClr val="FF0000"/>
                </a:solidFill>
              </a:rPr>
              <a:t>efo’n</a:t>
            </a:r>
            <a:r>
              <a:rPr lang="en-GB" sz="2900" i="1" dirty="0">
                <a:solidFill>
                  <a:srgbClr val="FF0000"/>
                </a:solidFill>
              </a:rPr>
              <a:t> </a:t>
            </a:r>
            <a:r>
              <a:rPr lang="en-GB" sz="2900" i="1" dirty="0" err="1">
                <a:solidFill>
                  <a:srgbClr val="FF0000"/>
                </a:solidFill>
              </a:rPr>
              <a:t>clwstwr</a:t>
            </a:r>
            <a:endParaRPr lang="cy-GB" sz="2900" b="1" noProof="0" dirty="0">
              <a:solidFill>
                <a:srgbClr val="FF0000"/>
              </a:solidFill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0" y="0"/>
            <a:ext cx="12192000" cy="1167063"/>
          </a:xfrm>
          <a:prstGeom prst="flowChartDocument">
            <a:avLst/>
          </a:prstGeom>
          <a:solidFill>
            <a:srgbClr val="1D9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pic>
        <p:nvPicPr>
          <p:cNvPr id="3" name="Online Media 2" title="Pembroke Dock Community School – building curriculum with our cluster">
            <a:hlinkClick r:id="" action="ppaction://media"/>
            <a:extLst>
              <a:ext uri="{FF2B5EF4-FFF2-40B4-BE49-F238E27FC236}">
                <a16:creationId xmlns:a16="http://schemas.microsoft.com/office/drawing/2014/main" id="{F2C86611-283D-42F1-8E28-349ABD2DE41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529986" y="2389343"/>
            <a:ext cx="7312502" cy="413156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0BEA31-96CF-40F6-8502-0F31248284B3}"/>
              </a:ext>
            </a:extLst>
          </p:cNvPr>
          <p:cNvSpPr txBox="1"/>
          <p:nvPr/>
        </p:nvSpPr>
        <p:spPr>
          <a:xfrm>
            <a:off x="151122" y="75807"/>
            <a:ext cx="5157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Rhwydwaith Cenedlaethol: </a:t>
            </a:r>
            <a:r>
              <a:rPr kumimoji="0" lang="en-GB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Dylunio’r</a:t>
            </a:r>
            <a:r>
              <a:rPr kumimoji="0" lang="1106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 Cwricwlwm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76513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598" y="2972522"/>
            <a:ext cx="11847402" cy="1771643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 b="0" i="0"/>
            </a:pPr>
            <a:r>
              <a:rPr kumimoji="0" lang="cy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t>Cwestiwn 2</a:t>
            </a:r>
            <a:r>
              <a:rPr kumimoji="0" lang="cy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t>. Beth yw eich camau nesaf arfaethedig yn eich taith dylunio cwricwlwm a pham? Beth ydych chi'n bwriadu bod yn wahanol yr adeg hon y flwyddyn nesaf? Sut y byddwch yn gwireddu'r uchelgais hwnnw? Pa gymorth fydd ei angen arnoch a chan bwy? 20 munud </a:t>
            </a:r>
            <a:br>
              <a:rPr kumimoji="0" lang="cy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</a:b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0" y="0"/>
            <a:ext cx="12192000" cy="1167063"/>
          </a:xfrm>
          <a:prstGeom prst="flowChartDocument">
            <a:avLst/>
          </a:prstGeom>
          <a:solidFill>
            <a:srgbClr val="1D92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304" y="0"/>
            <a:ext cx="2520696" cy="9235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853108" y="41787"/>
            <a:ext cx="6329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n-GB" b="1" i="1" dirty="0" err="1">
                <a:solidFill>
                  <a:prstClr val="white"/>
                </a:solidFill>
              </a:rPr>
              <a:t>Rhwydwaith</a:t>
            </a:r>
            <a:r>
              <a:rPr lang="en-GB" b="1" i="1" dirty="0">
                <a:solidFill>
                  <a:prstClr val="white"/>
                </a:solidFill>
              </a:rPr>
              <a:t> </a:t>
            </a:r>
            <a:r>
              <a:rPr lang="en-GB" b="1" i="1" dirty="0" err="1">
                <a:solidFill>
                  <a:prstClr val="white"/>
                </a:solidFill>
              </a:rPr>
              <a:t>Cenedlaethlol</a:t>
            </a:r>
            <a:r>
              <a:rPr lang="en-GB" b="1" i="1" dirty="0">
                <a:solidFill>
                  <a:prstClr val="white"/>
                </a:solidFill>
              </a:rPr>
              <a:t> – </a:t>
            </a:r>
            <a:r>
              <a:rPr lang="en-GB" b="1" i="1" dirty="0" err="1">
                <a:solidFill>
                  <a:prstClr val="white"/>
                </a:solidFill>
              </a:rPr>
              <a:t>Dylunio’r</a:t>
            </a:r>
            <a:r>
              <a:rPr lang="en-GB" b="1" i="1" dirty="0">
                <a:solidFill>
                  <a:prstClr val="white"/>
                </a:solidFill>
              </a:rPr>
              <a:t> </a:t>
            </a:r>
            <a:r>
              <a:rPr lang="en-GB" b="1" i="1" dirty="0" err="1">
                <a:solidFill>
                  <a:prstClr val="white"/>
                </a:solidFill>
              </a:rPr>
              <a:t>cwricwlwm</a:t>
            </a:r>
            <a:r>
              <a:rPr lang="en-GB" b="1" i="1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515259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3"/>
          <p:cNvSpPr/>
          <p:nvPr/>
        </p:nvSpPr>
        <p:spPr>
          <a:xfrm>
            <a:off x="-29111" y="155239"/>
            <a:ext cx="12192000" cy="1167063"/>
          </a:xfrm>
          <a:prstGeom prst="flowChartDocument">
            <a:avLst/>
          </a:prstGeom>
          <a:solidFill>
            <a:srgbClr val="1D92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/>
            </a:endParaRPr>
          </a:p>
        </p:txBody>
      </p:sp>
      <p:pic>
        <p:nvPicPr>
          <p:cNvPr id="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304" y="0"/>
            <a:ext cx="2520696" cy="9235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900865" y="92440"/>
            <a:ext cx="6325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Rhwydwaith</a:t>
            </a:r>
            <a:r>
              <a:rPr kumimoji="0" lang="en-GB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 </a:t>
            </a:r>
            <a:r>
              <a:rPr kumimoji="0" lang="en-GB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Cenedlaethol</a:t>
            </a:r>
            <a:r>
              <a:rPr kumimoji="0" lang="en-GB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 : </a:t>
            </a:r>
            <a:r>
              <a:rPr kumimoji="0" lang="en-GB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Dylunio’r</a:t>
            </a:r>
            <a:r>
              <a:rPr kumimoji="0" lang="en-GB" sz="18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cs typeface="Arial"/>
              </a:rPr>
              <a:t> Cwricwlwm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39852" y="2660014"/>
            <a:ext cx="11512296" cy="3345919"/>
          </a:xfrm>
        </p:spPr>
        <p:txBody>
          <a:bodyPr>
            <a:normAutofit/>
          </a:bodyPr>
          <a:lstStyle/>
          <a:p>
            <a:pPr algn="l"/>
            <a:endParaRPr lang="en-GB" b="1" dirty="0">
              <a:solidFill>
                <a:srgbClr val="FF0000"/>
              </a:solidFill>
            </a:endParaRPr>
          </a:p>
          <a:p>
            <a:pPr algn="l"/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6BC746-D3DB-46D3-A388-318BE12E96AD}"/>
              </a:ext>
            </a:extLst>
          </p:cNvPr>
          <p:cNvSpPr txBox="1"/>
          <p:nvPr/>
        </p:nvSpPr>
        <p:spPr>
          <a:xfrm>
            <a:off x="205483" y="1518598"/>
            <a:ext cx="1172281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="0" i="0"/>
            </a:pPr>
            <a:r>
              <a:rPr kumimoji="0" lang="cy-GB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t>Cwestiwn 3. </a:t>
            </a:r>
            <a:r>
              <a:rPr kumimoji="0" lang="cy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t>Sut mae cydweithio o fewn ac ar draws ysgolion (e.e. clwstwr, rhwydweithiau sefydledig, perthnasoedd sydd newydd eu datblygu) yn helpu i lunio dyluniad eich cwricwlwm? Pam dewis gweithio fel hyn? Sut ydych chi wedi goresgyn unrhyw heriau? 20 munud</a:t>
            </a:r>
            <a:endParaRPr kumimoji="0" lang="cy-GB" sz="32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696557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/>
        </p:nvSpPr>
        <p:spPr>
          <a:xfrm>
            <a:off x="0" y="0"/>
            <a:ext cx="12192000" cy="1167063"/>
          </a:xfrm>
          <a:prstGeom prst="flowChartDocument">
            <a:avLst/>
          </a:prstGeom>
          <a:solidFill>
            <a:srgbClr val="1D928F"/>
          </a:solidFill>
          <a:ln w="12700">
            <a:solidFill>
              <a:srgbClr val="1D9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0884" y="137150"/>
            <a:ext cx="28324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>
                <a:solidFill>
                  <a:schemeClr val="bg1"/>
                </a:solidFill>
                <a:latin typeface="Calibri Light" panose="020F0302020204030204"/>
                <a:ea typeface="Calibri" panose="020F0502020204030204" pitchFamily="34" charset="0"/>
                <a:cs typeface="Times New Roman" panose="02020603050405020304" pitchFamily="18" charset="0"/>
              </a:rPr>
              <a:t> Ar </a:t>
            </a:r>
            <a:r>
              <a:rPr lang="en-GB" sz="4000" b="1" dirty="0" err="1">
                <a:solidFill>
                  <a:schemeClr val="bg1"/>
                </a:solidFill>
                <a:latin typeface="Calibri Light" panose="020F0302020204030204"/>
                <a:ea typeface="Calibri" panose="020F0502020204030204" pitchFamily="34" charset="0"/>
                <a:cs typeface="Times New Roman" panose="02020603050405020304" pitchFamily="18" charset="0"/>
              </a:rPr>
              <a:t>ôl</a:t>
            </a:r>
            <a:r>
              <a:rPr lang="en-GB" sz="4000" b="1" dirty="0">
                <a:solidFill>
                  <a:schemeClr val="bg1"/>
                </a:solidFill>
                <a:latin typeface="Calibri Light" panose="020F0302020204030204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n-GB" sz="4000" b="1" dirty="0" err="1">
                <a:solidFill>
                  <a:schemeClr val="bg1"/>
                </a:solidFill>
                <a:latin typeface="Calibri Light" panose="020F0302020204030204"/>
                <a:ea typeface="Calibri" panose="020F0502020204030204" pitchFamily="34" charset="0"/>
                <a:cs typeface="Times New Roman" panose="02020603050405020304" pitchFamily="18" charset="0"/>
              </a:rPr>
              <a:t>sgwrs</a:t>
            </a:r>
            <a:endParaRPr lang="en-GB" sz="4000" b="1" dirty="0">
              <a:solidFill>
                <a:schemeClr val="bg1"/>
              </a:solidFill>
              <a:latin typeface="Calibri Light" panose="020F03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0884" y="1304213"/>
            <a:ext cx="689191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ysClr val="windowText" lastClr="000000"/>
                </a:solidFill>
              </a:rPr>
              <a:t>Ar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ôl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cymryd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rhan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yn</a:t>
            </a:r>
            <a:r>
              <a:rPr lang="en-GB" sz="2200" b="1" dirty="0">
                <a:solidFill>
                  <a:sysClr val="windowText" lastClr="000000"/>
                </a:solidFill>
              </a:rPr>
              <a:t> y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sgwrs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rhwydwaith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genedlaethol</a:t>
            </a:r>
            <a:r>
              <a:rPr lang="en-GB" sz="2200" b="1" dirty="0">
                <a:solidFill>
                  <a:sysClr val="windowText" lastClr="000000"/>
                </a:solidFill>
              </a:rPr>
              <a:t> hon,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ystyriwch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fyfyrio</a:t>
            </a:r>
            <a:r>
              <a:rPr lang="en-GB" sz="2200" b="1" dirty="0">
                <a:solidFill>
                  <a:sysClr val="windowText" lastClr="000000"/>
                </a:solidFill>
              </a:rPr>
              <a:t> ar: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ysClr val="windowText" lastClr="000000"/>
                </a:solidFill>
              </a:rPr>
              <a:t>Beth </a:t>
            </a:r>
            <a:r>
              <a:rPr lang="en-GB" sz="2000" dirty="0" err="1">
                <a:solidFill>
                  <a:sysClr val="windowText" lastClr="000000"/>
                </a:solidFill>
              </a:rPr>
              <a:t>ydych</a:t>
            </a:r>
            <a:r>
              <a:rPr lang="en-GB" sz="2000" dirty="0">
                <a:solidFill>
                  <a:sysClr val="windowText" lastClr="000000"/>
                </a:solidFill>
              </a:rPr>
              <a:t> chi </a:t>
            </a:r>
            <a:r>
              <a:rPr lang="en-GB" sz="2000" dirty="0" err="1">
                <a:solidFill>
                  <a:sysClr val="windowText" lastClr="000000"/>
                </a:solidFill>
              </a:rPr>
              <a:t>wedi'i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ddysgu</a:t>
            </a:r>
            <a:r>
              <a:rPr lang="en-GB" sz="2000" dirty="0">
                <a:solidFill>
                  <a:sysClr val="windowText" lastClr="000000"/>
                </a:solidFill>
              </a:rPr>
              <a:t> am </a:t>
            </a:r>
            <a:r>
              <a:rPr lang="en-GB" sz="2000" dirty="0" err="1">
                <a:solidFill>
                  <a:sysClr val="windowText" lastClr="000000"/>
                </a:solidFill>
              </a:rPr>
              <a:t>sut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mae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pobl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yn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meddwl</a:t>
            </a:r>
            <a:r>
              <a:rPr lang="en-GB" sz="2000" dirty="0">
                <a:solidFill>
                  <a:sysClr val="windowText" lastClr="000000"/>
                </a:solidFill>
              </a:rPr>
              <a:t> am </a:t>
            </a:r>
            <a:r>
              <a:rPr lang="en-GB" sz="2000" dirty="0" err="1">
                <a:solidFill>
                  <a:sysClr val="windowText" lastClr="000000"/>
                </a:solidFill>
              </a:rPr>
              <a:t>ddylunio'r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cwricwlwm</a:t>
            </a:r>
            <a:r>
              <a:rPr lang="en-GB" sz="2000" dirty="0">
                <a:solidFill>
                  <a:sysClr val="windowText" lastClr="000000"/>
                </a:solidFill>
              </a:rPr>
              <a:t> ac </a:t>
            </a:r>
            <a:r>
              <a:rPr lang="en-GB" sz="2000" dirty="0" err="1">
                <a:solidFill>
                  <a:sysClr val="windowText" lastClr="000000"/>
                </a:solidFill>
              </a:rPr>
              <a:t>asesu</a:t>
            </a:r>
            <a:r>
              <a:rPr lang="en-GB" sz="2000" dirty="0">
                <a:solidFill>
                  <a:sysClr val="windowText" lastClr="000000"/>
                </a:solidFill>
              </a:rPr>
              <a:t> a </a:t>
            </a:r>
            <a:r>
              <a:rPr lang="en-GB" sz="2000" dirty="0" err="1">
                <a:solidFill>
                  <a:sysClr val="windowText" lastClr="000000"/>
                </a:solidFill>
              </a:rPr>
              <a:t>allai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helpu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gyda'r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pethau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rydych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chi'n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gweithio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arnyn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nhw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ar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hyn</a:t>
            </a:r>
            <a:r>
              <a:rPr lang="en-GB" sz="2000" dirty="0">
                <a:solidFill>
                  <a:sysClr val="windowText" lastClr="000000"/>
                </a:solidFill>
              </a:rPr>
              <a:t> o </a:t>
            </a:r>
            <a:r>
              <a:rPr lang="en-GB" sz="2000" dirty="0" err="1">
                <a:solidFill>
                  <a:sysClr val="windowText" lastClr="000000"/>
                </a:solidFill>
              </a:rPr>
              <a:t>bryd</a:t>
            </a:r>
            <a:r>
              <a:rPr lang="en-GB" sz="2000" dirty="0">
                <a:solidFill>
                  <a:sysClr val="windowText" lastClr="000000"/>
                </a:solidFill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ysClr val="windowText" lastClr="000000"/>
                </a:solidFill>
              </a:rPr>
              <a:t>Pwy</a:t>
            </a:r>
            <a:r>
              <a:rPr lang="en-GB" sz="2000" dirty="0">
                <a:solidFill>
                  <a:sysClr val="windowText" lastClr="000000"/>
                </a:solidFill>
              </a:rPr>
              <a:t>, </a:t>
            </a:r>
            <a:r>
              <a:rPr lang="en-GB" sz="2000" dirty="0" err="1">
                <a:solidFill>
                  <a:sysClr val="windowText" lastClr="000000"/>
                </a:solidFill>
              </a:rPr>
              <a:t>yn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eich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lleoliad</a:t>
            </a:r>
            <a:r>
              <a:rPr lang="en-GB" sz="2000" dirty="0">
                <a:solidFill>
                  <a:sysClr val="windowText" lastClr="000000"/>
                </a:solidFill>
              </a:rPr>
              <a:t> chi, y </a:t>
            </a:r>
            <a:r>
              <a:rPr lang="en-GB" sz="2000" dirty="0" err="1">
                <a:solidFill>
                  <a:sysClr val="windowText" lastClr="000000"/>
                </a:solidFill>
              </a:rPr>
              <a:t>gallech</a:t>
            </a:r>
            <a:r>
              <a:rPr lang="en-GB" sz="2000" dirty="0">
                <a:solidFill>
                  <a:sysClr val="windowText" lastClr="000000"/>
                </a:solidFill>
              </a:rPr>
              <a:t> chi eu </a:t>
            </a:r>
            <a:r>
              <a:rPr lang="en-GB" sz="2000" dirty="0" err="1">
                <a:solidFill>
                  <a:sysClr val="windowText" lastClr="000000"/>
                </a:solidFill>
              </a:rPr>
              <a:t>cynnwys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mewn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trafodaethau</a:t>
            </a:r>
            <a:r>
              <a:rPr lang="en-GB" sz="2000" dirty="0">
                <a:solidFill>
                  <a:sysClr val="windowText" lastClr="000000"/>
                </a:solidFill>
              </a:rPr>
              <a:t> am </a:t>
            </a:r>
            <a:r>
              <a:rPr lang="en-GB" sz="2000" dirty="0" err="1">
                <a:solidFill>
                  <a:sysClr val="windowText" lastClr="000000"/>
                </a:solidFill>
              </a:rPr>
              <a:t>hyn</a:t>
            </a:r>
            <a:r>
              <a:rPr lang="en-GB" sz="2000" dirty="0">
                <a:solidFill>
                  <a:sysClr val="windowText" lastClr="000000"/>
                </a:solidFill>
              </a:rPr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200" dirty="0">
              <a:solidFill>
                <a:sysClr val="windowText" lastClr="000000"/>
              </a:solidFill>
            </a:endParaRPr>
          </a:p>
          <a:p>
            <a:r>
              <a:rPr lang="en-GB" sz="2200" b="1" dirty="0">
                <a:solidFill>
                  <a:sysClr val="windowText" lastClr="000000"/>
                </a:solidFill>
              </a:rPr>
              <a:t>Pa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negeseuon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allweddol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sydd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yn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yr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adnoddau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pellach</a:t>
            </a:r>
            <a:r>
              <a:rPr lang="en-GB" sz="2200" b="1" dirty="0">
                <a:solidFill>
                  <a:sysClr val="windowText" lastClr="000000"/>
                </a:solidFill>
              </a:rPr>
              <a:t> (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fideo</a:t>
            </a:r>
            <a:r>
              <a:rPr lang="en-GB" sz="2200" b="1" dirty="0">
                <a:solidFill>
                  <a:sysClr val="windowText" lastClr="000000"/>
                </a:solidFill>
              </a:rPr>
              <a:t>,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erthygl</a:t>
            </a:r>
            <a:r>
              <a:rPr lang="en-GB" sz="2200" b="1" dirty="0">
                <a:solidFill>
                  <a:sysClr val="windowText" lastClr="000000"/>
                </a:solidFill>
              </a:rPr>
              <a:t>,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papur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er</a:t>
            </a:r>
            <a:r>
              <a:rPr lang="en-GB" sz="2200" b="1" dirty="0">
                <a:solidFill>
                  <a:sysClr val="windowText" lastClr="000000"/>
                </a:solidFill>
              </a:rPr>
              <a:t>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gwybodaeth</a:t>
            </a:r>
            <a:r>
              <a:rPr lang="en-GB" sz="2200" b="1" dirty="0">
                <a:solidFill>
                  <a:sysClr val="windowText" lastClr="000000"/>
                </a:solidFill>
              </a:rPr>
              <a:t>) sy’n </a:t>
            </a:r>
            <a:r>
              <a:rPr lang="en-GB" sz="2200" b="1" dirty="0" err="1">
                <a:solidFill>
                  <a:sysClr val="windowText" lastClr="000000"/>
                </a:solidFill>
              </a:rPr>
              <a:t>ddefnyddiol</a:t>
            </a:r>
            <a:r>
              <a:rPr lang="en-GB" sz="2200" b="1" dirty="0">
                <a:solidFill>
                  <a:sysClr val="windowText" lastClr="000000"/>
                </a:solidFill>
              </a:rPr>
              <a:t> i ddatblygu: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ysClr val="windowText" lastClr="000000"/>
                </a:solidFill>
              </a:rPr>
              <a:t>Y pethau </a:t>
            </a:r>
            <a:r>
              <a:rPr lang="en-GB" sz="2000" dirty="0" err="1">
                <a:solidFill>
                  <a:sysClr val="windowText" lastClr="000000"/>
                </a:solidFill>
              </a:rPr>
              <a:t>rydych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yn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gweithio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arnynt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yn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eich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lleoliad</a:t>
            </a:r>
            <a:r>
              <a:rPr lang="en-GB" sz="2000" dirty="0">
                <a:solidFill>
                  <a:sysClr val="windowText" lastClr="000000"/>
                </a:solidFill>
              </a:rPr>
              <a:t> ar </a:t>
            </a:r>
            <a:r>
              <a:rPr lang="en-GB" sz="2000" dirty="0" err="1">
                <a:solidFill>
                  <a:sysClr val="windowText" lastClr="000000"/>
                </a:solidFill>
              </a:rPr>
              <a:t>hyn</a:t>
            </a:r>
            <a:r>
              <a:rPr lang="en-GB" sz="2000" dirty="0">
                <a:solidFill>
                  <a:sysClr val="windowText" lastClr="000000"/>
                </a:solidFill>
              </a:rPr>
              <a:t> o </a:t>
            </a:r>
            <a:r>
              <a:rPr lang="en-GB" sz="2000" dirty="0" err="1">
                <a:solidFill>
                  <a:sysClr val="windowText" lastClr="000000"/>
                </a:solidFill>
              </a:rPr>
              <a:t>bryd</a:t>
            </a:r>
            <a:r>
              <a:rPr lang="en-GB" sz="2000" dirty="0">
                <a:solidFill>
                  <a:sysClr val="windowText" lastClr="000000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ysClr val="windowText" lastClr="000000"/>
                </a:solidFill>
              </a:rPr>
              <a:t>Eich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dealltwriaeth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a'ch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ffordd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eich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hun</a:t>
            </a:r>
            <a:r>
              <a:rPr lang="en-GB" sz="2000" dirty="0">
                <a:solidFill>
                  <a:sysClr val="windowText" lastClr="000000"/>
                </a:solidFill>
              </a:rPr>
              <a:t> o feddwl am </a:t>
            </a:r>
            <a:r>
              <a:rPr lang="en-GB" sz="2000" dirty="0" err="1">
                <a:solidFill>
                  <a:sysClr val="windowText" lastClr="000000"/>
                </a:solidFill>
              </a:rPr>
              <a:t>cynnydd</a:t>
            </a:r>
            <a:r>
              <a:rPr lang="en-GB" sz="2000" dirty="0">
                <a:solidFill>
                  <a:sysClr val="windowText" lastClr="000000"/>
                </a:solidFill>
              </a:rPr>
              <a:t> ac </a:t>
            </a:r>
            <a:r>
              <a:rPr lang="en-GB" sz="2000" dirty="0" err="1">
                <a:solidFill>
                  <a:sysClr val="windowText" lastClr="000000"/>
                </a:solidFill>
              </a:rPr>
              <a:t>asesu</a:t>
            </a:r>
            <a:r>
              <a:rPr lang="en-GB" sz="2000" dirty="0">
                <a:solidFill>
                  <a:sysClr val="windowText" lastClr="000000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ysClr val="windowText" lastClr="000000"/>
                </a:solidFill>
              </a:rPr>
              <a:t>Y </a:t>
            </a:r>
            <a:r>
              <a:rPr lang="en-GB" sz="2000" dirty="0" err="1">
                <a:solidFill>
                  <a:sysClr val="windowText" lastClr="000000"/>
                </a:solidFill>
              </a:rPr>
              <a:t>syniadau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allweddol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i'w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tynnu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o'r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sgwrs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rhwydwaith</a:t>
            </a:r>
            <a:r>
              <a:rPr lang="en-GB" sz="2000" dirty="0">
                <a:solidFill>
                  <a:sysClr val="windowText" lastClr="000000"/>
                </a:solidFill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</a:rPr>
              <a:t>cenedlaethol</a:t>
            </a:r>
            <a:endParaRPr lang="en-GB" sz="2000" dirty="0">
              <a:solidFill>
                <a:sysClr val="windowText" lastClr="0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81B958-2A74-4E6A-AC00-B3F85EFAD356}"/>
              </a:ext>
            </a:extLst>
          </p:cNvPr>
          <p:cNvSpPr txBox="1"/>
          <p:nvPr/>
        </p:nvSpPr>
        <p:spPr>
          <a:xfrm>
            <a:off x="7034523" y="44587"/>
            <a:ext cx="5157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b="1" i="1" dirty="0">
                <a:solidFill>
                  <a:prstClr val="white"/>
                </a:solidFill>
              </a:rPr>
              <a:t>Rhwydwaith Cenedlaethol: </a:t>
            </a:r>
            <a:r>
              <a:rPr kumimoji="0" lang="1106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</a:rPr>
              <a:t>Cynllunio'r Cwricwlwm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  <a:p>
            <a:pPr lvl="0">
              <a:defRPr/>
            </a:pPr>
            <a:endParaRPr lang="en-GB" b="1" i="1" dirty="0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907033-39F9-415B-94B3-D1CBC21380F4}"/>
              </a:ext>
            </a:extLst>
          </p:cNvPr>
          <p:cNvSpPr/>
          <p:nvPr/>
        </p:nvSpPr>
        <p:spPr>
          <a:xfrm>
            <a:off x="7675916" y="1167063"/>
            <a:ext cx="4245200" cy="5262979"/>
          </a:xfrm>
          <a:prstGeom prst="rect">
            <a:avLst/>
          </a:prstGeom>
          <a:solidFill>
            <a:srgbClr val="8FDBED"/>
          </a:solidFill>
          <a:ln w="76200">
            <a:solidFill>
              <a:srgbClr val="8FDBED"/>
            </a:solidFill>
          </a:ln>
        </p:spPr>
        <p:txBody>
          <a:bodyPr wrap="square">
            <a:spAutoFit/>
          </a:bodyPr>
          <a:lstStyle/>
          <a:p>
            <a:r>
              <a:rPr lang="en-GB" sz="2400" b="1" dirty="0" err="1">
                <a:solidFill>
                  <a:srgbClr val="FF0000"/>
                </a:solidFill>
              </a:rPr>
              <a:t>Adnoddau</a:t>
            </a:r>
            <a:r>
              <a:rPr lang="en-GB" sz="2400" b="1" dirty="0">
                <a:solidFill>
                  <a:srgbClr val="FF0000"/>
                </a:solidFill>
              </a:rPr>
              <a:t> </a:t>
            </a:r>
            <a:r>
              <a:rPr lang="en-GB" sz="2400" b="1" dirty="0" err="1">
                <a:solidFill>
                  <a:srgbClr val="FF0000"/>
                </a:solidFill>
              </a:rPr>
              <a:t>pellach</a:t>
            </a:r>
            <a:br>
              <a:rPr lang="en-GB" sz="2400" b="1" dirty="0">
                <a:solidFill>
                  <a:srgbClr val="FF0000"/>
                </a:solidFill>
              </a:rPr>
            </a:br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b="1" dirty="0">
                <a:solidFill>
                  <a:srgbClr val="FF0000"/>
                </a:solidFill>
              </a:rPr>
              <a:t>Podcast: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Rethinking Education: Jay McTighe on how to 'backward design' educational nirvana on Apple Podcasts</a:t>
            </a:r>
            <a:br>
              <a:rPr lang="en-GB" sz="2400" dirty="0">
                <a:solidFill>
                  <a:srgbClr val="FF0000"/>
                </a:solidFill>
              </a:rPr>
            </a:br>
            <a:br>
              <a:rPr lang="en-GB" sz="2400" dirty="0">
                <a:solidFill>
                  <a:srgbClr val="FF0000"/>
                </a:solidFill>
              </a:rPr>
            </a:br>
            <a:r>
              <a:rPr lang="en-GB" sz="2400" b="1" dirty="0">
                <a:solidFill>
                  <a:srgbClr val="FF0000"/>
                </a:solidFill>
              </a:rPr>
              <a:t>Blog: </a:t>
            </a:r>
            <a:r>
              <a:rPr lang="en-GB" sz="2400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 Key Elements for Successful Curriculum Design (eduplanet21.com)</a:t>
            </a:r>
            <a:br>
              <a:rPr lang="en-GB" sz="2400" i="1" dirty="0">
                <a:solidFill>
                  <a:srgbClr val="FF0000"/>
                </a:solidFill>
              </a:rPr>
            </a:br>
            <a:br>
              <a:rPr lang="en-GB" sz="2400" i="1" dirty="0">
                <a:solidFill>
                  <a:srgbClr val="FF0000"/>
                </a:solidFill>
              </a:rPr>
            </a:br>
            <a:r>
              <a:rPr lang="en-GB" sz="2400" b="1" dirty="0">
                <a:solidFill>
                  <a:srgbClr val="FF0000"/>
                </a:solidFill>
              </a:rPr>
              <a:t>Paper: </a:t>
            </a:r>
            <a:r>
              <a:rPr lang="en-GB" sz="2400" dirty="0">
                <a:solidFill>
                  <a:srgbClr val="FF00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Improving Schools in Wales - An OECD Perspective</a:t>
            </a:r>
            <a:br>
              <a:rPr lang="en-GB" sz="2400" dirty="0"/>
            </a:b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61857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6.xml.rels>&#65279;<?xml version="1.0" encoding="utf-8"?><Relationships xmlns="http://schemas.openxmlformats.org/package/2006/relationships"><Relationship Type="http://schemas.openxmlformats.org/officeDocument/2006/relationships/customXmlProps" Target="/customXML/itemProps6.xml" Id="Rd3c4172d526e4b2384ade4b889302c76" /></Relationships>
</file>

<file path=customXML/item6.xml><?xml version="1.0" encoding="utf-8"?>
<metadata xmlns="http://www.objective.com/ecm/document/metadata/FF3C5B18883D4E21973B57C2EEED7FD1" version="1.0.0">
  <systemFields>
    <field name="Objective-Id">
      <value order="0">A40961170</value>
    </field>
    <field name="Objective-Title">
      <value order="0">Summer Curriculum Design facilitator slides (C)</value>
    </field>
    <field name="Objective-Description">
      <value order="0">Summer 2022 Curriculum Design facilitators slides</value>
    </field>
    <field name="Objective-CreationStamp">
      <value order="0">2022-06-12T10:29:53Z</value>
    </field>
    <field name="Objective-IsApproved">
      <value order="0">false</value>
    </field>
    <field name="Objective-IsPublished">
      <value order="0">true</value>
    </field>
    <field name="Objective-DatePublished">
      <value order="0">2022-06-21T10:04:13Z</value>
    </field>
    <field name="Objective-ModificationStamp">
      <value order="0">2022-06-24T16:17:17Z</value>
    </field>
    <field name="Objective-Owner">
      <value order="0">Roberts-Ablett, Yvonne (EPS - Curriculum)</value>
    </field>
    <field name="Objective-Path">
      <value order="0">Objective Global Folder:Business File Plan:WG Organisational Groups:NEW - Post April 2022 - Education, Social Justice &amp; Welsh Language:Education, Social Justice &amp; Welsh Language (ESJWL) - Education - Curriculum &amp; Assessment Division:1 - Save:Curriculum for Wales Programme:Curriculum Development Central Team Documents:EPS Curriculum Reform - Stakeholder Engagement - National Network - 2020-2022:Summer 2022 - Curriculum Design</value>
    </field>
    <field name="Objective-Parent">
      <value order="0">Summer 2022 - Curriculum Design</value>
    </field>
    <field name="Objective-State">
      <value order="0">Published</value>
    </field>
    <field name="Objective-VersionId">
      <value order="0">vA78779737</value>
    </field>
    <field name="Objective-Version">
      <value order="0">4.0</value>
    </field>
    <field name="Objective-VersionNumber">
      <value order="0">5</value>
    </field>
    <field name="Objective-VersionComment">
      <value order="0"/>
    </field>
    <field name="Objective-FileNumber">
      <value order="0">qA1443863</value>
    </field>
    <field name="Objective-Classification">
      <value order="0">Official</value>
    </field>
    <field name="Objective-Caveats">
      <value order="0"/>
    </field>
  </systemFields>
  <catalogues>
    <catalogue name="Document Type Catalogue" type="type" ori="id:cA14">
      <field name="Objective-Date Acquired">
        <value order="0"/>
      </field>
      <field name="Objective-Official Translation">
        <value order="0"/>
      </field>
      <field name="Objective-Connect Creator">
        <value order="0"/>
      </field>
    </catalogue>
  </catalogues>
</metadata>
</file>

<file path=customXML/itemProps6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FF3C5B18883D4E21973B57C2EEED7FD1"/>
  </ds:schemaRefs>
</ds:datastoreItem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694C99E469149A8A14CDCBB9F3FE8" ma:contentTypeVersion="13" ma:contentTypeDescription="Create a new document." ma:contentTypeScope="" ma:versionID="ef093d83b5f4bbef9260458fcf1d0b15">
  <xsd:schema xmlns:xsd="http://www.w3.org/2001/XMLSchema" xmlns:xs="http://www.w3.org/2001/XMLSchema" xmlns:p="http://schemas.microsoft.com/office/2006/metadata/properties" xmlns:ns3="2eee1355-c298-47c0-bc48-804d5207a1fb" xmlns:ns4="7f4ca51e-d704-4511-ad81-07d6ac3eb163" targetNamespace="http://schemas.microsoft.com/office/2006/metadata/properties" ma:root="true" ma:fieldsID="a4a4fd3f5e9868053803b9605f8b4ef3" ns3:_="" ns4:_="">
    <xsd:import namespace="2eee1355-c298-47c0-bc48-804d5207a1fb"/>
    <xsd:import namespace="7f4ca51e-d704-4511-ad81-07d6ac3eb16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e1355-c298-47c0-bc48-804d5207a1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4ca51e-d704-4511-ad81-07d6ac3eb16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F3F721-57DB-4784-98B7-72B5966B2D33}">
  <ds:schemaRefs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2eee1355-c298-47c0-bc48-804d5207a1fb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7f4ca51e-d704-4511-ad81-07d6ac3eb16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0CE503F-710D-45C6-BCF2-93269F49A5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ee1355-c298-47c0-bc48-804d5207a1fb"/>
    <ds:schemaRef ds:uri="7f4ca51e-d704-4511-ad81-07d6ac3eb1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9F6025-F06A-4094-AB03-94BE744D39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7282</TotalTime>
  <Words>1535</Words>
  <Application>Microsoft Office PowerPoint</Application>
  <PresentationFormat>Widescreen</PresentationFormat>
  <Paragraphs>95</Paragraphs>
  <Slides>11</Slides>
  <Notes>10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Fideo: Gweithio mewn clwstwr Pembroke Dock Community School – adeiladu cwricwlwm efo’n clwstwr</vt:lpstr>
      <vt:lpstr>Cwestiwn 2. Beth yw eich camau nesaf arfaethedig yn eich taith dylunio cwricwlwm a pham? Beth ydych chi'n bwriadu bod yn wahanol yr adeg hon y flwyddyn nesaf? Sut y byddwch yn gwireddu'r uchelgais hwnnw? Pa gymorth fydd ei angen arnoch a chan bwy? 20 munud  </vt:lpstr>
      <vt:lpstr>PowerPoint Presentation</vt:lpstr>
      <vt:lpstr>PowerPoint Presentation</vt:lpstr>
      <vt:lpstr>PowerPoint Presentation</vt:lpstr>
      <vt:lpstr>PowerPoint Presentation</vt:lpstr>
    </vt:vector>
  </TitlesOfParts>
  <Company>Welsh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McCarthy, Pat (EPS - Curriculum)</dc:creator>
  <cp:lastModifiedBy>Ellis, Jane (EPS - Curriculum)</cp:lastModifiedBy>
  <cp:revision>151</cp:revision>
  <dcterms:created xsi:type="dcterms:W3CDTF">2020-12-29T14:32:59Z</dcterms:created>
  <dcterms:modified xsi:type="dcterms:W3CDTF">2022-06-17T10:52:26Z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A40961170</vt:lpwstr>
  </property>
  <property fmtid="{D5CDD505-2E9C-101B-9397-08002B2CF9AE}" pid="4" name="Objective-Title">
    <vt:lpwstr>Summer Curriculum Design facilitator slides (C)</vt:lpwstr>
  </property>
  <property fmtid="{D5CDD505-2E9C-101B-9397-08002B2CF9AE}" pid="5" name="Objective-Description">
    <vt:lpwstr>Summer 2022 Curriculum Design facilitators slides</vt:lpwstr>
  </property>
  <property fmtid="{D5CDD505-2E9C-101B-9397-08002B2CF9AE}" pid="6" name="Objective-CreationStamp">
    <vt:filetime>2022-06-12T10:40:06Z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2022-06-21T10:04:13Z</vt:filetime>
  </property>
  <property fmtid="{D5CDD505-2E9C-101B-9397-08002B2CF9AE}" pid="10" name="Objective-ModificationStamp">
    <vt:filetime>2022-06-24T16:17:17Z</vt:filetime>
  </property>
  <property fmtid="{D5CDD505-2E9C-101B-9397-08002B2CF9AE}" pid="11" name="Objective-Owner">
    <vt:lpwstr>Roberts-Ablett, Yvonne (EPS - Curriculum)</vt:lpwstr>
  </property>
  <property fmtid="{D5CDD505-2E9C-101B-9397-08002B2CF9AE}" pid="12" name="Objective-Path">
    <vt:lpwstr>Objective Global Folder:Business File Plan:WG Organisational Groups:NEW - Post April 2022 - Education, Social Justice &amp; Welsh Language:Education, Social Justice &amp; Welsh Language (ESJWL) - Education - Curriculum &amp; Assessment Division:1 - Save:Curriculum for Wales Programme:Curriculum Development Central Team Documents:EPS Curriculum Reform - Stakeholder Engagement - National Network - 2020-2022:Summer 2022 - Curriculum Design:</vt:lpwstr>
  </property>
  <property fmtid="{D5CDD505-2E9C-101B-9397-08002B2CF9AE}" pid="13" name="Objective-Parent">
    <vt:lpwstr>Summer 2022 - Curriculum Design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vA78779737</vt:lpwstr>
  </property>
  <property fmtid="{D5CDD505-2E9C-101B-9397-08002B2CF9AE}" pid="16" name="Objective-Version">
    <vt:lpwstr>4.0</vt:lpwstr>
  </property>
  <property fmtid="{D5CDD505-2E9C-101B-9397-08002B2CF9AE}" pid="17" name="Objective-VersionNumber">
    <vt:r8>5</vt:r8>
  </property>
  <property fmtid="{D5CDD505-2E9C-101B-9397-08002B2CF9AE}" pid="18" name="Objective-VersionComment">
    <vt:lpwstr/>
  </property>
  <property fmtid="{D5CDD505-2E9C-101B-9397-08002B2CF9AE}" pid="19" name="Objective-FileNumber">
    <vt:lpwstr/>
  </property>
  <property fmtid="{D5CDD505-2E9C-101B-9397-08002B2CF9AE}" pid="20" name="Objective-Classification">
    <vt:lpwstr>[Inherited - Official]</vt:lpwstr>
  </property>
  <property fmtid="{D5CDD505-2E9C-101B-9397-08002B2CF9AE}" pid="21" name="Objective-Caveats">
    <vt:lpwstr/>
  </property>
  <property fmtid="{D5CDD505-2E9C-101B-9397-08002B2CF9AE}" pid="22" name="Objective-Language">
    <vt:lpwstr/>
  </property>
  <property fmtid="{D5CDD505-2E9C-101B-9397-08002B2CF9AE}" pid="23" name="Objective-Date Acquired">
    <vt:lpwstr/>
  </property>
  <property fmtid="{D5CDD505-2E9C-101B-9397-08002B2CF9AE}" pid="24" name="Objective-What to Keep">
    <vt:lpwstr/>
  </property>
  <property fmtid="{D5CDD505-2E9C-101B-9397-08002B2CF9AE}" pid="25" name="Objective-Official Translation">
    <vt:lpwstr/>
  </property>
  <property fmtid="{D5CDD505-2E9C-101B-9397-08002B2CF9AE}" pid="26" name="Objective-Connect Creator">
    <vt:lpwstr/>
  </property>
  <property fmtid="{D5CDD505-2E9C-101B-9397-08002B2CF9AE}" pid="27" name="Objective-Comment">
    <vt:lpwstr>Summer 2022 Curriculum Design facilitators slides</vt:lpwstr>
  </property>
  <property fmtid="{D5CDD505-2E9C-101B-9397-08002B2CF9AE}" pid="28" name="ContentTypeId">
    <vt:lpwstr>0x010100F90694C99E469149A8A14CDCBB9F3FE8</vt:lpwstr>
  </property>
</Properties>
</file>