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64" r:id="rId3"/>
    <p:sldId id="259" r:id="rId4"/>
    <p:sldId id="257" r:id="rId5"/>
    <p:sldId id="258" r:id="rId6"/>
    <p:sldId id="256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2639" autoAdjust="0"/>
  </p:normalViewPr>
  <p:slideViewPr>
    <p:cSldViewPr snapToGrid="0">
      <p:cViewPr>
        <p:scale>
          <a:sx n="75" d="100"/>
          <a:sy n="75" d="100"/>
        </p:scale>
        <p:origin x="-1260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AB77F-5AC2-4AD2-947C-1B71BF2728AF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C2E934-FA3E-448D-9C56-6853CB8150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395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Dyluniwr: Umbro</a:t>
            </a:r>
          </a:p>
          <a:p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Ym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1957,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cyflwynodd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Cymdeithas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Bêl-droed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Cymru y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cit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newydd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a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symlach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mewn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steil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‘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Cyfandirol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’.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Gellir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dadlau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mai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tîm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Cymru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ddiwedd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y 1950au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oedd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y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gorau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hanes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y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tîm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cenedlaethol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.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Er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iddynt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lwyddo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i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gymhwyso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ar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gyfer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Cwpan y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Byd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1958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drwy’r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drws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cefn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fel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petai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,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fe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lwyddodd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y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tîm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i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wneud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argraff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go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iawn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y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gystadleuaeth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.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Ar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ôl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tair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gêm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gyfartal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eu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grŵp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(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gan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gynnwys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canlyniad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di-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sgôr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digon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parchus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erbyn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Sweden, a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oedd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cynnal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y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gystadleuaeth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)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llwyddodd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Cymru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i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drechu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Hwngari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2-1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mewn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gêm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ail-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gyfle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i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ennill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lle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rownd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yr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wyth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olaf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erbyn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Brasil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.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Roedd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gôl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gan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gyw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ifanc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17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oed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o’r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enw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Pele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ddigon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i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setlo’r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gêm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,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gyda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John Charles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allan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o’r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tîm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gydag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anaf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.</a:t>
            </a:r>
          </a:p>
          <a:p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Roedd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cit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melyn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a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gwyrdd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ar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gael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ystod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y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cyfnod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hwn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, a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ddefnyddiwyd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am y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tro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cyntaf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rowndiau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terfynol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Cwpan y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Byd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1958 (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nid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oedd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manylion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y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gwrthwynebwyr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i’w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gweld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yr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arwyddlun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ystod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y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twrnamaint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) ac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eto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yn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Hwngari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</a:t>
            </a:r>
            <a:r>
              <a:rPr lang="en-GB" sz="1200" b="0" i="0" kern="1200" dirty="0" err="1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ym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Foco" panose="020B0504050202020203" pitchFamily="34" charset="0"/>
                <a:ea typeface="+mn-ea"/>
                <a:cs typeface="+mn-cs"/>
              </a:rPr>
              <a:t> 1962.</a:t>
            </a:r>
            <a:endParaRPr lang="en-GB" sz="1200" b="0" i="0" kern="1200" dirty="0">
              <a:solidFill>
                <a:schemeClr val="tx1"/>
              </a:solidFill>
              <a:effectLst/>
              <a:latin typeface="Foco" panose="020B0504050202020203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2E934-FA3E-448D-9C56-6853CB8150D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644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2F1FE-27FE-4C32-96B1-A4AB92F28C7E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8DA8-C586-4936-913C-66CF70F12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188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2F1FE-27FE-4C32-96B1-A4AB92F28C7E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8DA8-C586-4936-913C-66CF70F12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950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2F1FE-27FE-4C32-96B1-A4AB92F28C7E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8DA8-C586-4936-913C-66CF70F12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699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DF1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 anchor="ctr" anchorCtr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5779592"/>
            <a:ext cx="9144000" cy="1078408"/>
            <a:chOff x="-6782" y="5779592"/>
            <a:chExt cx="9144000" cy="107840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-6782" y="5779592"/>
              <a:ext cx="9144000" cy="10784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400"/>
              <a:endParaRPr lang="en-GB">
                <a:solidFill>
                  <a:prstClr val="white"/>
                </a:solidFill>
              </a:endParaRPr>
            </a:p>
          </p:txBody>
        </p:sp>
        <p:pic>
          <p:nvPicPr>
            <p:cNvPr id="13" name="Picture 12" descr="Logo2016_Lnd_Full_OnWht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0722" y="6069314"/>
              <a:ext cx="1363737" cy="542200"/>
            </a:xfrm>
            <a:prstGeom prst="rect">
              <a:avLst/>
            </a:prstGeom>
            <a:noFill/>
          </p:spPr>
        </p:pic>
      </p:grp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28"/>
          <a:stretch>
            <a:fillRect/>
          </a:stretch>
        </p:blipFill>
        <p:spPr bwMode="auto">
          <a:xfrm>
            <a:off x="4808055" y="6040473"/>
            <a:ext cx="2229199" cy="599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5052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356351"/>
            <a:ext cx="5486400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575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984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258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5056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4899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1609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275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2F1FE-27FE-4C32-96B1-A4AB92F28C7E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8DA8-C586-4936-913C-66CF70F12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7457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9474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321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556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2F1FE-27FE-4C32-96B1-A4AB92F28C7E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8DA8-C586-4936-913C-66CF70F12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92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2F1FE-27FE-4C32-96B1-A4AB92F28C7E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8DA8-C586-4936-913C-66CF70F12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37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2F1FE-27FE-4C32-96B1-A4AB92F28C7E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8DA8-C586-4936-913C-66CF70F12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60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2F1FE-27FE-4C32-96B1-A4AB92F28C7E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8DA8-C586-4936-913C-66CF70F12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908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2F1FE-27FE-4C32-96B1-A4AB92F28C7E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8DA8-C586-4936-913C-66CF70F12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730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2F1FE-27FE-4C32-96B1-A4AB92F28C7E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8DA8-C586-4936-913C-66CF70F12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22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2F1FE-27FE-4C32-96B1-A4AB92F28C7E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8DA8-C586-4936-913C-66CF70F12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890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2F1FE-27FE-4C32-96B1-A4AB92F28C7E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C8DA8-C586-4936-913C-66CF70F12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883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pPr defTabSz="914400"/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400"/>
              <a:t>08/06/2016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pPr defTabSz="914400"/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pPr defTabSz="914400"/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30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DF1A22"/>
          </a:solidFill>
          <a:latin typeface="Foco" panose="020B0504050202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gif"/><Relationship Id="rId3" Type="http://schemas.openxmlformats.org/officeDocument/2006/relationships/image" Target="../media/image8.gif"/><Relationship Id="rId7" Type="http://schemas.openxmlformats.org/officeDocument/2006/relationships/image" Target="../media/image12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9.gif"/><Relationship Id="rId9" Type="http://schemas.openxmlformats.org/officeDocument/2006/relationships/image" Target="../media/image14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gif"/><Relationship Id="rId3" Type="http://schemas.openxmlformats.org/officeDocument/2006/relationships/image" Target="../media/image16.gif"/><Relationship Id="rId7" Type="http://schemas.openxmlformats.org/officeDocument/2006/relationships/image" Target="../media/image20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gif"/><Relationship Id="rId5" Type="http://schemas.openxmlformats.org/officeDocument/2006/relationships/image" Target="../media/image18.gif"/><Relationship Id="rId4" Type="http://schemas.openxmlformats.org/officeDocument/2006/relationships/image" Target="../media/image1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7" Type="http://schemas.openxmlformats.org/officeDocument/2006/relationships/image" Target="../media/image3.gif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gif"/><Relationship Id="rId5" Type="http://schemas.openxmlformats.org/officeDocument/2006/relationships/image" Target="../media/image25.gif"/><Relationship Id="rId4" Type="http://schemas.openxmlformats.org/officeDocument/2006/relationships/image" Target="../media/image24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Citiau </a:t>
            </a:r>
            <a:r>
              <a:rPr lang="en-GB" sz="4000" dirty="0" err="1"/>
              <a:t>Pêl-droed</a:t>
            </a:r>
            <a:r>
              <a:rPr lang="en-GB" sz="4000" dirty="0"/>
              <a:t> </a:t>
            </a:r>
            <a:r>
              <a:rPr lang="en-GB" sz="4000" dirty="0" err="1"/>
              <a:t>Enwog</a:t>
            </a:r>
            <a:r>
              <a:rPr lang="en-GB" sz="4000" dirty="0"/>
              <a:t> Cymru</a:t>
            </a: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/>
              <a:t>Y </a:t>
            </a:r>
            <a:r>
              <a:rPr lang="en-GB" sz="4000" dirty="0" err="1"/>
              <a:t>Celfyddydau</a:t>
            </a:r>
            <a:r>
              <a:rPr lang="en-GB" sz="4000" dirty="0"/>
              <a:t> </a:t>
            </a:r>
            <a:r>
              <a:rPr lang="en-GB" sz="4000" dirty="0" err="1"/>
              <a:t>Mynegiannol</a:t>
            </a:r>
            <a:r>
              <a:rPr lang="en-GB" sz="4000" dirty="0"/>
              <a:t>- – Blwyddyn </a:t>
            </a:r>
            <a:r>
              <a:rPr lang="en-GB" sz="4000" dirty="0" smtClean="0"/>
              <a:t>4</a:t>
            </a:r>
            <a:endParaRPr lang="en-GB" sz="40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95081" y="3602038"/>
            <a:ext cx="7247965" cy="1655762"/>
          </a:xfrm>
        </p:spPr>
        <p:txBody>
          <a:bodyPr>
            <a:normAutofit/>
          </a:bodyPr>
          <a:lstStyle/>
          <a:p>
            <a:r>
              <a:rPr lang="en-GB" sz="2200" dirty="0"/>
              <a:t>Ewro 2016: </a:t>
            </a:r>
            <a:r>
              <a:rPr lang="en-GB" sz="2200" dirty="0" err="1"/>
              <a:t>Adnodd</a:t>
            </a:r>
            <a:r>
              <a:rPr lang="en-GB" sz="2200" dirty="0"/>
              <a:t> </a:t>
            </a:r>
            <a:r>
              <a:rPr lang="en-GB" sz="2200" dirty="0" err="1"/>
              <a:t>cwricwlwm</a:t>
            </a:r>
            <a:r>
              <a:rPr lang="en-GB" sz="2200" dirty="0"/>
              <a:t> Cymru </a:t>
            </a:r>
            <a:r>
              <a:rPr lang="en-GB" sz="2200" dirty="0" err="1"/>
              <a:t>ar</a:t>
            </a:r>
            <a:r>
              <a:rPr lang="en-GB" sz="2200" dirty="0"/>
              <a:t> </a:t>
            </a:r>
            <a:r>
              <a:rPr lang="en-GB" sz="2200" dirty="0" err="1"/>
              <a:t>gyfer</a:t>
            </a:r>
            <a:r>
              <a:rPr lang="en-GB" sz="2200" dirty="0"/>
              <a:t> </a:t>
            </a:r>
            <a:r>
              <a:rPr lang="en-GB" sz="2200" dirty="0" err="1"/>
              <a:t>disgyblion</a:t>
            </a:r>
            <a:r>
              <a:rPr lang="en-GB" sz="2200" dirty="0"/>
              <a:t> 7-11 </a:t>
            </a:r>
            <a:r>
              <a:rPr lang="en-GB" sz="2200" dirty="0" err="1"/>
              <a:t>mlwydd</a:t>
            </a:r>
            <a:r>
              <a:rPr lang="en-GB" sz="2200" dirty="0"/>
              <a:t> </a:t>
            </a:r>
            <a:r>
              <a:rPr lang="en-GB" sz="2200" dirty="0" err="1"/>
              <a:t>oed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40725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2" descr="wales 2016 football k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220" y="2119348"/>
            <a:ext cx="2151879" cy="3772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017220" y="5846107"/>
            <a:ext cx="215187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Presennol</a:t>
            </a:r>
          </a:p>
        </p:txBody>
      </p:sp>
      <p:sp>
        <p:nvSpPr>
          <p:cNvPr id="9" name="Rectangle 8"/>
          <p:cNvSpPr/>
          <p:nvPr/>
        </p:nvSpPr>
        <p:spPr>
          <a:xfrm>
            <a:off x="1881244" y="5892310"/>
            <a:ext cx="216617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Gorffennol</a:t>
            </a:r>
            <a:endParaRPr lang="en-US" sz="3200" dirty="0">
              <a:ln w="0"/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</p:txBody>
      </p:sp>
      <p:pic>
        <p:nvPicPr>
          <p:cNvPr id="4100" name="Picture 4" descr="wales 1956-1963 kit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244" y="2119348"/>
            <a:ext cx="2166172" cy="3798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www.underconsideration.com/brandnew/archives/euro_2016_logo.p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244" t="10598" r="12601" b="10851"/>
          <a:stretch/>
        </p:blipFill>
        <p:spPr bwMode="auto">
          <a:xfrm>
            <a:off x="7462566" y="3124242"/>
            <a:ext cx="1352673" cy="1757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upload.wikimedia.org/wikipedia/en/7/73/1958_Football_World_Cup_poster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28" y="2912582"/>
            <a:ext cx="1373238" cy="196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358939" y="1030756"/>
            <a:ext cx="84563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Isod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mae’r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cit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a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wisgodd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Cymru y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tro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diwethaf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iddynt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gyrraedd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twrnamaint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mawr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. A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oes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unrhyw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wahaniaethau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rhwng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cit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1958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a’r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cit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presennol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</a:t>
            </a:r>
            <a:r>
              <a:rPr lang="en-US" sz="2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yn</a:t>
            </a:r>
            <a:r>
              <a:rPr lang="en-US" sz="2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2016?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33614" y="6477085"/>
            <a:ext cx="561038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Ffynhonnell: http://www.historicalkits.co.uk/international/wales/1946-1963.html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58939" y="-14663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sz="4000" dirty="0"/>
              <a:t>Citiau </a:t>
            </a:r>
            <a:r>
              <a:rPr lang="en-GB" sz="4000" dirty="0" err="1"/>
              <a:t>Pêl-droed</a:t>
            </a:r>
            <a:r>
              <a:rPr lang="en-GB" sz="4000" dirty="0"/>
              <a:t> </a:t>
            </a:r>
            <a:r>
              <a:rPr lang="en-GB" sz="4000" dirty="0" err="1"/>
              <a:t>Enwog</a:t>
            </a:r>
            <a:r>
              <a:rPr lang="en-GB" sz="4000" dirty="0"/>
              <a:t> Cymru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DF1A22"/>
              </a:solidFill>
              <a:effectLst/>
              <a:uLnTx/>
              <a:uFillTx/>
              <a:latin typeface="Foco" panose="020B0504050202020203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12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2692" y="3258103"/>
            <a:ext cx="11480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1980-84</a:t>
            </a:r>
            <a:endParaRPr lang="en-GB" sz="2000" dirty="0">
              <a:latin typeface="Foco" panose="020B050405020202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30662" y="3220740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1984-87</a:t>
            </a:r>
            <a:endParaRPr lang="en-GB" sz="2000" dirty="0">
              <a:latin typeface="Foco" panose="020B050405020202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73985" y="3207858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1987-90</a:t>
            </a:r>
            <a:endParaRPr lang="en-GB" sz="2000" dirty="0">
              <a:latin typeface="Foco" panose="020B050405020202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517308" y="3182520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1990-92</a:t>
            </a:r>
            <a:endParaRPr lang="en-GB" sz="2000" dirty="0">
              <a:latin typeface="Foco" panose="020B0504050202020203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1393" y="6180995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1992-94</a:t>
            </a:r>
            <a:endParaRPr lang="en-GB" sz="2000" dirty="0">
              <a:latin typeface="Foco" panose="020B0504050202020203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584718" y="6173723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1994-96</a:t>
            </a:r>
            <a:endParaRPr lang="en-GB" sz="2000" dirty="0">
              <a:latin typeface="Foco" panose="020B0504050202020203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028043" y="6173722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1996-98</a:t>
            </a:r>
            <a:endParaRPr lang="en-GB" sz="2000" dirty="0">
              <a:latin typeface="Foco" panose="020B0504050202020203" pitchFamily="34" charset="0"/>
            </a:endParaRPr>
          </a:p>
        </p:txBody>
      </p:sp>
      <p:pic>
        <p:nvPicPr>
          <p:cNvPr id="2064" name="Picture 16" descr="wales home kit 198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354" y="753027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wales home kit 198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677" y="753027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wales 1987 home kit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3985" y="753027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 descr="wales home kit 199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308" y="753027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24" descr="http://www.historicalkits.co.uk/international/wales/images/wales-1992-1994.gif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95" y="3632128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 descr="wales 1994 home kit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718" y="3632128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6" name="Picture 28" descr="wales home kit 199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1093" y="3606294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8" name="Picture 30" descr="wales 1998 home kit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3126" y="3623508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7503126" y="6127461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1998-00</a:t>
            </a:r>
            <a:endParaRPr lang="en-GB" sz="2000" dirty="0">
              <a:latin typeface="Foco" panose="020B0504050202020203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78631" y="6476775"/>
            <a:ext cx="571074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Foco" panose="020B0504050202020203" pitchFamily="34" charset="0"/>
              </a:rPr>
              <a:t>Ffynhonnell: http://www.historicalkits.co.uk/international/wales/1946-1963.html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358939" y="-14663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sz="4000" dirty="0"/>
              <a:t>Citiau </a:t>
            </a:r>
            <a:r>
              <a:rPr lang="en-GB" sz="4000" dirty="0" err="1"/>
              <a:t>Pêl-droed</a:t>
            </a:r>
            <a:r>
              <a:rPr lang="en-GB" sz="4000" dirty="0"/>
              <a:t> </a:t>
            </a:r>
            <a:r>
              <a:rPr lang="en-GB" sz="4000" dirty="0" err="1"/>
              <a:t>Enwog</a:t>
            </a:r>
            <a:r>
              <a:rPr lang="en-GB" sz="4000" dirty="0"/>
              <a:t> Cymru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DF1A22"/>
              </a:solidFill>
              <a:effectLst/>
              <a:uLnTx/>
              <a:uFillTx/>
              <a:latin typeface="Foco" panose="020B0504050202020203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0499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7112" y="3295282"/>
            <a:ext cx="18610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May/June 2000</a:t>
            </a:r>
            <a:endParaRPr lang="en-GB" sz="2000" dirty="0">
              <a:latin typeface="Foco" panose="020B050405020202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59021" y="3265099"/>
            <a:ext cx="18466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Sept 2000-02</a:t>
            </a:r>
            <a:endParaRPr lang="en-GB" sz="2000" dirty="0">
              <a:latin typeface="Foco" panose="020B050405020202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74389" y="3242774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2002-04</a:t>
            </a:r>
            <a:endParaRPr lang="en-GB" sz="2000" dirty="0">
              <a:latin typeface="Foco" panose="020B050405020202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25979" y="3220351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2004-06</a:t>
            </a:r>
            <a:endParaRPr lang="en-GB" sz="2000" dirty="0">
              <a:latin typeface="Foco" panose="020B0504050202020203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72924" y="6194064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2006-07</a:t>
            </a:r>
            <a:endParaRPr lang="en-GB" sz="2000" dirty="0">
              <a:latin typeface="Foco" panose="020B0504050202020203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57625" y="6194064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2007-08</a:t>
            </a:r>
            <a:endParaRPr lang="en-GB" sz="2000" dirty="0">
              <a:latin typeface="Foco" panose="020B0504050202020203" pitchFamily="34" charset="0"/>
            </a:endParaRPr>
          </a:p>
        </p:txBody>
      </p:sp>
      <p:pic>
        <p:nvPicPr>
          <p:cNvPr id="2050" name="Picture 2" descr="wales home kit 200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80" y="715094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wales home kit 2000-200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976" y="685533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wales home kit 200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4389" y="685533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wales home kit 200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5979" y="685533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wales home kit 200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2924" y="3650203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wales home kit 200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3699049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wales home kit 2008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2326" y="3650203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6242326" y="6155279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2008-10</a:t>
            </a:r>
            <a:endParaRPr lang="en-GB" sz="2000" dirty="0">
              <a:latin typeface="Foco" panose="020B0504050202020203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25125" y="6512663"/>
            <a:ext cx="571887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Foco" panose="020B0504050202020203" pitchFamily="34" charset="0"/>
              </a:rPr>
              <a:t>Ffynhonnell: http://www.historicalkits.co.uk/international/wales/1946-1963.html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358939" y="-14663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sz="4000" dirty="0"/>
              <a:t>Citiau </a:t>
            </a:r>
            <a:r>
              <a:rPr lang="en-GB" sz="4000" dirty="0" err="1"/>
              <a:t>Pêl-droed</a:t>
            </a:r>
            <a:r>
              <a:rPr lang="en-GB" sz="4000" dirty="0"/>
              <a:t> </a:t>
            </a:r>
            <a:r>
              <a:rPr lang="en-GB" sz="4000" dirty="0" err="1"/>
              <a:t>Enwog</a:t>
            </a:r>
            <a:r>
              <a:rPr lang="en-GB" sz="4000" dirty="0"/>
              <a:t> Cymru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DF1A22"/>
              </a:solidFill>
              <a:effectLst/>
              <a:uLnTx/>
              <a:uFillTx/>
              <a:latin typeface="Foco" panose="020B0504050202020203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4713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ales 2010-11 home kit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669" y="702981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07008" y="3241684"/>
            <a:ext cx="11480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2010-11</a:t>
            </a:r>
            <a:endParaRPr lang="en-GB" sz="2000" dirty="0">
              <a:latin typeface="Foco" panose="020B0504050202020203" pitchFamily="34" charset="0"/>
            </a:endParaRPr>
          </a:p>
        </p:txBody>
      </p:sp>
      <p:pic>
        <p:nvPicPr>
          <p:cNvPr id="1028" name="Picture 4" descr="wales 2011-12 home kit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796" y="702981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832796" y="3248104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2011-12</a:t>
            </a:r>
            <a:endParaRPr lang="en-GB" sz="2000" dirty="0">
              <a:latin typeface="Foco" panose="020B0504050202020203" pitchFamily="34" charset="0"/>
            </a:endParaRPr>
          </a:p>
        </p:txBody>
      </p:sp>
      <p:pic>
        <p:nvPicPr>
          <p:cNvPr id="1030" name="Picture 6" descr="wales 2012-13 home kit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583" y="731429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6958583" y="3297343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2012-13</a:t>
            </a:r>
            <a:endParaRPr lang="en-GB" sz="2000" dirty="0">
              <a:latin typeface="Foco" panose="020B0504050202020203" pitchFamily="34" charset="0"/>
            </a:endParaRPr>
          </a:p>
        </p:txBody>
      </p:sp>
      <p:pic>
        <p:nvPicPr>
          <p:cNvPr id="1032" name="Picture 8" descr="wales 2014 home kit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669" y="3728974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66669" y="6234050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2014</a:t>
            </a:r>
            <a:endParaRPr lang="en-GB" sz="2000" dirty="0">
              <a:latin typeface="Foco" panose="020B0504050202020203" pitchFamily="34" charset="0"/>
            </a:endParaRPr>
          </a:p>
        </p:txBody>
      </p:sp>
      <p:pic>
        <p:nvPicPr>
          <p:cNvPr id="1034" name="Picture 10" descr="wales football kit 201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796" y="3769807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3832796" y="6215844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2015</a:t>
            </a:r>
            <a:endParaRPr lang="en-GB" sz="2000" dirty="0">
              <a:latin typeface="Foco" panose="020B0504050202020203" pitchFamily="34" charset="0"/>
            </a:endParaRPr>
          </a:p>
        </p:txBody>
      </p:sp>
      <p:pic>
        <p:nvPicPr>
          <p:cNvPr id="1036" name="Picture 12" descr="wales 2016 football kit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0670" y="3755478"/>
            <a:ext cx="1428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6980670" y="6204904"/>
            <a:ext cx="1428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  <a:latin typeface="Foco" panose="020B0504050202020203" pitchFamily="34" charset="0"/>
              </a:rPr>
              <a:t>2016</a:t>
            </a:r>
            <a:endParaRPr lang="en-GB" sz="2000" dirty="0">
              <a:latin typeface="Foco" panose="020B0504050202020203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18115" y="6502528"/>
            <a:ext cx="562588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Foco" panose="020B0504050202020203" pitchFamily="34" charset="0"/>
              </a:rPr>
              <a:t>Ffynhonnell: http://www.historicalkits.co.uk/international/wales/1946-1963.html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358939" y="-14663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sz="4000" dirty="0"/>
              <a:t>Citiau </a:t>
            </a:r>
            <a:r>
              <a:rPr lang="en-GB" sz="4000" dirty="0" err="1"/>
              <a:t>Pêl-droed</a:t>
            </a:r>
            <a:r>
              <a:rPr lang="en-GB" sz="4000" dirty="0"/>
              <a:t> </a:t>
            </a:r>
            <a:r>
              <a:rPr lang="en-GB" sz="4000" dirty="0" err="1"/>
              <a:t>Enwog</a:t>
            </a:r>
            <a:r>
              <a:rPr lang="en-GB" sz="4000" dirty="0"/>
              <a:t> Cymru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DF1A22"/>
              </a:solidFill>
              <a:effectLst/>
              <a:uLnTx/>
              <a:uFillTx/>
              <a:latin typeface="Foco" panose="020B0504050202020203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3948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perthglory.com.au/di/library/Perth_Glory/45/d7/kit-design-template_1o42ecjsvj5jh1gn05c66zb4wi.png?t=10511522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3" t="4609" r="5778" b="10542"/>
          <a:stretch/>
        </p:blipFill>
        <p:spPr bwMode="auto">
          <a:xfrm>
            <a:off x="0" y="736810"/>
            <a:ext cx="9144000" cy="6121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289437" y="-148093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sz="4000" dirty="0"/>
              <a:t>Dylunio </a:t>
            </a:r>
            <a:r>
              <a:rPr lang="en-GB" sz="4000" dirty="0" err="1"/>
              <a:t>cit</a:t>
            </a:r>
            <a:r>
              <a:rPr lang="en-GB" sz="4000" dirty="0"/>
              <a:t> </a:t>
            </a:r>
            <a:r>
              <a:rPr lang="en-GB" sz="4000" dirty="0" err="1"/>
              <a:t>nesaf</a:t>
            </a:r>
            <a:r>
              <a:rPr lang="en-GB" sz="4000" dirty="0"/>
              <a:t> Cymru</a:t>
            </a:r>
          </a:p>
        </p:txBody>
      </p:sp>
    </p:spTree>
    <p:extLst>
      <p:ext uri="{BB962C8B-B14F-4D97-AF65-F5344CB8AC3E}">
        <p14:creationId xmlns:p14="http://schemas.microsoft.com/office/powerpoint/2010/main" val="233150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designfootball.com/design-galleries/competitions/ghana-kit-design-competition/orig-ghana-puma-template-15099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2" r="2081"/>
          <a:stretch/>
        </p:blipFill>
        <p:spPr bwMode="auto">
          <a:xfrm>
            <a:off x="2225591" y="1043672"/>
            <a:ext cx="4500673" cy="5814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07431" y="1534332"/>
            <a:ext cx="26347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150463" y="3391545"/>
            <a:ext cx="26347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734373" y="4101884"/>
            <a:ext cx="335297" cy="31513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38848" y="20876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sz="4000" dirty="0"/>
              <a:t>Syniadau </a:t>
            </a:r>
            <a:r>
              <a:rPr lang="en-GB" sz="4000" dirty="0" err="1"/>
              <a:t>ar</a:t>
            </a:r>
            <a:r>
              <a:rPr lang="en-GB" sz="4000" dirty="0"/>
              <a:t> </a:t>
            </a:r>
            <a:r>
              <a:rPr lang="en-GB" sz="4000" dirty="0" err="1"/>
              <a:t>gyfer</a:t>
            </a:r>
            <a:r>
              <a:rPr lang="en-GB" sz="4000" dirty="0"/>
              <a:t> </a:t>
            </a:r>
            <a:r>
              <a:rPr lang="en-GB" sz="4000" dirty="0" err="1"/>
              <a:t>creu</a:t>
            </a:r>
            <a:r>
              <a:rPr lang="en-GB" sz="4000" dirty="0"/>
              <a:t> </a:t>
            </a:r>
            <a:r>
              <a:rPr lang="en-GB" sz="4000" dirty="0" err="1"/>
              <a:t>brasluniau</a:t>
            </a:r>
            <a:r>
              <a:rPr lang="en-GB" sz="4000" dirty="0"/>
              <a:t> </a:t>
            </a:r>
            <a:r>
              <a:rPr lang="en-GB" sz="4000" dirty="0" err="1"/>
              <a:t>o’r</a:t>
            </a:r>
            <a:r>
              <a:rPr lang="en-GB" sz="4000" dirty="0"/>
              <a:t> </a:t>
            </a:r>
            <a:r>
              <a:rPr lang="en-GB" sz="4000" dirty="0" err="1"/>
              <a:t>cit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DF1A22"/>
              </a:solidFill>
              <a:effectLst/>
              <a:uLnTx/>
              <a:uFillTx/>
              <a:latin typeface="Foco" panose="020B0504050202020203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7961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4571999" y="0"/>
            <a:ext cx="0" cy="68580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84" y="3363132"/>
            <a:ext cx="91440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3932" y="153640"/>
            <a:ext cx="1177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Foco" panose="020B0504050202020203" pitchFamily="34" charset="0"/>
              </a:rPr>
              <a:t>Dyluniad 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932" y="3462470"/>
            <a:ext cx="1332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Foco" panose="020B0504050202020203" pitchFamily="34" charset="0"/>
              </a:rPr>
              <a:t>Dyluniad </a:t>
            </a:r>
            <a:r>
              <a:rPr lang="en-GB" sz="2000" b="1" dirty="0" smtClean="0">
                <a:latin typeface="Foco" panose="020B0504050202020203" pitchFamily="34" charset="0"/>
              </a:rPr>
              <a:t>3</a:t>
            </a:r>
            <a:endParaRPr lang="en-GB" sz="2000" b="1" dirty="0">
              <a:latin typeface="Foco" panose="020B0504050202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51369" y="153640"/>
            <a:ext cx="12863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Foco" panose="020B0504050202020203" pitchFamily="34" charset="0"/>
              </a:rPr>
              <a:t>Dyluniad </a:t>
            </a:r>
            <a:r>
              <a:rPr lang="en-GB" sz="2000" b="1" dirty="0" smtClean="0">
                <a:latin typeface="Foco" panose="020B0504050202020203" pitchFamily="34" charset="0"/>
              </a:rPr>
              <a:t>2</a:t>
            </a:r>
            <a:endParaRPr lang="en-GB" sz="2000" b="1" dirty="0">
              <a:latin typeface="Foco" panose="020B0504050202020203" pitchFamily="34" charset="0"/>
            </a:endParaRPr>
          </a:p>
        </p:txBody>
      </p:sp>
      <p:pic>
        <p:nvPicPr>
          <p:cNvPr id="15" name="Picture 2" descr="http://www.perthglory.com.au/di/library/Perth_Glory/45/d7/kit-design-template_1o42ecjsvj5jh1gn05c66zb4wi.png?t=10511522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4" t="6677" r="51023" b="53579"/>
          <a:stretch/>
        </p:blipFill>
        <p:spPr bwMode="auto">
          <a:xfrm>
            <a:off x="1146311" y="58063"/>
            <a:ext cx="3347635" cy="2142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://www.perthglory.com.au/di/library/Perth_Glory/45/d7/kit-design-template_1o42ecjsvj5jh1gn05c66zb4wi.png?t=10511522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37" t="6677" r="4200" b="53579"/>
          <a:stretch/>
        </p:blipFill>
        <p:spPr bwMode="auto">
          <a:xfrm>
            <a:off x="5761240" y="90758"/>
            <a:ext cx="3380875" cy="2117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http://www.perthglory.com.au/di/library/Perth_Glory/45/d7/kit-design-template_1o42ecjsvj5jh1gn05c66zb4wi.png?t=10511522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4" t="54255" r="76693" b="22675"/>
          <a:stretch/>
        </p:blipFill>
        <p:spPr bwMode="auto">
          <a:xfrm>
            <a:off x="1316359" y="1852160"/>
            <a:ext cx="1611826" cy="1387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://www.perthglory.com.au/di/library/Perth_Glory/45/d7/kit-design-template_1o42ecjsvj5jh1gn05c66zb4wi.png?t=10511522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07" t="55666" r="6479" b="12782"/>
          <a:stretch/>
        </p:blipFill>
        <p:spPr bwMode="auto">
          <a:xfrm>
            <a:off x="168492" y="963786"/>
            <a:ext cx="1115880" cy="1789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http://www.perthglory.com.au/di/library/Perth_Glory/45/d7/kit-design-template_1o42ecjsvj5jh1gn05c66zb4wi.png?t=10511522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37" t="6677" r="4200" b="53579"/>
          <a:stretch/>
        </p:blipFill>
        <p:spPr bwMode="auto">
          <a:xfrm flipH="1">
            <a:off x="1257305" y="3502689"/>
            <a:ext cx="3208144" cy="2117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http://www.perthglory.com.au/di/library/Perth_Glory/45/d7/kit-design-template_1o42ecjsvj5jh1gn05c66zb4wi.png?t=10511522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4" t="54255" r="76693" b="22675"/>
          <a:stretch/>
        </p:blipFill>
        <p:spPr bwMode="auto">
          <a:xfrm>
            <a:off x="5937732" y="1856492"/>
            <a:ext cx="1611826" cy="1387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://www.perthglory.com.au/di/library/Perth_Glory/45/d7/kit-design-template_1o42ecjsvj5jh1gn05c66zb4wi.png?t=10511522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07" t="55666" r="6479" b="12782"/>
          <a:stretch/>
        </p:blipFill>
        <p:spPr bwMode="auto">
          <a:xfrm>
            <a:off x="4728106" y="833611"/>
            <a:ext cx="1115880" cy="1789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://www.perthglory.com.au/di/library/Perth_Glory/45/d7/kit-design-template_1o42ecjsvj5jh1gn05c66zb4wi.png?t=10511522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07" t="55666" r="6479" b="12782"/>
          <a:stretch/>
        </p:blipFill>
        <p:spPr bwMode="auto">
          <a:xfrm>
            <a:off x="199537" y="4415040"/>
            <a:ext cx="1115880" cy="1789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://www.perthglory.com.au/di/library/Perth_Glory/45/d7/kit-design-template_1o42ecjsvj5jh1gn05c66zb4wi.png?t=10511522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4" t="6677" r="51023" b="53579"/>
          <a:stretch/>
        </p:blipFill>
        <p:spPr bwMode="auto">
          <a:xfrm flipH="1">
            <a:off x="5670495" y="3429000"/>
            <a:ext cx="3386376" cy="2351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http://www.perthglory.com.au/di/library/Perth_Glory/45/d7/kit-design-template_1o42ecjsvj5jh1gn05c66zb4wi.png?t=10511522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07" t="55666" r="6479" b="12782"/>
          <a:stretch/>
        </p:blipFill>
        <p:spPr bwMode="auto">
          <a:xfrm>
            <a:off x="4653367" y="4036248"/>
            <a:ext cx="1115880" cy="1789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http://www.perthglory.com.au/di/library/Perth_Glory/45/d7/kit-design-template_1o42ecjsvj5jh1gn05c66zb4wi.png?t=10511522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4" t="54255" r="76693" b="22675"/>
          <a:stretch/>
        </p:blipFill>
        <p:spPr bwMode="auto">
          <a:xfrm>
            <a:off x="2878803" y="5338869"/>
            <a:ext cx="1611826" cy="1387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http://www.perthglory.com.au/di/library/Perth_Glory/45/d7/kit-design-template_1o42ecjsvj5jh1gn05c66zb4wi.png?t=10511522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4" t="54255" r="76693" b="22675"/>
          <a:stretch/>
        </p:blipFill>
        <p:spPr bwMode="auto">
          <a:xfrm>
            <a:off x="7363683" y="5338869"/>
            <a:ext cx="1611826" cy="1387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678550" y="3482377"/>
            <a:ext cx="1332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Foco" panose="020B0504050202020203" pitchFamily="34" charset="0"/>
              </a:rPr>
              <a:t>Dyluniad </a:t>
            </a:r>
            <a:r>
              <a:rPr lang="en-GB" sz="2000" b="1" dirty="0" smtClean="0">
                <a:latin typeface="Foco" panose="020B0504050202020203" pitchFamily="34" charset="0"/>
              </a:rPr>
              <a:t>4</a:t>
            </a:r>
            <a:endParaRPr lang="en-GB" sz="2000" b="1" dirty="0">
              <a:latin typeface="Foco" panose="020B0504050202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91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perthglory.com.au/di/library/Perth_Glory/45/d7/kit-design-template_1o42ecjsvj5jh1gn05c66zb4wi.png?t=10511522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4" t="54255" r="76693" b="22675"/>
          <a:stretch/>
        </p:blipFill>
        <p:spPr bwMode="auto">
          <a:xfrm>
            <a:off x="995193" y="4347608"/>
            <a:ext cx="2797319" cy="2407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ww.perthglory.com.au/di/library/Perth_Glory/45/d7/kit-design-template_1o42ecjsvj5jh1gn05c66zb4wi.png?t=1051152224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4" t="6677" r="51023" b="53579"/>
          <a:stretch/>
        </p:blipFill>
        <p:spPr bwMode="auto">
          <a:xfrm>
            <a:off x="1933731" y="830997"/>
            <a:ext cx="5598443" cy="358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perthglory.com.au/di/library/Perth_Glory/45/d7/kit-design-template_1o42ecjsvj5jh1gn05c66zb4wi.png?t=1051152224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07" t="55666" r="6479" b="12782"/>
          <a:stretch/>
        </p:blipFill>
        <p:spPr bwMode="auto">
          <a:xfrm>
            <a:off x="6728941" y="3099034"/>
            <a:ext cx="2344301" cy="375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274688" y="-233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sz="4000" dirty="0"/>
              <a:t>Dyluniad </a:t>
            </a:r>
            <a:r>
              <a:rPr lang="en-GB" sz="4000" dirty="0" err="1"/>
              <a:t>Terfynol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72620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128</Words>
  <Application>Microsoft Office PowerPoint</Application>
  <PresentationFormat>On-screen Show (4:3)</PresentationFormat>
  <Paragraphs>45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1_Office Theme</vt:lpstr>
      <vt:lpstr>Citiau Pêl-droed Enwog Cymru  Y Celfyddydau Mynegiannol- – Blwyddyn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Famous Welsh Football Kits</dc:title>
  <dc:creator>Ceri and Jon</dc:creator>
  <cp:lastModifiedBy>Hwb</cp:lastModifiedBy>
  <cp:revision>16</cp:revision>
  <dcterms:created xsi:type="dcterms:W3CDTF">2016-03-14T10:11:12Z</dcterms:created>
  <dcterms:modified xsi:type="dcterms:W3CDTF">2016-06-08T12:07:29Z</dcterms:modified>
</cp:coreProperties>
</file>