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8"/>
  </p:notesMasterIdLst>
  <p:sldIdLst>
    <p:sldId id="256" r:id="rId6"/>
    <p:sldId id="257" r:id="rId7"/>
    <p:sldId id="258" r:id="rId8"/>
    <p:sldId id="259" r:id="rId9"/>
    <p:sldId id="283" r:id="rId10"/>
    <p:sldId id="301" r:id="rId11"/>
    <p:sldId id="288" r:id="rId12"/>
    <p:sldId id="289" r:id="rId13"/>
    <p:sldId id="291" r:id="rId14"/>
    <p:sldId id="292" r:id="rId15"/>
    <p:sldId id="293" r:id="rId16"/>
    <p:sldId id="294" r:id="rId17"/>
    <p:sldId id="295" r:id="rId18"/>
    <p:sldId id="300" r:id="rId19"/>
    <p:sldId id="297" r:id="rId20"/>
    <p:sldId id="306" r:id="rId21"/>
    <p:sldId id="299" r:id="rId22"/>
    <p:sldId id="273" r:id="rId23"/>
    <p:sldId id="305" r:id="rId24"/>
    <p:sldId id="302" r:id="rId25"/>
    <p:sldId id="303" r:id="rId26"/>
    <p:sldId id="30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B382840-D165-7132-B59C-4BFBF6455AE2}" name="Gareth Cort" initials="GC" userId="70a7ccca9534fe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elance" initials="F" lastIdx="2" clrIdx="0">
    <p:extLst>
      <p:ext uri="{19B8F6BF-5375-455C-9EA6-DF929625EA0E}">
        <p15:presenceInfo xmlns:p15="http://schemas.microsoft.com/office/powerpoint/2012/main" userId="S::freelance@wildfirecomms.co.uk::c7f52441-a9fb-405b-89e8-a9c96621b1ae" providerId="AD"/>
      </p:ext>
    </p:extLst>
  </p:cmAuthor>
  <p:cmAuthor id="2" name="Cosgrove, Elaine (EPS - Digital Learning Division)" initials="CE(-DLD" lastIdx="11" clrIdx="1">
    <p:extLst>
      <p:ext uri="{19B8F6BF-5375-455C-9EA6-DF929625EA0E}">
        <p15:presenceInfo xmlns:p15="http://schemas.microsoft.com/office/powerpoint/2012/main" userId="S-1-5-21-2431647640-172777305-3518478359-12905" providerId="AD"/>
      </p:ext>
    </p:extLst>
  </p:cmAuthor>
  <p:cmAuthor id="3" name="Perry, Alex (EPS - Digital Learning Division)" initials="PA(-DLD" lastIdx="7" clrIdx="2">
    <p:extLst>
      <p:ext uri="{19B8F6BF-5375-455C-9EA6-DF929625EA0E}">
        <p15:presenceInfo xmlns:p15="http://schemas.microsoft.com/office/powerpoint/2012/main" userId="S-1-5-21-2431647640-172777305-3518478359-54523" providerId="AD"/>
      </p:ext>
    </p:extLst>
  </p:cmAuthor>
  <p:cmAuthor id="4" name="Rothwell, Kate (EPS - Digital Learning Division)" initials="RK(-DLD" lastIdx="1" clrIdx="3">
    <p:extLst>
      <p:ext uri="{19B8F6BF-5375-455C-9EA6-DF929625EA0E}">
        <p15:presenceInfo xmlns:p15="http://schemas.microsoft.com/office/powerpoint/2012/main" userId="S-1-5-21-2431647640-172777305-3518478359-98874" providerId="AD"/>
      </p:ext>
    </p:extLst>
  </p:cmAuthor>
  <p:cmAuthor id="5" name="Brown, Andrew (EPS - Digital Learning Division)" initials="BA(-DLD" lastIdx="1" clrIdx="4">
    <p:extLst>
      <p:ext uri="{19B8F6BF-5375-455C-9EA6-DF929625EA0E}">
        <p15:presenceInfo xmlns:p15="http://schemas.microsoft.com/office/powerpoint/2012/main" userId="S-1-5-21-2431647640-172777305-3518478359-52505" providerId="AD"/>
      </p:ext>
    </p:extLst>
  </p:cmAuthor>
  <p:cmAuthor id="6" name="Andrew Williams" initials="AW" lastIdx="1" clrIdx="5">
    <p:extLst>
      <p:ext uri="{19B8F6BF-5375-455C-9EA6-DF929625EA0E}">
        <p15:presenceInfo xmlns:p15="http://schemas.microsoft.com/office/powerpoint/2012/main" userId="S-1-5-21-3016989637-922724074-1833562125-29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4D70"/>
    <a:srgbClr val="804973"/>
    <a:srgbClr val="7EC234"/>
    <a:srgbClr val="C43337"/>
    <a:srgbClr val="007BFF"/>
    <a:srgbClr val="C93539"/>
    <a:srgbClr val="00449F"/>
    <a:srgbClr val="4AA06D"/>
    <a:srgbClr val="A3D4B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08" autoAdjust="0"/>
    <p:restoredTop sz="94014" autoAdjust="0"/>
  </p:normalViewPr>
  <p:slideViewPr>
    <p:cSldViewPr snapToGrid="0">
      <p:cViewPr varScale="1">
        <p:scale>
          <a:sx n="58" d="100"/>
          <a:sy n="58" d="100"/>
        </p:scale>
        <p:origin x="70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7B535-3A74-1D48-AFB6-9B8E36958BFC}" type="datetimeFigureOut">
              <a:rPr lang="en-US" smtClean="0"/>
              <a:t>3/29/2022</a:t>
            </a:fld>
            <a:endParaRPr lang="cy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A67F5-3254-2E44-A3F8-096CA63F0194}" type="slidenum">
              <a:rPr lang="en-US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85735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2A67F5-3254-2E44-A3F8-096CA63F01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6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2A67F5-3254-2E44-A3F8-096CA63F01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49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3261-6DC7-4E20-85DE-12DA1E0A2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C5767F-4DA4-49D1-BE8F-45922CB72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5E58B-2AE0-472B-8525-CC80254B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EE777-89D7-4973-9EFC-5519A839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D5095-3053-4842-926B-EF79967B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31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7E5D-98EF-401A-8430-86109DC0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5D2C5-C483-4883-96A0-1B8827EE9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6D593-D924-46CC-B48C-8CC42AFE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F5105-EA5D-4DD0-B9B8-CBB71671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8A845-146A-4FBE-96CC-A3D7F5B7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91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BD95C-CA81-4D6B-8341-C8ED57F79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E3B07-4188-4FC4-92BF-00741A7DF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B7225-2F29-461D-A47F-5F9CF58B0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22378-F5EC-4342-BF33-6E09A286E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80E1-DF40-422D-BFBA-BDA6FD99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5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AEB1-1AB9-444C-A91B-75ED1E5A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A714B-2827-48FE-A271-54762B920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FA23A-43ED-4C65-B7BD-42C507B6E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AE2D8-CD99-4A3E-A400-5EAD3D5D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DAC67-D011-454B-9CE6-00E8B8FB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66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8A35-C72C-4AE9-B029-9F21A828B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5CB4C-96E2-4EDF-90D7-969C73693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6B60B-1470-4C02-95E8-4BE0FCEC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D9201-7DBC-42AA-B3A4-B11057AB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4FCFC-CBC6-4740-BD97-AB9BBF80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62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22CF-F954-4746-B96E-5CE2D547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1303A-3138-42E7-AAC0-6D4BC0F4C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194A0-403A-495C-B08D-47037C213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DF289-5000-4C69-BB8B-FB4A1DE6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3CF75-4A35-4831-9961-991CFF90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91FA3-5ADC-4790-9DBD-A56F52AC6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9C4F-976D-4525-85F4-8BE23A9C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C5C73-94DA-4F0B-9351-1C645F033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35A25-4D10-48AC-A5C9-21568600E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C18AD-F3E7-45B9-BA57-49998C399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C6AC2-100A-457B-9C8E-7854578A1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B2DC31-21C9-40D6-84ED-E33EE6C2E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77F9C8-20EF-451C-82DE-04821EC7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0DD0B-7C66-42A6-A628-87F00DA2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24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EB1CF-43E7-4AEE-8222-69C729FC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45BC61-A75A-47F8-B8E7-8A38079B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ED7C2-1BA8-4090-82BB-1783E610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E88BB-4E10-4DF5-B8C5-4AE1B2EA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45453-4C64-4B21-96A0-17E5DB7F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58C78-1944-416A-8152-B60B8F75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486B1-5FFF-4B09-AC8E-6DA98732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8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26D08-EA5F-4BD5-9FCA-0DD380648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0BC6F-1D8A-4FAD-94CE-07F4F28A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777F6-E0EF-4A2D-B116-311E6EFB1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2F822-A6A2-497E-A0CE-403CBAA05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9AF8E-B503-4642-BE91-976FF7D9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072BE-AEEF-4938-929F-49567BC3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75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AB72-CC53-41D3-A384-0DD890FA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D3A306-A9A8-40D6-BC89-BF98DA994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5CFC7-F481-461C-B203-4641FDD5E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48316-0C6C-4E60-96E3-EC87A3D5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632B7-FCAC-4C4A-ACEA-F0B33154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BC507-C51E-4E60-9783-FB5F7057E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97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05C8C2-C55D-4DDC-B083-89F8A3AA8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A2DD5-142C-4459-824F-E3ADBA24F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BA376-3924-4114-A5FF-436CDD6E0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C653-5150-4181-AC2E-4EC40D2FC924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5A95C-326A-46C9-9099-42D5A98C5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8D19A-7FE3-4B1B-8392-41894DDE7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88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3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haveibeenpwned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tionfraud.police.uk/" TargetMode="External"/><Relationship Id="rId3" Type="http://schemas.openxmlformats.org/officeDocument/2006/relationships/hyperlink" Target="https://www.ncsc.gov.uk/cyberaware/home" TargetMode="External"/><Relationship Id="rId7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sc.gov.uk/cyberfirs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www.eff.org/di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xkcd.com/936/" TargetMode="External"/><Relationship Id="rId5" Type="http://schemas.openxmlformats.org/officeDocument/2006/relationships/hyperlink" Target="https://diceware.dmuth.org/" TargetMode="External"/><Relationship Id="rId4" Type="http://schemas.openxmlformats.org/officeDocument/2006/relationships/hyperlink" Target="https://www.eff.org/files/2016/09/08/eff_short_wordlist_1.txt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5" y="0"/>
            <a:ext cx="2651006" cy="1298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48" y="-20096"/>
            <a:ext cx="1441704" cy="169468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6C4C570-494F-468F-80A8-1E8B392CCC31}"/>
              </a:ext>
            </a:extLst>
          </p:cNvPr>
          <p:cNvSpPr txBox="1">
            <a:spLocks/>
          </p:cNvSpPr>
          <p:nvPr/>
        </p:nvSpPr>
        <p:spPr>
          <a:xfrm>
            <a:off x="796498" y="2464847"/>
            <a:ext cx="10592354" cy="32262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</a:rPr>
              <a:t>Byddwch yn gall ar y we </a:t>
            </a:r>
            <a:br>
              <a:rPr lang="cy-GB" b="1" dirty="0">
                <a:solidFill>
                  <a:srgbClr val="794D70"/>
                </a:solidFill>
                <a:latin typeface="Arial" panose="020B0604020202020204" pitchFamily="34" charset="0"/>
              </a:rPr>
            </a:b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</a:rPr>
              <a:t>er mwyn osgoi seiberdroseddu</a:t>
            </a:r>
            <a:r>
              <a:rPr lang="cy-GB" dirty="0"/>
              <a:t/>
            </a:r>
            <a:br>
              <a:rPr lang="cy-GB" dirty="0"/>
            </a:br>
            <a:r>
              <a:rPr lang="cy-GB" dirty="0"/>
              <a:t> </a:t>
            </a:r>
            <a:br>
              <a:rPr lang="cy-GB" dirty="0"/>
            </a:b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</a:rPr>
              <a:t>Gwers</a:t>
            </a:r>
            <a:r>
              <a:rPr lang="cy-GB" dirty="0"/>
              <a:t>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</a:rPr>
              <a:t>i ysgolion uwchradd</a:t>
            </a:r>
          </a:p>
        </p:txBody>
      </p:sp>
    </p:spTree>
    <p:extLst>
      <p:ext uri="{BB962C8B-B14F-4D97-AF65-F5344CB8AC3E}">
        <p14:creationId xmlns:p14="http://schemas.microsoft.com/office/powerpoint/2010/main" val="4021540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64" y="242295"/>
            <a:ext cx="11376839" cy="1033771"/>
          </a:xfrm>
        </p:spPr>
        <p:txBody>
          <a:bodyPr>
            <a:normAutofit fontScale="90000"/>
          </a:bodyPr>
          <a:lstStyle/>
          <a:p>
            <a:pPr algn="ctr"/>
            <a:r>
              <a:rPr lang="cy-GB" sz="5400" b="1" dirty="0">
                <a:solidFill>
                  <a:srgbClr val="794D70"/>
                </a:solidFill>
                <a:latin typeface="Arial" panose="020B0604020202020204" pitchFamily="34" charset="0"/>
              </a:rPr>
              <a:t>Sbotio’r sgamwyr – taflen ganllawiau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618E1F-D23F-4B45-AB20-872FD652D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15334"/>
              </p:ext>
            </p:extLst>
          </p:nvPr>
        </p:nvGraphicFramePr>
        <p:xfrm>
          <a:off x="1216837" y="1304259"/>
          <a:ext cx="10136964" cy="52543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8988">
                  <a:extLst>
                    <a:ext uri="{9D8B030D-6E8A-4147-A177-3AD203B41FA5}">
                      <a16:colId xmlns:a16="http://schemas.microsoft.com/office/drawing/2014/main" val="3487482697"/>
                    </a:ext>
                  </a:extLst>
                </a:gridCol>
                <a:gridCol w="3378988">
                  <a:extLst>
                    <a:ext uri="{9D8B030D-6E8A-4147-A177-3AD203B41FA5}">
                      <a16:colId xmlns:a16="http://schemas.microsoft.com/office/drawing/2014/main" val="1235910993"/>
                    </a:ext>
                  </a:extLst>
                </a:gridCol>
                <a:gridCol w="3378988">
                  <a:extLst>
                    <a:ext uri="{9D8B030D-6E8A-4147-A177-3AD203B41FA5}">
                      <a16:colId xmlns:a16="http://schemas.microsoft.com/office/drawing/2014/main" val="1946117944"/>
                    </a:ext>
                  </a:extLst>
                </a:gridCol>
              </a:tblGrid>
              <a:tr h="1682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2000" b="1" dirty="0">
                          <a:solidFill>
                            <a:srgbClr val="804973"/>
                          </a:solidFill>
                          <a:latin typeface="Arial" panose="020B0604020202020204" pitchFamily="34" charset="0"/>
                        </a:rPr>
                        <a:t>Gwe-rwydo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1400" dirty="0">
                          <a:latin typeface="Arial" panose="020B0604020202020204" pitchFamily="34" charset="0"/>
                        </a:rPr>
                        <a:t>Anfon e-bost ac esgus bod yn berson neu’n gwmni dibynadwy i dwyllo rhywun i roi ei ddata personol. Yn aml mae’n golygu clicio dolen mewn e-bost i gyfeirio at safle ffug lle mae defnyddiwr yn rhoi ei fanylion.</a:t>
                      </a:r>
                      <a:endParaRPr lang="cy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2000" b="1" dirty="0">
                          <a:solidFill>
                            <a:srgbClr val="804973"/>
                          </a:solidFill>
                          <a:latin typeface="Arial" panose="020B0604020202020204" pitchFamily="34" charset="0"/>
                        </a:rPr>
                        <a:t>SMS-rwydo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1400" dirty="0">
                          <a:latin typeface="Arial" panose="020B0604020202020204" pitchFamily="34" charset="0"/>
                        </a:rPr>
                        <a:t>Fel gwe-rwydo</a:t>
                      </a:r>
                      <a:r>
                        <a:rPr lang="cy-GB" sz="14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,</a:t>
                      </a:r>
                      <a:r>
                        <a:rPr dirty="0"/>
                        <a:t> </a:t>
                      </a:r>
                      <a:r>
                        <a:rPr lang="cy-GB" sz="1400" dirty="0">
                          <a:latin typeface="Arial" panose="020B0604020202020204" pitchFamily="34" charset="0"/>
                        </a:rPr>
                        <a:t>ond yn defnyddio negeseuon testun (SMS) ar ffôn yn hytrach nag e-bost i dargedu pobl.</a:t>
                      </a:r>
                      <a:endParaRPr lang="cy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2000" b="1" dirty="0">
                          <a:solidFill>
                            <a:srgbClr val="804973"/>
                          </a:solidFill>
                          <a:latin typeface="Arial" panose="020B0604020202020204" pitchFamily="34" charset="0"/>
                        </a:rPr>
                        <a:t>MAE’N BWYSIG!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Yn aml iawn, bydd sgamwyr yn ceisio cael pobl i deimlo panig a gwneud rhywbeth yn gyflym drwy fygwth cau eu cyfrif os nad ydyn nhw’n ymateb.</a:t>
                      </a:r>
                      <a:r>
                        <a:rPr dirty="0"/>
                        <a:t/>
                      </a:r>
                      <a:br>
                        <a:rPr dirty="0"/>
                      </a:br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Gall PRIF LYTHRENNAU wneud i bethau edrych yn fwy pwysig!</a:t>
                      </a:r>
                      <a:endParaRPr lang="cy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425838"/>
                  </a:ext>
                </a:extLst>
              </a:tr>
              <a:tr h="1682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2000" b="1" dirty="0">
                          <a:solidFill>
                            <a:srgbClr val="804973"/>
                          </a:solidFill>
                          <a:latin typeface="Arial" panose="020B0604020202020204" pitchFamily="34" charset="0"/>
                        </a:rPr>
                        <a:t>Gwefannau anniogel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y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Un ffordd o sylwi ar safleoedd sgam yw edrych ar y bar cyfeiriad ar borwr gwe. Mae clo agored (neu goch) </a:t>
                      </a:r>
                      <a:r>
                        <a:rPr kumimoji="0" lang="cy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a </a:t>
                      </a:r>
                      <a:r>
                        <a:rPr kumimoji="0" lang="cy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http:// </a:t>
                      </a:r>
                      <a:r>
                        <a:rPr kumimoji="0" lang="cy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yn golygu na ddylech chi deipio unrhyw ddata personol. </a:t>
                      </a:r>
                      <a:endParaRPr kumimoji="0" lang="cy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2000" b="1" dirty="0">
                          <a:solidFill>
                            <a:srgbClr val="804973"/>
                          </a:solidFill>
                          <a:latin typeface="Arial" panose="020B0604020202020204" pitchFamily="34" charset="0"/>
                        </a:rPr>
                        <a:t>Cyfeiriad ffug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Os yw gwefan neu gyfeiriad e-bost yn edrych yn wahanol i’r un swyddogol, gallai fod yn sgam. Mae rhai cyfeiriadau ffug yn disodli llythrennau gyda symbolau sy’n edrych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yr un fath bron!</a:t>
                      </a:r>
                    </a:p>
                  </a:txBody>
                  <a:tcPr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2000" b="1" dirty="0">
                          <a:solidFill>
                            <a:srgbClr val="804973"/>
                          </a:solidFill>
                          <a:latin typeface="Arial" panose="020B0604020202020204" pitchFamily="34" charset="0"/>
                        </a:rPr>
                        <a:t>Rhoi feirws yn sownd!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Weithiau, mae sgamwyr yn rhoi feirysau neu faleiswedd arall yn sownd i’w negeseuon ac yn gwneud iddyn nhw ymddangos yn bwysig er mwyn twyllo pobl i’w hagor. Gall y feirws ddwyn data wedyn.</a:t>
                      </a:r>
                    </a:p>
                  </a:txBody>
                  <a:tcPr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269253"/>
                  </a:ext>
                </a:extLst>
              </a:tr>
              <a:tr h="1682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2000" b="1" dirty="0">
                          <a:solidFill>
                            <a:srgbClr val="804973"/>
                          </a:solidFill>
                          <a:latin typeface="Arial" panose="020B0604020202020204" pitchFamily="34" charset="0"/>
                        </a:rPr>
                        <a:t>Sillafu/gramadeg gwael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Nid yw llawer o</a:t>
                      </a:r>
                      <a:r>
                        <a:rPr lang="cy-GB" sz="14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seiberdroseddwyr yn siarad Saesneg fel eu hiaith gyntaf – efallai y byddan nhw’n gwneud camgymeriadau sillafu neu frawddegu sy’n dangos pwy ydyn nhw. Ond, mae adnoddau cyfieithu wedi </a:t>
                      </a:r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gwneud pethau’n haws!</a:t>
                      </a:r>
                    </a:p>
                  </a:txBody>
                  <a:tcPr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2000" b="1" dirty="0">
                          <a:solidFill>
                            <a:srgbClr val="804973"/>
                          </a:solidFill>
                          <a:latin typeface="Arial" panose="020B0604020202020204" pitchFamily="34" charset="0"/>
                        </a:rPr>
                        <a:t>Rydych chi wedi ennill!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Mae rhai sgamiau’n twyllo pobl i roi eu gwybodaeth yn gyfnewid am wobr.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Cofiwch – os nad ydych chi wedi cymryd rhan mewn cystadleuaeth, does dim siawns eich bod wedi ennill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y wobr!</a:t>
                      </a:r>
                    </a:p>
                  </a:txBody>
                  <a:tcPr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y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0497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Beth yw fy enw?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y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Mae sgamiau’n aml yn targedu miloedd o bobl ar yr un pryd. Os nad yw neges </a:t>
                      </a:r>
                      <a:br>
                        <a:rPr kumimoji="0" lang="cy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</a:br>
                      <a:r>
                        <a:rPr kumimoji="0" lang="cy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i chi yn cynnwys eich enw, gallai hyn fod yn arwydd o sgam.</a:t>
                      </a:r>
                      <a:endParaRPr lang="cy-GB" sz="2000" b="1" dirty="0">
                        <a:solidFill>
                          <a:srgbClr val="C9353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cy-GB" sz="2000" b="1" dirty="0">
                        <a:solidFill>
                          <a:srgbClr val="C9353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8049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891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359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501DC1-FB81-41E7-BA59-0E7054727D42}"/>
              </a:ext>
            </a:extLst>
          </p:cNvPr>
          <p:cNvSpPr/>
          <p:nvPr/>
        </p:nvSpPr>
        <p:spPr>
          <a:xfrm>
            <a:off x="5192684" y="1334881"/>
            <a:ext cx="6530739" cy="12132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64" y="242296"/>
            <a:ext cx="11642156" cy="706224"/>
          </a:xfrm>
        </p:spPr>
        <p:txBody>
          <a:bodyPr>
            <a:noAutofit/>
          </a:bodyPr>
          <a:lstStyle/>
          <a:p>
            <a:pPr algn="ctr"/>
            <a:r>
              <a:rPr lang="cy-GB" sz="4600" b="1" dirty="0">
                <a:solidFill>
                  <a:srgbClr val="794D70"/>
                </a:solidFill>
                <a:latin typeface="Arial" panose="020B0604020202020204" pitchFamily="34" charset="0"/>
              </a:rPr>
              <a:t>Sbotio’r sgamwyr – taflen enghreifftiau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8C8EAC4-A745-4BAC-AC27-2D56D76E88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684" y="1334880"/>
            <a:ext cx="6530739" cy="7062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EB65C9-1014-4F33-A11A-7CBA3EA4377D}"/>
              </a:ext>
            </a:extLst>
          </p:cNvPr>
          <p:cNvSpPr txBox="1"/>
          <p:nvPr/>
        </p:nvSpPr>
        <p:spPr>
          <a:xfrm>
            <a:off x="6096000" y="1687991"/>
            <a:ext cx="2852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 dirty="0"/>
              <a:t>http://www.tĩķtök.com</a:t>
            </a:r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id="{BABA023D-32CA-4811-A7E6-ABED838F9E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40" y="1428684"/>
            <a:ext cx="2809837" cy="498746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8F41C46-0250-4578-BCA3-F2C0737C898A}"/>
              </a:ext>
            </a:extLst>
          </p:cNvPr>
          <p:cNvSpPr txBox="1"/>
          <p:nvPr/>
        </p:nvSpPr>
        <p:spPr>
          <a:xfrm>
            <a:off x="991452" y="1645403"/>
            <a:ext cx="1080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 dirty="0">
                <a:solidFill>
                  <a:srgbClr val="007BFF"/>
                </a:solidFill>
              </a:rPr>
              <a:t>Negeseuon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E6D399-356A-49DB-B84A-1CB97A3D38C1}"/>
              </a:ext>
            </a:extLst>
          </p:cNvPr>
          <p:cNvSpPr txBox="1"/>
          <p:nvPr/>
        </p:nvSpPr>
        <p:spPr>
          <a:xfrm>
            <a:off x="1894768" y="1645402"/>
            <a:ext cx="935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 b="1" dirty="0"/>
              <a:t>Eich banc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553A16-A821-4E6A-83A9-9F8239B2B613}"/>
              </a:ext>
            </a:extLst>
          </p:cNvPr>
          <p:cNvSpPr txBox="1"/>
          <p:nvPr/>
        </p:nvSpPr>
        <p:spPr>
          <a:xfrm>
            <a:off x="991451" y="2169897"/>
            <a:ext cx="1838431" cy="1603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 dirty="0"/>
              <a:t>Rydym wedi sylwi ar weithgarwch </a:t>
            </a:r>
            <a:r>
              <a:rPr lang="cy-GB" sz="1400" dirty="0" err="1"/>
              <a:t>anaferol</a:t>
            </a:r>
            <a:r>
              <a:rPr lang="cy-GB" sz="1400" dirty="0"/>
              <a:t> yn eich cyfrif. Does dim </a:t>
            </a:r>
            <a:r>
              <a:rPr lang="cy-GB" sz="1400" dirty="0" err="1"/>
              <a:t>taladau</a:t>
            </a:r>
            <a:r>
              <a:rPr lang="cy-GB" sz="1400" dirty="0"/>
              <a:t> wedi’u gwneud. MEWNGOFNODWCH NAWR: </a:t>
            </a:r>
            <a:r>
              <a:rPr lang="cy-GB" sz="1400" u="sng" dirty="0">
                <a:solidFill>
                  <a:srgbClr val="007BFF"/>
                </a:solidFill>
              </a:rPr>
              <a:t>bit.ly/3r6j96b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F17CE8-9CD1-45DD-902D-8444DC17DC9E}"/>
              </a:ext>
            </a:extLst>
          </p:cNvPr>
          <p:cNvSpPr/>
          <p:nvPr/>
        </p:nvSpPr>
        <p:spPr>
          <a:xfrm>
            <a:off x="4451230" y="2978988"/>
            <a:ext cx="7079411" cy="35636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F4E4A9F-6ACF-4BD5-B040-829674DBF834}"/>
              </a:ext>
            </a:extLst>
          </p:cNvPr>
          <p:cNvSpPr/>
          <p:nvPr/>
        </p:nvSpPr>
        <p:spPr>
          <a:xfrm>
            <a:off x="4629091" y="3490822"/>
            <a:ext cx="874143" cy="874143"/>
          </a:xfrm>
          <a:prstGeom prst="ellipse">
            <a:avLst/>
          </a:prstGeom>
          <a:solidFill>
            <a:srgbClr val="C93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3200" b="1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80E0FE-68A0-4D97-A79A-CD389BA5FDB0}"/>
              </a:ext>
            </a:extLst>
          </p:cNvPr>
          <p:cNvSpPr txBox="1"/>
          <p:nvPr/>
        </p:nvSpPr>
        <p:spPr>
          <a:xfrm>
            <a:off x="4629091" y="2978988"/>
            <a:ext cx="5831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/>
              <a:t>Llongyfarchiadau – Chi wedi ENNILL!!!!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FB3955-472D-43C4-8883-3AEBC0AED6B1}"/>
              </a:ext>
            </a:extLst>
          </p:cNvPr>
          <p:cNvSpPr txBox="1"/>
          <p:nvPr/>
        </p:nvSpPr>
        <p:spPr>
          <a:xfrm>
            <a:off x="5739441" y="3553201"/>
            <a:ext cx="3093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 b="1" dirty="0"/>
              <a:t>winner@megacompetitions.com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4DD826-97AE-497E-A448-DAF5B40097CA}"/>
              </a:ext>
            </a:extLst>
          </p:cNvPr>
          <p:cNvSpPr txBox="1"/>
          <p:nvPr/>
        </p:nvSpPr>
        <p:spPr>
          <a:xfrm>
            <a:off x="5670177" y="3872347"/>
            <a:ext cx="3048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 dirty="0"/>
              <a:t>&lt;</a:t>
            </a:r>
            <a:r>
              <a:rPr lang="cy-GB" sz="1400" dirty="0">
                <a:solidFill>
                  <a:srgbClr val="804973"/>
                </a:solidFill>
              </a:rPr>
              <a:t>winnerz@megacomp-genuine.ru</a:t>
            </a:r>
            <a:r>
              <a:rPr lang="cy-GB" sz="1400" dirty="0"/>
              <a:t>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2C7048-AA21-4930-9F2B-203EAA5D2F00}"/>
              </a:ext>
            </a:extLst>
          </p:cNvPr>
          <p:cNvSpPr txBox="1"/>
          <p:nvPr/>
        </p:nvSpPr>
        <p:spPr>
          <a:xfrm>
            <a:off x="4629091" y="4368432"/>
            <a:ext cx="6520292" cy="2288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dirty="0"/>
              <a:t>Annwyl ddefnyddiwr gwerthfawr,,</a:t>
            </a:r>
          </a:p>
          <a:p>
            <a:endParaRPr lang="cy-GB" sz="2000" dirty="0"/>
          </a:p>
          <a:p>
            <a:r>
              <a:rPr lang="cy-GB" sz="2000" dirty="0"/>
              <a:t>LLONGYFARCHIADAU!!!! Rydych chi wedi cael eich dewis ar hap o’n cronfa ddata i ennill GWOBR ARIANNOL ANHYGOEL!!!</a:t>
            </a:r>
          </a:p>
          <a:p>
            <a:endParaRPr lang="cy-GB" sz="2000" dirty="0"/>
          </a:p>
          <a:p>
            <a:r>
              <a:rPr lang="cy-GB" sz="2000" dirty="0"/>
              <a:t>I'w hawlio, dilynwch y </a:t>
            </a:r>
            <a:r>
              <a:rPr lang="cy-GB" sz="2000" u="sng" dirty="0">
                <a:solidFill>
                  <a:srgbClr val="007BFF"/>
                </a:solidFill>
              </a:rPr>
              <a:t>ddolen hon</a:t>
            </a:r>
            <a:r>
              <a:rPr lang="cy-GB" sz="2000" dirty="0"/>
              <a:t>.</a:t>
            </a:r>
          </a:p>
        </p:txBody>
      </p:sp>
      <p:pic>
        <p:nvPicPr>
          <p:cNvPr id="18" name="Picture 1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577FEBA-709A-465A-94E2-D684DD4201D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715" y="3646546"/>
            <a:ext cx="428864" cy="42886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1214FEE-8A9B-490E-A041-DB922C7FE911}"/>
              </a:ext>
            </a:extLst>
          </p:cNvPr>
          <p:cNvSpPr txBox="1"/>
          <p:nvPr/>
        </p:nvSpPr>
        <p:spPr>
          <a:xfrm>
            <a:off x="9214038" y="3612859"/>
            <a:ext cx="1935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dirty="0"/>
              <a:t>PLZ READ.pdf</a:t>
            </a:r>
          </a:p>
        </p:txBody>
      </p:sp>
    </p:spTree>
    <p:extLst>
      <p:ext uri="{BB962C8B-B14F-4D97-AF65-F5344CB8AC3E}">
        <p14:creationId xmlns:p14="http://schemas.microsoft.com/office/powerpoint/2010/main" val="1679159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29" y="365125"/>
            <a:ext cx="11869771" cy="1784397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804973"/>
                </a:solidFill>
                <a:latin typeface="Arial" panose="020B0604020202020204" pitchFamily="34" charset="0"/>
              </a:rPr>
              <a:t>Gweithgaredd 3:</a:t>
            </a:r>
            <a:r>
              <a:rPr dirty="0">
                <a:solidFill>
                  <a:srgbClr val="804973"/>
                </a:solidFill>
              </a:rPr>
              <a:t/>
            </a:r>
            <a:br>
              <a:rPr dirty="0">
                <a:solidFill>
                  <a:srgbClr val="804973"/>
                </a:solidFill>
              </a:rPr>
            </a:br>
            <a:r>
              <a:rPr lang="cy-GB" sz="6600" b="1" dirty="0">
                <a:solidFill>
                  <a:srgbClr val="804973"/>
                </a:solidFill>
                <a:latin typeface="Arial" panose="020B0604020202020204" pitchFamily="34" charset="0"/>
              </a:rPr>
              <a:t>Paru maleiswedd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E74147-378F-47DC-9ABC-9E09C6E1B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376" y="2591502"/>
            <a:ext cx="7282218" cy="434838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y-GB" sz="2400" dirty="0">
                <a:latin typeface="Arial" panose="020B0604020202020204" pitchFamily="34" charset="0"/>
              </a:rPr>
              <a:t>Gan ddefnyddio </a:t>
            </a:r>
            <a:r>
              <a:rPr lang="cy-GB" sz="2400" b="1" dirty="0">
                <a:latin typeface="Arial" panose="020B0604020202020204" pitchFamily="34" charset="0"/>
              </a:rPr>
              <a:t>Paru maleiswedd – cardiau mathau o faleiswedd </a:t>
            </a:r>
            <a:r>
              <a:rPr lang="cy-GB" sz="2400" dirty="0">
                <a:latin typeface="Arial" panose="020B0604020202020204" pitchFamily="34" charset="0"/>
              </a:rPr>
              <a:t>a</a:t>
            </a:r>
            <a:r>
              <a:rPr lang="cy-GB" sz="2400" b="1" dirty="0">
                <a:latin typeface="Arial" panose="020B0604020202020204" pitchFamily="34" charset="0"/>
              </a:rPr>
              <a:t> Paru maleiswedd – cardiau diffiniadau o faleiswedd</a:t>
            </a:r>
            <a:r>
              <a:rPr lang="cy-GB" sz="2400" dirty="0">
                <a:latin typeface="Arial" panose="020B0604020202020204" pitchFamily="34" charset="0"/>
              </a:rPr>
              <a:t>,</a:t>
            </a:r>
            <a:r>
              <a:rPr lang="cy-GB" dirty="0"/>
              <a:t> </a:t>
            </a:r>
            <a:r>
              <a:rPr lang="cy-GB" sz="2400" dirty="0">
                <a:latin typeface="Arial" panose="020B0604020202020204" pitchFamily="34" charset="0"/>
              </a:rPr>
              <a:t>parwch bob math o faleiswedd gyda’r diffiniad cywir.</a:t>
            </a:r>
          </a:p>
          <a:p>
            <a:pPr marL="457200" indent="-45720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y-GB" sz="2400" dirty="0">
                <a:latin typeface="Arial" panose="020B0604020202020204" pitchFamily="34" charset="0"/>
              </a:rPr>
              <a:t>Os oes gennych chi amser, ymchwiliwch ar-lein i weld yr enghreifftiau mwyaf enwog o bob math o faleiswedd.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y-GB" sz="2400" b="1" dirty="0">
                <a:latin typeface="Arial" panose="020B0604020202020204" pitchFamily="34" charset="0"/>
              </a:rPr>
              <a:t>Pa gamau rydych chi’n meddwl y dylech chi eu cymryd i helpu i ddiogelu eich dyfeisiau rhag maleiswedd?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8B115C85-5597-4A59-8BE9-AC590652900D}"/>
              </a:ext>
            </a:extLst>
          </p:cNvPr>
          <p:cNvSpPr/>
          <p:nvPr/>
        </p:nvSpPr>
        <p:spPr>
          <a:xfrm>
            <a:off x="8202305" y="2043954"/>
            <a:ext cx="3846260" cy="3688106"/>
          </a:xfrm>
          <a:prstGeom prst="wedgeEllipseCallout">
            <a:avLst>
              <a:gd name="adj1" fmla="val 35601"/>
              <a:gd name="adj2" fmla="val 66104"/>
            </a:avLst>
          </a:prstGeom>
          <a:solidFill>
            <a:srgbClr val="80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400" b="1" dirty="0">
                <a:latin typeface="Arial" panose="020B0604020202020204" pitchFamily="34" charset="0"/>
                <a:cs typeface="Arial" panose="020B0604020202020204" pitchFamily="34" charset="0"/>
              </a:rPr>
              <a:t>Oeddech chi’n gwybod?</a:t>
            </a:r>
          </a:p>
          <a:p>
            <a:pPr algn="ctr"/>
            <a:endParaRPr lang="cy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Y feirws cyntaf erioed ar gyfrifiadur oedd ‘</a:t>
            </a:r>
            <a:r>
              <a:rPr lang="cy-GB" dirty="0" err="1">
                <a:latin typeface="Arial" panose="020B0604020202020204" pitchFamily="34" charset="0"/>
                <a:cs typeface="Arial" panose="020B0604020202020204" pitchFamily="34" charset="0"/>
              </a:rPr>
              <a:t>Creeper</a:t>
            </a: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’, a chafodd ei greu yn 1971. Byddai’n dangos y neges “I’M THE CREEPER. CATCH ME IF YOU CAN!”</a:t>
            </a:r>
          </a:p>
        </p:txBody>
      </p:sp>
    </p:spTree>
    <p:extLst>
      <p:ext uri="{BB962C8B-B14F-4D97-AF65-F5344CB8AC3E}">
        <p14:creationId xmlns:p14="http://schemas.microsoft.com/office/powerpoint/2010/main" val="2402871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63" y="242295"/>
            <a:ext cx="11897700" cy="1033771"/>
          </a:xfrm>
        </p:spPr>
        <p:txBody>
          <a:bodyPr>
            <a:normAutofit/>
          </a:bodyPr>
          <a:lstStyle/>
          <a:p>
            <a:r>
              <a:rPr lang="cy-GB" sz="3800" b="1" dirty="0">
                <a:solidFill>
                  <a:srgbClr val="794D70"/>
                </a:solidFill>
                <a:latin typeface="Arial" panose="020B0604020202020204" pitchFamily="34" charset="0"/>
              </a:rPr>
              <a:t>Paru maleiswedd – cardiau mathau o faleiswedd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2D48E7FF-C5E3-4B4C-8DA3-9BC09D92F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320780"/>
              </p:ext>
            </p:extLst>
          </p:nvPr>
        </p:nvGraphicFramePr>
        <p:xfrm>
          <a:off x="940619" y="1596140"/>
          <a:ext cx="10537840" cy="472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568">
                  <a:extLst>
                    <a:ext uri="{9D8B030D-6E8A-4147-A177-3AD203B41FA5}">
                      <a16:colId xmlns:a16="http://schemas.microsoft.com/office/drawing/2014/main" val="4091747254"/>
                    </a:ext>
                  </a:extLst>
                </a:gridCol>
                <a:gridCol w="2107568">
                  <a:extLst>
                    <a:ext uri="{9D8B030D-6E8A-4147-A177-3AD203B41FA5}">
                      <a16:colId xmlns:a16="http://schemas.microsoft.com/office/drawing/2014/main" val="567003849"/>
                    </a:ext>
                  </a:extLst>
                </a:gridCol>
                <a:gridCol w="2107568">
                  <a:extLst>
                    <a:ext uri="{9D8B030D-6E8A-4147-A177-3AD203B41FA5}">
                      <a16:colId xmlns:a16="http://schemas.microsoft.com/office/drawing/2014/main" val="512966000"/>
                    </a:ext>
                  </a:extLst>
                </a:gridCol>
                <a:gridCol w="2107568">
                  <a:extLst>
                    <a:ext uri="{9D8B030D-6E8A-4147-A177-3AD203B41FA5}">
                      <a16:colId xmlns:a16="http://schemas.microsoft.com/office/drawing/2014/main" val="2792292647"/>
                    </a:ext>
                  </a:extLst>
                </a:gridCol>
                <a:gridCol w="2107568">
                  <a:extLst>
                    <a:ext uri="{9D8B030D-6E8A-4147-A177-3AD203B41FA5}">
                      <a16:colId xmlns:a16="http://schemas.microsoft.com/office/drawing/2014/main" val="2915040496"/>
                    </a:ext>
                  </a:extLst>
                </a:gridCol>
              </a:tblGrid>
              <a:tr h="2360192">
                <a:tc>
                  <a:txBody>
                    <a:bodyPr/>
                    <a:lstStyle/>
                    <a:p>
                      <a:pPr algn="ctr"/>
                      <a:r>
                        <a:rPr lang="cy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Meddalwedd hysbysebu</a:t>
                      </a:r>
                      <a:endParaRPr lang="cy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Botrwyd</a:t>
                      </a:r>
                      <a:endParaRPr lang="cy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Cofnodwr bysellau</a:t>
                      </a:r>
                      <a:endParaRPr lang="cy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Cloddiwr arian crypto </a:t>
                      </a:r>
                      <a:endParaRPr lang="cy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Meddalwedd wystlo</a:t>
                      </a:r>
                      <a:endParaRPr lang="cy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963327"/>
                  </a:ext>
                </a:extLst>
              </a:tr>
              <a:tr h="2360192">
                <a:tc>
                  <a:txBody>
                    <a:bodyPr/>
                    <a:lstStyle/>
                    <a:p>
                      <a:pPr algn="ctr"/>
                      <a:r>
                        <a:rPr lang="cy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Gwreiddwedd</a:t>
                      </a:r>
                      <a:endParaRPr lang="cy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Ysbïwedd</a:t>
                      </a:r>
                      <a:endParaRPr lang="cy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Trojan</a:t>
                      </a:r>
                      <a:endParaRPr lang="cy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Feirws</a:t>
                      </a:r>
                      <a:endParaRPr lang="cy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Mwydyn</a:t>
                      </a:r>
                      <a:endParaRPr lang="cy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921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178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64" y="242295"/>
            <a:ext cx="11494720" cy="1033771"/>
          </a:xfrm>
        </p:spPr>
        <p:txBody>
          <a:bodyPr>
            <a:noAutofit/>
          </a:bodyPr>
          <a:lstStyle/>
          <a:p>
            <a:pPr algn="ctr"/>
            <a:r>
              <a:rPr lang="cy-GB" sz="3800" b="1" dirty="0">
                <a:solidFill>
                  <a:srgbClr val="794D70"/>
                </a:solidFill>
                <a:latin typeface="Arial" panose="020B0604020202020204" pitchFamily="34" charset="0"/>
              </a:rPr>
              <a:t>Paru maleiswedd – cardiau diffiniadau </a:t>
            </a:r>
            <a:br>
              <a:rPr lang="cy-GB" sz="3800" b="1" dirty="0">
                <a:solidFill>
                  <a:srgbClr val="794D70"/>
                </a:solidFill>
                <a:latin typeface="Arial" panose="020B0604020202020204" pitchFamily="34" charset="0"/>
              </a:rPr>
            </a:br>
            <a:r>
              <a:rPr lang="cy-GB" sz="3800" b="1" dirty="0">
                <a:solidFill>
                  <a:srgbClr val="794D70"/>
                </a:solidFill>
                <a:latin typeface="Arial" panose="020B0604020202020204" pitchFamily="34" charset="0"/>
              </a:rPr>
              <a:t>o faleiswedd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2D48E7FF-C5E3-4B4C-8DA3-9BC09D92F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20159"/>
              </p:ext>
            </p:extLst>
          </p:nvPr>
        </p:nvGraphicFramePr>
        <p:xfrm>
          <a:off x="940619" y="1596140"/>
          <a:ext cx="10537840" cy="479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568">
                  <a:extLst>
                    <a:ext uri="{9D8B030D-6E8A-4147-A177-3AD203B41FA5}">
                      <a16:colId xmlns:a16="http://schemas.microsoft.com/office/drawing/2014/main" val="4091747254"/>
                    </a:ext>
                  </a:extLst>
                </a:gridCol>
                <a:gridCol w="2107568">
                  <a:extLst>
                    <a:ext uri="{9D8B030D-6E8A-4147-A177-3AD203B41FA5}">
                      <a16:colId xmlns:a16="http://schemas.microsoft.com/office/drawing/2014/main" val="567003849"/>
                    </a:ext>
                  </a:extLst>
                </a:gridCol>
                <a:gridCol w="2107568">
                  <a:extLst>
                    <a:ext uri="{9D8B030D-6E8A-4147-A177-3AD203B41FA5}">
                      <a16:colId xmlns:a16="http://schemas.microsoft.com/office/drawing/2014/main" val="512966000"/>
                    </a:ext>
                  </a:extLst>
                </a:gridCol>
                <a:gridCol w="2107568">
                  <a:extLst>
                    <a:ext uri="{9D8B030D-6E8A-4147-A177-3AD203B41FA5}">
                      <a16:colId xmlns:a16="http://schemas.microsoft.com/office/drawing/2014/main" val="2792292647"/>
                    </a:ext>
                  </a:extLst>
                </a:gridCol>
                <a:gridCol w="2107568">
                  <a:extLst>
                    <a:ext uri="{9D8B030D-6E8A-4147-A177-3AD203B41FA5}">
                      <a16:colId xmlns:a16="http://schemas.microsoft.com/office/drawing/2014/main" val="2915040496"/>
                    </a:ext>
                  </a:extLst>
                </a:gridCol>
              </a:tblGrid>
              <a:tr h="2360192">
                <a:tc>
                  <a:txBody>
                    <a:bodyPr/>
                    <a:lstStyle/>
                    <a:p>
                      <a:pPr algn="ctr"/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Bwriad hyn yw defnyddio pŵer cyfrifiadurol y peiriant sydd wedi’i heintio i gynhyrchu arian crypto (e.e. Bitcoin) ar gyfer yr ymosodwr</a:t>
                      </a:r>
                      <a:endParaRPr lang="cy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Math o faleiswedd sy’n olrhain gweithgarwch defnyddiwr (e.e. defnydd o’r porwr a’r hyn sy’n cael ei lawrlwytho) gyda’r bwriad o ddarparu hysbysebion. Mae’n anodd ei gau’n aml iawn</a:t>
                      </a:r>
                      <a:endParaRPr lang="cy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Set o adnoddau meddalwedd sydd wedi’u dylunio i alluogi ymosodwr i gael mynediad heb awdurdod – mynediad uwch yn aml (e.e. lefel gweinyddwr) – at gyfrifiadur heb iddo gael ei ganfod</a:t>
                      </a:r>
                      <a:endParaRPr lang="cy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Yn wahanol i feirws, gall hyn ailadrodd ei hun heb fod angen rhaglen neu ffeil i’w letya, ac yn aml mae’n lledaenu heb i ddefnyddiwr wneud dim, fel arfer yn manteisio ar wendidau (neu ‘fannau gwan’) mewn mesurau diogelwch</a:t>
                      </a:r>
                      <a:endParaRPr lang="cy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Math o faleiswedd sy’n monitro gweithgarwch defnyddiwr ac yn trosglwyddo’r data hwn i’r ymosodwr heb i’r defnyddiwr wybod</a:t>
                      </a:r>
                      <a:endParaRPr lang="cy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963327"/>
                  </a:ext>
                </a:extLst>
              </a:tr>
              <a:tr h="2360192">
                <a:tc>
                  <a:txBody>
                    <a:bodyPr/>
                    <a:lstStyle/>
                    <a:p>
                      <a:pPr algn="ctr"/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Math o ymosodiad maleiswedd gan ddefnyddio nifer o gyfrifiaduron ar wahân sydd wedi’u heintio a’u rheoli gan yr ymosodwr</a:t>
                      </a:r>
                      <a:endParaRPr lang="cy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Math o faleiswedd sy’n heintio’r cyfrifiadur, ond yn hytrach nag achosi difrod, mae’n amgryptio data ac yn mynnu taliad (y ‘pridwerth’) yn gyfnewid am </a:t>
                      </a:r>
                    </a:p>
                    <a:p>
                      <a:pPr algn="ctr"/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ei ddadgryptio</a:t>
                      </a:r>
                      <a:endParaRPr lang="cy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Math o faleiswedd sy’n cydio mewn rhaglenni neu ffeiliau cyfreithlon, ac yn atgynhyrchu ei hun er mwyn ‘heintio’ </a:t>
                      </a:r>
                      <a:b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y cyfrifiadur a gosod </a:t>
                      </a:r>
                      <a:b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y llwyth maleisus</a:t>
                      </a:r>
                      <a:endParaRPr lang="cy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Gall hyn fonitro llawer iawn o weithgarwch defnyddwyr, gan gynnwys e-bost, gweithgarwch pori, defnydd o raglenni a thrawiadau bysellau, a gellir defnyddio hyn i gael enwau defnyddwyr a chyfrineiriau</a:t>
                      </a:r>
                      <a:endParaRPr lang="cy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Wedi’i guddio ar ffurf meddalwedd gyfreithlon, mae’n camarwain y defnyddiwr i’w roi ar waith ac yn caniatáu i’r llwyth maleisus gael ei osod, a allai gynnwys ‘ddrws cefn’ y gall ymosodwr ei ddefnyddio i gael mynediad</a:t>
                      </a:r>
                      <a:endParaRPr lang="cy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497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921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694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29" y="512892"/>
            <a:ext cx="11869771" cy="1784397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804973"/>
                </a:solidFill>
                <a:latin typeface="Arial" panose="020B0604020202020204" pitchFamily="34" charset="0"/>
              </a:rPr>
              <a:t>Gweithgaredd 4:</a:t>
            </a:r>
            <a:r>
              <a:rPr dirty="0">
                <a:solidFill>
                  <a:srgbClr val="804973"/>
                </a:solidFill>
              </a:rPr>
              <a:t/>
            </a:r>
            <a:br>
              <a:rPr dirty="0">
                <a:solidFill>
                  <a:srgbClr val="804973"/>
                </a:solidFill>
              </a:rPr>
            </a:br>
            <a:r>
              <a:rPr lang="cy-GB" sz="6600" b="1" dirty="0">
                <a:solidFill>
                  <a:srgbClr val="804973"/>
                </a:solidFill>
                <a:latin typeface="Arial" panose="020B0604020202020204" pitchFamily="34" charset="0"/>
              </a:rPr>
              <a:t>Cynllun gweithredu mewn argyfwng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E74147-378F-47DC-9ABC-9E09C6E1B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376" y="2591502"/>
            <a:ext cx="7282218" cy="4348385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1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y-GB" sz="2400" dirty="0">
                <a:latin typeface="Arial" panose="020B0604020202020204" pitchFamily="34" charset="0"/>
              </a:rPr>
              <a:t>Mae cael llawer o gyfrineiriau cryf yn wych, </a:t>
            </a:r>
            <a:br>
              <a:rPr lang="cy-GB" sz="2400" dirty="0">
                <a:latin typeface="Arial" panose="020B0604020202020204" pitchFamily="34" charset="0"/>
              </a:rPr>
            </a:br>
            <a:r>
              <a:rPr lang="cy-GB" sz="2400" dirty="0">
                <a:latin typeface="Arial" panose="020B0604020202020204" pitchFamily="34" charset="0"/>
              </a:rPr>
              <a:t>ond mae angen i chi feddwl am sut mae gofalu amdanyn nhw!</a:t>
            </a:r>
          </a:p>
          <a:p>
            <a:pPr marL="457200" indent="-457200">
              <a:lnSpc>
                <a:spcPct val="11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y-GB" sz="2400" dirty="0">
                <a:latin typeface="Arial" panose="020B0604020202020204" pitchFamily="34" charset="0"/>
              </a:rPr>
              <a:t>Ar </a:t>
            </a:r>
            <a:r>
              <a:rPr lang="cy-GB" sz="2400" b="1" dirty="0">
                <a:latin typeface="Arial" panose="020B0604020202020204" pitchFamily="34" charset="0"/>
              </a:rPr>
              <a:t>Fy nghynllun gweithredu mewn argyfwng</a:t>
            </a:r>
            <a:r>
              <a:rPr lang="cy-GB" sz="2400" dirty="0">
                <a:latin typeface="Arial" panose="020B0604020202020204" pitchFamily="34" charset="0"/>
              </a:rPr>
              <a:t>, llenwch y blychau i nodi sut mae diogelu eich cyfrineiriau a’ch cyfrifon, a beth allech chi ei wneud os ydych chi’n meddwl bod rhywun wedi cymryd drosodd eich cyfrif ar-lein.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cy-GB" sz="2400" b="1" dirty="0">
                <a:latin typeface="Arial" panose="020B0604020202020204" pitchFamily="34" charset="0"/>
              </a:rPr>
              <a:t>Beth fyddech chi’n ei wneud yn wahanol yn y dyfodol pe byddai rhywun yn hacio eich cyfrif?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8B115C85-5597-4A59-8BE9-AC590652900D}"/>
              </a:ext>
            </a:extLst>
          </p:cNvPr>
          <p:cNvSpPr/>
          <p:nvPr/>
        </p:nvSpPr>
        <p:spPr>
          <a:xfrm>
            <a:off x="7960659" y="2057400"/>
            <a:ext cx="3953838" cy="4378124"/>
          </a:xfrm>
          <a:prstGeom prst="wedgeEllipseCallout">
            <a:avLst>
              <a:gd name="adj1" fmla="val 35601"/>
              <a:gd name="adj2" fmla="val 66104"/>
            </a:avLst>
          </a:prstGeom>
          <a:solidFill>
            <a:srgbClr val="80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400" b="1" dirty="0">
                <a:latin typeface="Arial" panose="020B0604020202020204" pitchFamily="34" charset="0"/>
                <a:cs typeface="Arial" panose="020B0604020202020204" pitchFamily="34" charset="0"/>
              </a:rPr>
              <a:t>Oeddech chi’n gwybod?</a:t>
            </a:r>
          </a:p>
          <a:p>
            <a:pPr algn="ctr"/>
            <a:endParaRPr lang="cy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Mae 40% o’r achosion lle mae troseddwyr yn cymryd drosodd cyfrifon yn digwydd o fewn 24 awr iddyn nhw gael mynediad at gyfrif dioddefwr. Felly, os bydd rhywun yn amharu ar eich cyfrif, mae angen i chi symud yn gyflym!</a:t>
            </a:r>
          </a:p>
        </p:txBody>
      </p:sp>
    </p:spTree>
    <p:extLst>
      <p:ext uri="{BB962C8B-B14F-4D97-AF65-F5344CB8AC3E}">
        <p14:creationId xmlns:p14="http://schemas.microsoft.com/office/powerpoint/2010/main" val="4116712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64" y="242295"/>
            <a:ext cx="12015536" cy="1033771"/>
          </a:xfrm>
        </p:spPr>
        <p:txBody>
          <a:bodyPr>
            <a:normAutofit/>
          </a:bodyPr>
          <a:lstStyle/>
          <a:p>
            <a:r>
              <a:rPr lang="cy-GB" sz="4500" b="1" dirty="0">
                <a:solidFill>
                  <a:srgbClr val="794D70"/>
                </a:solidFill>
                <a:latin typeface="Arial" panose="020B0604020202020204" pitchFamily="34" charset="0"/>
              </a:rPr>
              <a:t>Fy nghynllun gweithredu mewn argyfwng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80B57C7-4220-4861-BF61-1679276B385B}"/>
              </a:ext>
            </a:extLst>
          </p:cNvPr>
          <p:cNvSpPr txBox="1"/>
          <p:nvPr/>
        </p:nvSpPr>
        <p:spPr>
          <a:xfrm>
            <a:off x="595532" y="1276066"/>
            <a:ext cx="3287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latin typeface="Arial" panose="020B0604020202020204" pitchFamily="34" charset="0"/>
              </a:rPr>
              <a:t>Enw:__________________</a:t>
            </a:r>
            <a:endParaRPr lang="cy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DBDF0C-3C9A-4706-8B84-67164D7123D7}"/>
              </a:ext>
            </a:extLst>
          </p:cNvPr>
          <p:cNvSpPr/>
          <p:nvPr/>
        </p:nvSpPr>
        <p:spPr>
          <a:xfrm>
            <a:off x="1041009" y="1893061"/>
            <a:ext cx="4595446" cy="1839568"/>
          </a:xfrm>
          <a:prstGeom prst="rect">
            <a:avLst/>
          </a:prstGeom>
          <a:noFill/>
          <a:ln>
            <a:solidFill>
              <a:srgbClr val="8049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y-GB" sz="1400" b="1" dirty="0">
                <a:solidFill>
                  <a:schemeClr val="tx1"/>
                </a:solidFill>
                <a:latin typeface="Arial" panose="020B0604020202020204" pitchFamily="34" charset="0"/>
              </a:rPr>
              <a:t>Ffyrdd y bydda i’n rheoli fy nghyfrineiriau</a:t>
            </a:r>
            <a:endParaRPr lang="cy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0D01B5-4066-4EDC-B949-79EEC523E034}"/>
              </a:ext>
            </a:extLst>
          </p:cNvPr>
          <p:cNvSpPr/>
          <p:nvPr/>
        </p:nvSpPr>
        <p:spPr>
          <a:xfrm>
            <a:off x="6928272" y="1893061"/>
            <a:ext cx="4684607" cy="1839568"/>
          </a:xfrm>
          <a:prstGeom prst="rect">
            <a:avLst/>
          </a:prstGeom>
          <a:noFill/>
          <a:ln>
            <a:solidFill>
              <a:srgbClr val="8049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y-GB" sz="1400" b="1" dirty="0">
                <a:solidFill>
                  <a:schemeClr val="tx1"/>
                </a:solidFill>
                <a:latin typeface="Arial" panose="020B0604020202020204" pitchFamily="34" charset="0"/>
              </a:rPr>
              <a:t>Adnoddau technoleg sy’n gallu fy helpu</a:t>
            </a:r>
            <a:endParaRPr lang="cy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882A1E2-681E-40CD-A7A3-2A861749F747}"/>
              </a:ext>
            </a:extLst>
          </p:cNvPr>
          <p:cNvSpPr/>
          <p:nvPr/>
        </p:nvSpPr>
        <p:spPr>
          <a:xfrm>
            <a:off x="546295" y="2309837"/>
            <a:ext cx="989428" cy="989428"/>
          </a:xfrm>
          <a:prstGeom prst="ellipse">
            <a:avLst/>
          </a:prstGeom>
          <a:solidFill>
            <a:srgbClr val="80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AE076648-AC45-4FC7-BFC2-C9B148DB679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65773" y="2409610"/>
            <a:ext cx="836950" cy="836950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448FB3F4-924A-4AAF-BA73-7E627A5B6534}"/>
              </a:ext>
            </a:extLst>
          </p:cNvPr>
          <p:cNvSpPr/>
          <p:nvPr/>
        </p:nvSpPr>
        <p:spPr>
          <a:xfrm>
            <a:off x="6433558" y="2333371"/>
            <a:ext cx="989428" cy="989428"/>
          </a:xfrm>
          <a:prstGeom prst="ellipse">
            <a:avLst/>
          </a:prstGeom>
          <a:solidFill>
            <a:srgbClr val="80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57CDF6F8-EFD4-4509-9A1D-D1E93846FA5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603305" y="2503118"/>
            <a:ext cx="649934" cy="649934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DA5278E-866F-44E2-9E32-53366CC0176A}"/>
              </a:ext>
            </a:extLst>
          </p:cNvPr>
          <p:cNvSpPr/>
          <p:nvPr/>
        </p:nvSpPr>
        <p:spPr>
          <a:xfrm>
            <a:off x="1084248" y="4291603"/>
            <a:ext cx="4595446" cy="1839568"/>
          </a:xfrm>
          <a:prstGeom prst="rect">
            <a:avLst/>
          </a:prstGeom>
          <a:noFill/>
          <a:ln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y-GB" sz="1400" b="1" dirty="0">
                <a:solidFill>
                  <a:schemeClr val="tx1"/>
                </a:solidFill>
                <a:latin typeface="Arial" panose="020B0604020202020204" pitchFamily="34" charset="0"/>
              </a:rPr>
              <a:t>Pwy all fy helpu os bydd rhywun yn dwyn fy nghyfrinair/cyfrif</a:t>
            </a:r>
            <a:endParaRPr lang="cy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427116B-BD06-4286-89EF-29ABC8710534}"/>
              </a:ext>
            </a:extLst>
          </p:cNvPr>
          <p:cNvSpPr/>
          <p:nvPr/>
        </p:nvSpPr>
        <p:spPr>
          <a:xfrm>
            <a:off x="6942961" y="4291603"/>
            <a:ext cx="4684607" cy="1839568"/>
          </a:xfrm>
          <a:prstGeom prst="rect">
            <a:avLst/>
          </a:prstGeom>
          <a:noFill/>
          <a:ln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y-GB" sz="1400" b="1" dirty="0">
                <a:solidFill>
                  <a:schemeClr val="tx1"/>
                </a:solidFill>
                <a:latin typeface="Arial" panose="020B0604020202020204" pitchFamily="34" charset="0"/>
              </a:rPr>
              <a:t>Y camau y bydda i’n eu cymryd os bydd rhywun yn dwyn fy nghyfrif</a:t>
            </a:r>
            <a:endParaRPr lang="cy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12380EF-5E7A-4959-B24C-51E665CB3035}"/>
              </a:ext>
            </a:extLst>
          </p:cNvPr>
          <p:cNvSpPr/>
          <p:nvPr/>
        </p:nvSpPr>
        <p:spPr>
          <a:xfrm>
            <a:off x="675528" y="4757600"/>
            <a:ext cx="989428" cy="989428"/>
          </a:xfrm>
          <a:prstGeom prst="ellipse">
            <a:avLst/>
          </a:prstGeom>
          <a:solidFill>
            <a:srgbClr val="794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2F7905D-6850-44BC-88CF-B8A4E2C4959C}"/>
              </a:ext>
            </a:extLst>
          </p:cNvPr>
          <p:cNvSpPr/>
          <p:nvPr/>
        </p:nvSpPr>
        <p:spPr>
          <a:xfrm>
            <a:off x="6517471" y="4631788"/>
            <a:ext cx="989428" cy="989428"/>
          </a:xfrm>
          <a:prstGeom prst="ellipse">
            <a:avLst/>
          </a:prstGeom>
          <a:solidFill>
            <a:srgbClr val="794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A8EE0D1-299F-4115-AF18-CAA060D9E275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601385" y="4715702"/>
            <a:ext cx="821601" cy="821601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BDC686E7-8344-4328-91FE-3474438778AB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71233" y="4905813"/>
            <a:ext cx="631490" cy="63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16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430" y="275161"/>
            <a:ext cx="4941732" cy="1033771"/>
          </a:xfrm>
        </p:spPr>
        <p:txBody>
          <a:bodyPr>
            <a:normAutofit fontScale="90000"/>
          </a:bodyPr>
          <a:lstStyle/>
          <a:p>
            <a:pPr algn="ctr"/>
            <a:r>
              <a:rPr lang="cy-GB" sz="5400" b="1" dirty="0">
                <a:solidFill>
                  <a:srgbClr val="794D70"/>
                </a:solidFill>
                <a:latin typeface="Arial" panose="020B0604020202020204" pitchFamily="34" charset="0"/>
              </a:rPr>
              <a:t>Cyngor campus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0DBDF0C-3C9A-4706-8B84-67164D7123D7}"/>
              </a:ext>
            </a:extLst>
          </p:cNvPr>
          <p:cNvSpPr/>
          <p:nvPr/>
        </p:nvSpPr>
        <p:spPr>
          <a:xfrm>
            <a:off x="1041008" y="1677356"/>
            <a:ext cx="4595446" cy="1295616"/>
          </a:xfrm>
          <a:prstGeom prst="rect">
            <a:avLst/>
          </a:prstGeom>
          <a:noFill/>
          <a:ln>
            <a:solidFill>
              <a:srgbClr val="8049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7C5FE0-C4DD-4D5A-8773-0CD9D9231E67}"/>
              </a:ext>
            </a:extLst>
          </p:cNvPr>
          <p:cNvSpPr txBox="1"/>
          <p:nvPr/>
        </p:nvSpPr>
        <p:spPr>
          <a:xfrm>
            <a:off x="1041008" y="1049961"/>
            <a:ext cx="4659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800" b="1" dirty="0">
                <a:solidFill>
                  <a:srgbClr val="794D70"/>
                </a:solidFill>
                <a:latin typeface="Arial" panose="020B0604020202020204" pitchFamily="34" charset="0"/>
              </a:rPr>
              <a:t>i fod yn seiberddiogel</a:t>
            </a:r>
            <a:endParaRPr lang="cy-GB" sz="2800" b="1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385853-E09E-4BFB-884D-862745E637D8}"/>
              </a:ext>
            </a:extLst>
          </p:cNvPr>
          <p:cNvSpPr/>
          <p:nvPr/>
        </p:nvSpPr>
        <p:spPr>
          <a:xfrm>
            <a:off x="1041008" y="3237221"/>
            <a:ext cx="4595446" cy="1295616"/>
          </a:xfrm>
          <a:prstGeom prst="rect">
            <a:avLst/>
          </a:prstGeom>
          <a:noFill/>
          <a:ln>
            <a:solidFill>
              <a:srgbClr val="8049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E0C0C9-ACFB-4CF3-8CA7-9DB76C27A548}"/>
              </a:ext>
            </a:extLst>
          </p:cNvPr>
          <p:cNvSpPr/>
          <p:nvPr/>
        </p:nvSpPr>
        <p:spPr>
          <a:xfrm>
            <a:off x="1041008" y="4797086"/>
            <a:ext cx="4595446" cy="1295616"/>
          </a:xfrm>
          <a:prstGeom prst="rect">
            <a:avLst/>
          </a:prstGeom>
          <a:noFill/>
          <a:ln>
            <a:solidFill>
              <a:srgbClr val="8049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60F692F-53D8-4CD3-B4D4-9B94CC69C28E}"/>
              </a:ext>
            </a:extLst>
          </p:cNvPr>
          <p:cNvSpPr txBox="1">
            <a:spLocks/>
          </p:cNvSpPr>
          <p:nvPr/>
        </p:nvSpPr>
        <p:spPr>
          <a:xfrm>
            <a:off x="6894654" y="254487"/>
            <a:ext cx="5086873" cy="10337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y-GB" sz="4900" b="1" dirty="0">
                <a:solidFill>
                  <a:srgbClr val="794D70"/>
                </a:solidFill>
                <a:latin typeface="Arial" panose="020B0604020202020204" pitchFamily="34" charset="0"/>
              </a:rPr>
              <a:t>Cyngor campus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D84A2B9-6328-4D81-99B5-2CE625C868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361" y="0"/>
            <a:ext cx="322229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F4D73350-7F5D-4A59-9FC5-1401A8B8B4B3}"/>
              </a:ext>
            </a:extLst>
          </p:cNvPr>
          <p:cNvSpPr/>
          <p:nvPr/>
        </p:nvSpPr>
        <p:spPr>
          <a:xfrm>
            <a:off x="7140369" y="1677356"/>
            <a:ext cx="4595446" cy="1295616"/>
          </a:xfrm>
          <a:prstGeom prst="rect">
            <a:avLst/>
          </a:prstGeom>
          <a:noFill/>
          <a:ln>
            <a:solidFill>
              <a:srgbClr val="8049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3C8D7EA-BC24-4C2D-B6E3-8E12414A1255}"/>
              </a:ext>
            </a:extLst>
          </p:cNvPr>
          <p:cNvSpPr txBox="1"/>
          <p:nvPr/>
        </p:nvSpPr>
        <p:spPr>
          <a:xfrm>
            <a:off x="7236497" y="1047322"/>
            <a:ext cx="4403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800" b="1" dirty="0">
                <a:solidFill>
                  <a:srgbClr val="794D70"/>
                </a:solidFill>
                <a:latin typeface="Arial" panose="020B0604020202020204" pitchFamily="34" charset="0"/>
              </a:rPr>
              <a:t>i fod yn seiberddiogel</a:t>
            </a:r>
            <a:endParaRPr lang="cy-GB" sz="2800" b="1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DF7C3-E423-492D-8F0C-FFFE029D74C8}"/>
              </a:ext>
            </a:extLst>
          </p:cNvPr>
          <p:cNvSpPr/>
          <p:nvPr/>
        </p:nvSpPr>
        <p:spPr>
          <a:xfrm>
            <a:off x="7140369" y="3237221"/>
            <a:ext cx="4595446" cy="1295616"/>
          </a:xfrm>
          <a:prstGeom prst="rect">
            <a:avLst/>
          </a:prstGeom>
          <a:noFill/>
          <a:ln>
            <a:solidFill>
              <a:srgbClr val="8049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DDDCAFE-00C4-421A-8E61-46D94B1C82A2}"/>
              </a:ext>
            </a:extLst>
          </p:cNvPr>
          <p:cNvSpPr/>
          <p:nvPr/>
        </p:nvSpPr>
        <p:spPr>
          <a:xfrm>
            <a:off x="7140369" y="4797086"/>
            <a:ext cx="4595446" cy="1295616"/>
          </a:xfrm>
          <a:prstGeom prst="rect">
            <a:avLst/>
          </a:prstGeom>
          <a:noFill/>
          <a:ln>
            <a:solidFill>
              <a:srgbClr val="8049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5BB880-2D0C-401E-BAC3-1606632E5099}"/>
              </a:ext>
            </a:extLst>
          </p:cNvPr>
          <p:cNvSpPr txBox="1"/>
          <p:nvPr/>
        </p:nvSpPr>
        <p:spPr>
          <a:xfrm>
            <a:off x="1463038" y="6198991"/>
            <a:ext cx="3751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Gan:_____________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5BB880-2D0C-401E-BAC3-1606632E5099}"/>
              </a:ext>
            </a:extLst>
          </p:cNvPr>
          <p:cNvSpPr txBox="1"/>
          <p:nvPr/>
        </p:nvSpPr>
        <p:spPr>
          <a:xfrm>
            <a:off x="7562397" y="6142982"/>
            <a:ext cx="3751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Gan:_____________</a:t>
            </a:r>
          </a:p>
        </p:txBody>
      </p:sp>
    </p:spTree>
    <p:extLst>
      <p:ext uri="{BB962C8B-B14F-4D97-AF65-F5344CB8AC3E}">
        <p14:creationId xmlns:p14="http://schemas.microsoft.com/office/powerpoint/2010/main" val="884546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812" y="645744"/>
            <a:ext cx="10552386" cy="939135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Camau eraill y gallwch chi eu cymryd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3AA9D9C-3328-4DEB-B096-E39C20DF5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87" y="1983618"/>
            <a:ext cx="9194878" cy="46744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</a:rPr>
              <a:t>Defnyddiwch gyfrinair unigryw a chryf bob amser i ddiogelu </a:t>
            </a:r>
            <a:br>
              <a:rPr lang="cy-GB" sz="2400" dirty="0">
                <a:latin typeface="Arial" panose="020B0604020202020204" pitchFamily="34" charset="0"/>
              </a:rPr>
            </a:br>
            <a:r>
              <a:rPr lang="cy-GB" sz="2400" dirty="0">
                <a:latin typeface="Arial" panose="020B0604020202020204" pitchFamily="34" charset="0"/>
              </a:rPr>
              <a:t>eich cyfeiriad e-bost.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</a:rPr>
              <a:t>Ewch ati i alluogi prawf dilysu dau gam (2FA) ar eich holl gyfrifon.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</a:rPr>
              <a:t>Diweddarwch eich dyfeisiau a’r apiau/rhaglenni/systemau gweithredu.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</a:rPr>
              <a:t>Gwnewch gopïau wrth gefn rheolaidd o’ch data pwysig </a:t>
            </a:r>
            <a:br>
              <a:rPr lang="cy-GB" sz="2400" dirty="0">
                <a:latin typeface="Arial" panose="020B0604020202020204" pitchFamily="34" charset="0"/>
              </a:rPr>
            </a:br>
            <a:r>
              <a:rPr lang="cy-GB" sz="2400" dirty="0">
                <a:latin typeface="Arial" panose="020B0604020202020204" pitchFamily="34" charset="0"/>
              </a:rPr>
              <a:t>yn y cwmwl neu ar ddyfais arall.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</a:rPr>
              <a:t>Edryc</a:t>
            </a:r>
            <a:r>
              <a:rPr lang="cy-GB" sz="2400" dirty="0">
                <a:latin typeface="Arial" panose="020B0604020202020204" pitchFamily="34" charset="0"/>
                <a:cs typeface="Arial" panose="020B0604020202020204" pitchFamily="34" charset="0"/>
              </a:rPr>
              <a:t>hwch i weld a yw eich manylion wedi bod yn destun torri diogelwch data: </a:t>
            </a:r>
            <a:r>
              <a:rPr lang="cy-GB" sz="2400" dirty="0">
                <a:solidFill>
                  <a:srgbClr val="804973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haveibeenpwned.com</a:t>
            </a:r>
            <a:r>
              <a:rPr lang="cy-GB" sz="2400" dirty="0">
                <a:latin typeface="Arial" panose="020B0604020202020204" pitchFamily="34" charset="0"/>
                <a:cs typeface="Arial" panose="020B0604020202020204" pitchFamily="34" charset="0"/>
              </a:rPr>
              <a:t> (Saesneg yn unig)</a:t>
            </a:r>
            <a:endParaRPr lang="cy-GB" sz="2400" dirty="0">
              <a:solidFill>
                <a:srgbClr val="80497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280B4A-147C-463C-8F4C-778037A8F7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376" y="2205956"/>
            <a:ext cx="3105048" cy="311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98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939135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Mae technoleg yn bwerus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3AA9D9C-3328-4DEB-B096-E39C20DF5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812" y="1768466"/>
            <a:ext cx="10863788" cy="467447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y-GB" sz="2600" dirty="0">
                <a:latin typeface="Arial" panose="020B0604020202020204" pitchFamily="34" charset="0"/>
              </a:rPr>
              <a:t>Dydy hi ddim yn iawn:</a:t>
            </a:r>
          </a:p>
          <a:p>
            <a:pPr marL="355600" lvl="1" indent="-355600">
              <a:lnSpc>
                <a:spcPct val="100000"/>
              </a:lnSpc>
              <a:spcAft>
                <a:spcPts val="800"/>
              </a:spcAft>
            </a:pPr>
            <a:r>
              <a:rPr lang="cy-GB" sz="2600" dirty="0">
                <a:latin typeface="Arial" panose="020B0604020202020204" pitchFamily="34" charset="0"/>
              </a:rPr>
              <a:t>cofio cyfrinair rhywun a mynd ar ei ffôn wedyn heb ei ganiatâd</a:t>
            </a:r>
          </a:p>
          <a:p>
            <a:pPr marL="355600" lvl="1" indent="-355600">
              <a:lnSpc>
                <a:spcPct val="100000"/>
              </a:lnSpc>
              <a:spcAft>
                <a:spcPts val="800"/>
              </a:spcAft>
            </a:pPr>
            <a:r>
              <a:rPr lang="cy-GB" sz="2600" dirty="0">
                <a:latin typeface="Arial" panose="020B0604020202020204" pitchFamily="34" charset="0"/>
              </a:rPr>
              <a:t>cymryd manylion sensitif neu ariannol oddi ar ddyfais sydd ddim yn ddyfais i chi</a:t>
            </a:r>
          </a:p>
          <a:p>
            <a:pPr marL="355600" lvl="1" indent="-355600">
              <a:lnSpc>
                <a:spcPct val="100000"/>
              </a:lnSpc>
              <a:spcAft>
                <a:spcPts val="800"/>
              </a:spcAft>
            </a:pPr>
            <a:r>
              <a:rPr lang="cy-GB" sz="2600" dirty="0">
                <a:latin typeface="Arial" panose="020B0604020202020204" pitchFamily="34" charset="0"/>
              </a:rPr>
              <a:t>hacio gweinydd neu ddefnyddio adnodd i gicio eich ffrind allan o gêm</a:t>
            </a:r>
          </a:p>
          <a:p>
            <a:pPr marL="355600" lvl="1" indent="-355600">
              <a:lnSpc>
                <a:spcPct val="100000"/>
              </a:lnSpc>
              <a:spcAft>
                <a:spcPts val="800"/>
              </a:spcAft>
            </a:pPr>
            <a:r>
              <a:rPr lang="cy-GB" sz="2600" dirty="0">
                <a:latin typeface="Arial" panose="020B0604020202020204" pitchFamily="34" charset="0"/>
              </a:rPr>
              <a:t>cael mynediad at weinydd a chymryd neu rannu gwybodaeth sydd ddim yn eiddo i chi</a:t>
            </a:r>
          </a:p>
          <a:p>
            <a:pPr marL="355600" lvl="1" indent="-355600">
              <a:lnSpc>
                <a:spcPct val="100000"/>
              </a:lnSpc>
              <a:spcAft>
                <a:spcPts val="800"/>
              </a:spcAft>
            </a:pPr>
            <a:r>
              <a:rPr lang="cy-GB" sz="2600" dirty="0">
                <a:latin typeface="Arial" panose="020B0604020202020204" pitchFamily="34" charset="0"/>
              </a:rPr>
              <a:t>lawrlwytho meddalwedd y gellir ei defnyddio i gyflawni trosedd, </a:t>
            </a:r>
            <a:br>
              <a:rPr lang="cy-GB" sz="2600" dirty="0">
                <a:latin typeface="Arial" panose="020B0604020202020204" pitchFamily="34" charset="0"/>
              </a:rPr>
            </a:br>
            <a:r>
              <a:rPr lang="cy-GB" sz="2600" dirty="0">
                <a:latin typeface="Arial" panose="020B0604020202020204" pitchFamily="34" charset="0"/>
              </a:rPr>
              <a:t>e.e. rheolydd dyfeisiau o bell heb awdurdod neu feddalwedd wystlo.</a:t>
            </a:r>
          </a:p>
        </p:txBody>
      </p:sp>
    </p:spTree>
    <p:extLst>
      <p:ext uri="{BB962C8B-B14F-4D97-AF65-F5344CB8AC3E}">
        <p14:creationId xmlns:p14="http://schemas.microsoft.com/office/powerpoint/2010/main" val="179335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54978-C0FF-41EC-A099-04247E040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</a:rPr>
              <a:t>Deilliannau dysgu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6D927-564C-4CB9-A70E-16ECC7653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y-GB" sz="2400" dirty="0">
                <a:effectLst/>
                <a:latin typeface="Arial" panose="020B0604020202020204" pitchFamily="34" charset="0"/>
              </a:rPr>
              <a:t>Bydd dysgwyr yn gallu:</a:t>
            </a:r>
          </a:p>
          <a:p>
            <a:pPr>
              <a:lnSpc>
                <a:spcPct val="107000"/>
              </a:lnSpc>
            </a:pPr>
            <a:r>
              <a:rPr lang="cy-GB" sz="2400" dirty="0">
                <a:latin typeface="Arial" panose="020B0604020202020204" pitchFamily="34" charset="0"/>
              </a:rPr>
              <a:t>gwerthuso’r wybodaeth sydd ganddyn nhw’n barod am seiberddiogelwch</a:t>
            </a:r>
          </a:p>
          <a:p>
            <a:pPr>
              <a:lnSpc>
                <a:spcPct val="107000"/>
              </a:lnSpc>
            </a:pPr>
            <a:r>
              <a:rPr lang="cy-GB" sz="2400" dirty="0">
                <a:latin typeface="Arial" panose="020B0604020202020204" pitchFamily="34" charset="0"/>
              </a:rPr>
              <a:t>ystyried risgiau seiberdroseddu iddyn nhw eu hunain ac i eraill</a:t>
            </a:r>
          </a:p>
          <a:p>
            <a:pPr>
              <a:lnSpc>
                <a:spcPct val="107000"/>
              </a:lnSpc>
            </a:pPr>
            <a:r>
              <a:rPr lang="cy-GB" sz="2400" dirty="0">
                <a:latin typeface="Arial" panose="020B0604020202020204" pitchFamily="34" charset="0"/>
              </a:rPr>
              <a:t>edrych ar strategaethau i ddiogelu data a dyfeisiau personol</a:t>
            </a:r>
          </a:p>
          <a:p>
            <a:pPr>
              <a:lnSpc>
                <a:spcPct val="107000"/>
              </a:lnSpc>
            </a:pPr>
            <a:r>
              <a:rPr lang="cy-GB" sz="2400" dirty="0">
                <a:latin typeface="Arial" panose="020B0604020202020204" pitchFamily="34" charset="0"/>
              </a:rPr>
              <a:t>ystyried strategaethau i feithrin arferion da o ran seiberddiogelwch.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44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939135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Cael help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3AA9D9C-3328-4DEB-B096-E39C20DF5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0" y="2328905"/>
            <a:ext cx="7346642" cy="298268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y-GB" sz="4400" dirty="0">
                <a:latin typeface="Arial" panose="020B0604020202020204" pitchFamily="34" charset="0"/>
              </a:rPr>
              <a:t>Gan bwy allech chi ofyn am gymorth:</a:t>
            </a:r>
          </a:p>
          <a:p>
            <a:pPr marL="268288" lvl="1" indent="-268288">
              <a:lnSpc>
                <a:spcPct val="107000"/>
              </a:lnSpc>
              <a:spcAft>
                <a:spcPts val="800"/>
              </a:spcAft>
            </a:pPr>
            <a:r>
              <a:rPr lang="cy-GB" sz="4400" dirty="0">
                <a:latin typeface="Arial" panose="020B0604020202020204" pitchFamily="34" charset="0"/>
              </a:rPr>
              <a:t> gartref?</a:t>
            </a:r>
          </a:p>
          <a:p>
            <a:pPr marL="363538" lvl="1" indent="-363538">
              <a:lnSpc>
                <a:spcPct val="107000"/>
              </a:lnSpc>
              <a:spcAft>
                <a:spcPts val="800"/>
              </a:spcAft>
            </a:pPr>
            <a:r>
              <a:rPr lang="cy-GB" sz="4400" dirty="0">
                <a:latin typeface="Arial" panose="020B0604020202020204" pitchFamily="34" charset="0"/>
              </a:rPr>
              <a:t>yn yr ysgol?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cy-GB" sz="4400" dirty="0">
              <a:latin typeface="Arial" panose="020B0604020202020204" pitchFamily="34" charset="0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00FE7276-9292-4EB5-A260-DA0958DEB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083" y="2011679"/>
            <a:ext cx="3950677" cy="395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101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939135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Cael help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3AA9D9C-3328-4DEB-B096-E39C20DF5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674" y="2857391"/>
            <a:ext cx="7687338" cy="74187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y-GB" dirty="0"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www.ncsc.gov.uk/cyberaware/home</a:t>
            </a:r>
            <a:r>
              <a:rPr lang="cy-GB" dirty="0"/>
              <a:t> </a:t>
            </a: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(Saesneg yn unig)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6FEB10-AC72-4AB2-B98D-A5465D7EF4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90" y="2119554"/>
            <a:ext cx="3596500" cy="3596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682BD5-94A8-4A49-B44B-9764A4AE76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0155" y="1917127"/>
            <a:ext cx="2668811" cy="815637"/>
          </a:xfrm>
          <a:prstGeom prst="rect">
            <a:avLst/>
          </a:prstGeom>
        </p:spPr>
      </p:pic>
      <p:pic>
        <p:nvPicPr>
          <p:cNvPr id="1026" name="Picture 2" descr="Careers at the National Cyber Security Centre - NCSC.GOV.UK">
            <a:extLst>
              <a:ext uri="{FF2B5EF4-FFF2-40B4-BE49-F238E27FC236}">
                <a16:creationId xmlns:a16="http://schemas.microsoft.com/office/drawing/2014/main" id="{A3AF898C-645D-498E-9BF3-C5B45488C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0" y="1917127"/>
            <a:ext cx="2767605" cy="89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imestoppers On Twitter - Action Fraud Police Uk Transparent PNG -  1200x626 - Free Download on NicePNG">
            <a:extLst>
              <a:ext uri="{FF2B5EF4-FFF2-40B4-BE49-F238E27FC236}">
                <a16:creationId xmlns:a16="http://schemas.microsoft.com/office/drawing/2014/main" id="{792BE5E3-FCEE-4D43-B3C8-F63BFB575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0" y="4212129"/>
            <a:ext cx="3257726" cy="105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A1F9AE-80BA-4297-B71D-323ADDD072E2}"/>
              </a:ext>
            </a:extLst>
          </p:cNvPr>
          <p:cNvSpPr txBox="1">
            <a:spLocks/>
          </p:cNvSpPr>
          <p:nvPr/>
        </p:nvSpPr>
        <p:spPr>
          <a:xfrm>
            <a:off x="4374674" y="5562713"/>
            <a:ext cx="7346642" cy="741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y-GB" dirty="0">
                <a:latin typeface="Arial" panose="020B0604020202020204" pitchFamily="34" charset="0"/>
                <a:hlinkClick r:id="rId8"/>
              </a:rPr>
              <a:t>www.actionfraud.police.uk</a:t>
            </a:r>
            <a:r>
              <a:rPr lang="cy-GB" dirty="0"/>
              <a:t> </a:t>
            </a: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(Saesneg yn unig)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656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939135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Gyda grym mawr...</a:t>
            </a:r>
            <a:endParaRPr lang="cy-GB" sz="6600" b="1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3AA9D9C-3328-4DEB-B096-E39C20DF5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5140" y="1855056"/>
            <a:ext cx="7268953" cy="485558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y-GB" sz="4000" dirty="0">
                <a:latin typeface="Arial" panose="020B0604020202020204" pitchFamily="34" charset="0"/>
              </a:rPr>
              <a:t>Oes gennych chi frwdfrydedd </a:t>
            </a:r>
            <a:br>
              <a:rPr lang="cy-GB" sz="4000" dirty="0">
                <a:latin typeface="Arial" panose="020B0604020202020204" pitchFamily="34" charset="0"/>
              </a:rPr>
            </a:br>
            <a:r>
              <a:rPr lang="cy-GB" sz="4000" dirty="0">
                <a:latin typeface="Arial" panose="020B0604020202020204" pitchFamily="34" charset="0"/>
              </a:rPr>
              <a:t>a thalent ym maes technoleg?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y-GB" sz="4000" dirty="0">
                <a:latin typeface="Arial" panose="020B0604020202020204" pitchFamily="34" charset="0"/>
              </a:rPr>
              <a:t>Beth am edrych ar gyfleoedd mewn gyrfa seiberddiogelwch?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y-GB" sz="3600" dirty="0">
                <a:solidFill>
                  <a:srgbClr val="804973"/>
                </a:solidFill>
                <a:latin typeface="Arial" panose="020B0604020202020204" pitchFamily="34" charset="0"/>
                <a:hlinkClick r:id="rId3"/>
              </a:rPr>
              <a:t>www.ncsc.gov.uk/cyberfirst</a:t>
            </a:r>
            <a:r>
              <a:rPr lang="cy-GB" sz="3600" dirty="0">
                <a:solidFill>
                  <a:srgbClr val="804973"/>
                </a:solidFill>
                <a:latin typeface="Arial" panose="020B0604020202020204" pitchFamily="34" charset="0"/>
              </a:rPr>
              <a:t> </a:t>
            </a:r>
            <a:r>
              <a:rPr lang="cy-GB" sz="3600" dirty="0">
                <a:latin typeface="Arial" panose="020B0604020202020204" pitchFamily="34" charset="0"/>
              </a:rPr>
              <a:t>(Saesneg yn unig)</a:t>
            </a:r>
            <a:r>
              <a:rPr lang="cy-GB" dirty="0"/>
              <a:t> </a:t>
            </a:r>
          </a:p>
        </p:txBody>
      </p:sp>
      <p:pic>
        <p:nvPicPr>
          <p:cNvPr id="2050" name="Picture 2" descr="CyberFirst Schools">
            <a:extLst>
              <a:ext uri="{FF2B5EF4-FFF2-40B4-BE49-F238E27FC236}">
                <a16:creationId xmlns:a16="http://schemas.microsoft.com/office/drawing/2014/main" id="{BEB1BBA8-3BB3-4F78-8CA6-0823D27F1D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3"/>
          <a:stretch/>
        </p:blipFill>
        <p:spPr bwMode="auto">
          <a:xfrm>
            <a:off x="992956" y="1982485"/>
            <a:ext cx="3213349" cy="320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areers at the National Cyber Security Centre - NCSC.GOV.UK">
            <a:extLst>
              <a:ext uri="{FF2B5EF4-FFF2-40B4-BE49-F238E27FC236}">
                <a16:creationId xmlns:a16="http://schemas.microsoft.com/office/drawing/2014/main" id="{F4CEAD4D-AC09-4F16-9292-773B759B1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189" y="5645706"/>
            <a:ext cx="2767605" cy="89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0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29" y="365126"/>
            <a:ext cx="11869771" cy="1490568"/>
          </a:xfrm>
        </p:spPr>
        <p:txBody>
          <a:bodyPr>
            <a:normAutofit/>
          </a:bodyPr>
          <a:lstStyle/>
          <a:p>
            <a:pPr algn="ctr"/>
            <a:r>
              <a:rPr lang="cy-GB" sz="6600" b="1" dirty="0">
                <a:solidFill>
                  <a:srgbClr val="804973"/>
                </a:solidFill>
                <a:latin typeface="Arial" panose="020B0604020202020204" pitchFamily="34" charset="0"/>
              </a:rPr>
              <a:t>Beth </a:t>
            </a:r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yw </a:t>
            </a:r>
            <a:r>
              <a:rPr lang="cy-GB" sz="6600" b="1" dirty="0">
                <a:solidFill>
                  <a:srgbClr val="804973"/>
                </a:solidFill>
                <a:latin typeface="Arial" panose="020B0604020202020204" pitchFamily="34" charset="0"/>
              </a:rPr>
              <a:t>seiberdroseddu</a:t>
            </a:r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54B583-4FB5-4C08-B987-BB3552D35A43}"/>
              </a:ext>
            </a:extLst>
          </p:cNvPr>
          <p:cNvSpPr txBox="1"/>
          <p:nvPr/>
        </p:nvSpPr>
        <p:spPr>
          <a:xfrm>
            <a:off x="1004767" y="2060963"/>
            <a:ext cx="1050469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400" b="1" dirty="0">
                <a:solidFill>
                  <a:srgbClr val="804973"/>
                </a:solidFill>
                <a:latin typeface="Arial" panose="020B0604020202020204" pitchFamily="34" charset="0"/>
              </a:rPr>
              <a:t>Troseddau sy’n cael eu galluogi gan dechnoleg seiber</a:t>
            </a:r>
            <a:r>
              <a:rPr lang="cy-GB" dirty="0"/>
              <a:t> – </a:t>
            </a:r>
            <a:r>
              <a:rPr lang="cy-GB" sz="2400" dirty="0">
                <a:latin typeface="Arial" panose="020B0604020202020204" pitchFamily="34" charset="0"/>
              </a:rPr>
              <a:t>troseddau traddodiadol lle mae technoleg yn gallu cynyddu graddfa’r troseddau hyn neu eu heffeithiolrwydd (e.e. camfanteisio’n rhywiol ar blant, blacmel, twyll, gorfodaeth a smyglo </a:t>
            </a:r>
            <a:r>
              <a:rPr lang="cy-GB" sz="2400">
                <a:latin typeface="Arial" panose="020B0604020202020204" pitchFamily="34" charset="0"/>
              </a:rPr>
              <a:t>cyffuriau)</a:t>
            </a:r>
            <a:br>
              <a:rPr lang="cy-GB" sz="2400">
                <a:latin typeface="Arial" panose="020B0604020202020204" pitchFamily="34" charset="0"/>
              </a:rPr>
            </a:br>
            <a:endParaRPr lang="cy-GB" sz="24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b="1" dirty="0">
                <a:solidFill>
                  <a:srgbClr val="804973"/>
                </a:solidFill>
                <a:latin typeface="Arial" panose="020B0604020202020204" pitchFamily="34" charset="0"/>
              </a:rPr>
              <a:t>Troseddau sy’n ddibynnol ar dechnoleg seiber </a:t>
            </a:r>
            <a:r>
              <a:rPr lang="cy-GB" sz="2400" dirty="0"/>
              <a:t>– </a:t>
            </a:r>
            <a:r>
              <a:rPr lang="cy-GB" sz="2400" dirty="0">
                <a:latin typeface="Arial" panose="020B0604020202020204" pitchFamily="34" charset="0"/>
              </a:rPr>
              <a:t>troseddau sydd ond yn gallu digwydd drwy ddefnyddio cyfrifiaduron, rhwydweithiau, a thechnoleg gwybodaeth a chyfathrebu (TGCh) (e.e. hacio, ysbïo seiber, dwyn data, creu a dosbarthu maleiswedd, ac ymosodiadau atal gwasanaeth gwasgaredig (</a:t>
            </a:r>
            <a:r>
              <a:rPr lang="cy-GB" sz="2400" i="1" dirty="0" err="1">
                <a:latin typeface="Arial" panose="020B0604020202020204" pitchFamily="34" charset="0"/>
              </a:rPr>
              <a:t>distributed</a:t>
            </a:r>
            <a:r>
              <a:rPr lang="cy-GB" sz="2400" i="1" dirty="0">
                <a:latin typeface="Arial" panose="020B0604020202020204" pitchFamily="34" charset="0"/>
              </a:rPr>
              <a:t> </a:t>
            </a:r>
            <a:r>
              <a:rPr lang="cy-GB" sz="2400" i="1" dirty="0" err="1">
                <a:latin typeface="Arial" panose="020B0604020202020204" pitchFamily="34" charset="0"/>
              </a:rPr>
              <a:t>denial</a:t>
            </a:r>
            <a:r>
              <a:rPr lang="cy-GB" sz="2400" i="1" dirty="0">
                <a:latin typeface="Arial" panose="020B0604020202020204" pitchFamily="34" charset="0"/>
              </a:rPr>
              <a:t> of </a:t>
            </a:r>
            <a:r>
              <a:rPr lang="cy-GB" sz="2400" i="1" dirty="0" err="1">
                <a:latin typeface="Arial" panose="020B0604020202020204" pitchFamily="34" charset="0"/>
              </a:rPr>
              <a:t>service</a:t>
            </a:r>
            <a:r>
              <a:rPr lang="cy-GB" sz="2400" i="1" dirty="0">
                <a:latin typeface="Arial" panose="020B0604020202020204" pitchFamily="34" charset="0"/>
              </a:rPr>
              <a:t> (</a:t>
            </a:r>
            <a:r>
              <a:rPr lang="cy-GB" sz="2400" i="1" dirty="0" err="1">
                <a:latin typeface="Arial" panose="020B0604020202020204" pitchFamily="34" charset="0"/>
              </a:rPr>
              <a:t>DDoS</a:t>
            </a:r>
            <a:r>
              <a:rPr lang="cy-GB" sz="2400" i="1" dirty="0">
                <a:latin typeface="Arial" panose="020B0604020202020204" pitchFamily="34" charset="0"/>
              </a:rPr>
              <a:t>)</a:t>
            </a:r>
            <a:r>
              <a:rPr lang="cy-GB" sz="2400" dirty="0">
                <a:latin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400" dirty="0">
              <a:solidFill>
                <a:srgbClr val="80497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38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1743454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Beth yw effeithiau</a:t>
            </a:r>
            <a:r>
              <a:rPr b="1" dirty="0"/>
              <a:t/>
            </a:r>
            <a:br>
              <a:rPr b="1" dirty="0"/>
            </a:br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seiberdroseddu...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57BC16-C254-402C-9867-E3DD8C21C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5711" y="3833526"/>
            <a:ext cx="7676477" cy="279587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y-GB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Gallai arian neu eiddo </a:t>
            </a:r>
            <a:r>
              <a:rPr lang="cy-GB" sz="1500" dirty="0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cy-GB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ei ddwyn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y-GB" sz="1500" dirty="0">
                <a:latin typeface="Arial" panose="020B0604020202020204" pitchFamily="34" charset="0"/>
                <a:cs typeface="Arial" panose="020B0604020202020204" pitchFamily="34" charset="0"/>
              </a:rPr>
              <a:t>Dwyn hunaniaeth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y-GB" sz="1500" dirty="0">
                <a:latin typeface="Arial" panose="020B0604020202020204" pitchFamily="34" charset="0"/>
                <a:cs typeface="Arial" panose="020B0604020202020204" pitchFamily="34" charset="0"/>
              </a:rPr>
              <a:t>Hacio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y-GB" sz="1500" dirty="0">
                <a:latin typeface="Arial" panose="020B0604020202020204" pitchFamily="34" charset="0"/>
                <a:cs typeface="Arial" panose="020B0604020202020204" pitchFamily="34" charset="0"/>
              </a:rPr>
              <a:t>Niwed i enw da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y-GB" sz="1500" dirty="0">
                <a:latin typeface="Arial" panose="020B0604020202020204" pitchFamily="34" charset="0"/>
                <a:cs typeface="Arial" panose="020B0604020202020204" pitchFamily="34" charset="0"/>
              </a:rPr>
              <a:t>Perygl i fywyd pobl (e.e. hacio offer ysbyty neu systemau rheoli traffig awyr)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y-GB" sz="1500" dirty="0">
                <a:latin typeface="Arial" panose="020B0604020202020204" pitchFamily="34" charset="0"/>
                <a:cs typeface="Arial" panose="020B0604020202020204" pitchFamily="34" charset="0"/>
              </a:rPr>
              <a:t>Gallech chi gael eich twyllo i helpu mewn gweithgarwch troseddol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y-GB" sz="1500" dirty="0">
                <a:latin typeface="Arial" panose="020B0604020202020204" pitchFamily="34" charset="0"/>
                <a:cs typeface="Arial" panose="020B0604020202020204" pitchFamily="34" charset="0"/>
              </a:rPr>
              <a:t>Gallai dyfeisiau gael eu dinistrio a gallai data gael ei ddileu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y-GB" sz="1500" dirty="0">
                <a:latin typeface="Arial" panose="020B0604020202020204" pitchFamily="34" charset="0"/>
                <a:cs typeface="Arial" panose="020B0604020202020204" pitchFamily="34" charset="0"/>
              </a:rPr>
              <a:t>Gallai eich gwybodaeth gael ei defnyddio dro ar ôl tro i gyflawni troseddau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C7BC365-E25C-42B1-AA0A-CE0630374E8C}"/>
              </a:ext>
            </a:extLst>
          </p:cNvPr>
          <p:cNvSpPr txBox="1">
            <a:spLocks/>
          </p:cNvSpPr>
          <p:nvPr/>
        </p:nvSpPr>
        <p:spPr>
          <a:xfrm>
            <a:off x="2565873" y="2359004"/>
            <a:ext cx="3217722" cy="100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y-GB" sz="3200" b="1" dirty="0">
                <a:solidFill>
                  <a:srgbClr val="804973"/>
                </a:solidFill>
                <a:latin typeface="Arial" panose="020B0604020202020204" pitchFamily="34" charset="0"/>
              </a:rPr>
              <a:t>ar ddefnyddwyr?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7D7833-6363-4074-ADA3-A3AE0F0BB485}"/>
              </a:ext>
            </a:extLst>
          </p:cNvPr>
          <p:cNvSpPr txBox="1"/>
          <p:nvPr/>
        </p:nvSpPr>
        <p:spPr>
          <a:xfrm>
            <a:off x="7748122" y="2304240"/>
            <a:ext cx="392905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3200" b="1" dirty="0">
                <a:solidFill>
                  <a:srgbClr val="804973"/>
                </a:solidFill>
                <a:latin typeface="Arial" panose="020B0604020202020204" pitchFamily="34" charset="0"/>
              </a:rPr>
              <a:t>ar fusnesau </a:t>
            </a:r>
            <a:br>
              <a:rPr lang="cy-GB" sz="3200" b="1" dirty="0">
                <a:solidFill>
                  <a:srgbClr val="804973"/>
                </a:solidFill>
                <a:latin typeface="Arial" panose="020B0604020202020204" pitchFamily="34" charset="0"/>
              </a:rPr>
            </a:br>
            <a:r>
              <a:rPr lang="cy-GB" sz="3200" b="1" dirty="0">
                <a:solidFill>
                  <a:srgbClr val="804973"/>
                </a:solidFill>
                <a:latin typeface="Arial" panose="020B0604020202020204" pitchFamily="34" charset="0"/>
              </a:rPr>
              <a:t>neu sefydliadau?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C57581E-3655-495D-92D9-4FDBEE2ED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324" y="2223317"/>
            <a:ext cx="1414549" cy="14145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AAE1F2E-45B6-4910-AC59-243AE49099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057" y="2260097"/>
            <a:ext cx="1421911" cy="142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9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378" y="594508"/>
            <a:ext cx="10233212" cy="953802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Pa mor seiberddiogel </a:t>
            </a:r>
            <a:b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</a:br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ydych chi?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E50A95F-38EB-4891-BCFC-07FF6D67E71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56" y="179605"/>
            <a:ext cx="1324844" cy="132484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844860C-57D9-469A-8B4A-CEABACA7F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007"/>
            <a:ext cx="6342529" cy="223228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y-GB" sz="2400" b="1" dirty="0">
                <a:effectLst/>
                <a:latin typeface="Arial" panose="020B0604020202020204" pitchFamily="34" charset="0"/>
              </a:rPr>
              <a:t>Pa un yw’r cyfrinair mwyaf effeithiol?</a:t>
            </a:r>
          </a:p>
          <a:p>
            <a:pPr marL="914400" lvl="1" indent="-457200">
              <a:lnSpc>
                <a:spcPct val="10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y-GB" sz="2000" dirty="0">
                <a:effectLst/>
                <a:latin typeface="Arial" panose="020B0604020202020204" pitchFamily="34" charset="0"/>
              </a:rPr>
              <a:t>Cyfrinair478</a:t>
            </a:r>
          </a:p>
          <a:p>
            <a:pPr marL="914400" lvl="1" indent="-457200">
              <a:lnSpc>
                <a:spcPct val="10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y-GB" sz="2000" dirty="0">
                <a:effectLst/>
                <a:latin typeface="Arial" panose="020B0604020202020204" pitchFamily="34" charset="0"/>
              </a:rPr>
              <a:t>bNyjSb_qb/3K&amp;Q</a:t>
            </a:r>
          </a:p>
          <a:p>
            <a:pPr marL="914400" lvl="1" indent="-457200">
              <a:lnSpc>
                <a:spcPct val="10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y-GB" sz="2000" dirty="0">
                <a:latin typeface="Arial" panose="020B0604020202020204" pitchFamily="34" charset="0"/>
              </a:rPr>
              <a:t>eliffantdawnsiogwyllt</a:t>
            </a:r>
            <a:endParaRPr lang="cy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CCD844E-2605-4C2D-9123-AD2D35B8325B}"/>
              </a:ext>
            </a:extLst>
          </p:cNvPr>
          <p:cNvSpPr txBox="1">
            <a:spLocks/>
          </p:cNvSpPr>
          <p:nvPr/>
        </p:nvSpPr>
        <p:spPr>
          <a:xfrm>
            <a:off x="838200" y="4160786"/>
            <a:ext cx="6156749" cy="223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y-GB" sz="2400" b="1" dirty="0">
                <a:latin typeface="Arial" panose="020B0604020202020204" pitchFamily="34" charset="0"/>
              </a:rPr>
              <a:t>Sut byddech chi’n sylwi ar sgam ar-lein?</a:t>
            </a:r>
          </a:p>
          <a:p>
            <a:pPr marL="914400" lvl="1" indent="-457200">
              <a:lnSpc>
                <a:spcPct val="10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y-GB" sz="2000" dirty="0">
                <a:latin typeface="Arial" panose="020B0604020202020204" pitchFamily="34" charset="0"/>
              </a:rPr>
              <a:t>Allwch chi ddim, dyna sut maen nhw’n llwyddo!</a:t>
            </a:r>
          </a:p>
          <a:p>
            <a:pPr marL="914400" lvl="1" indent="-457200">
              <a:lnSpc>
                <a:spcPct val="10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y-GB" sz="2000" dirty="0">
                <a:latin typeface="Arial" panose="020B0604020202020204" pitchFamily="34" charset="0"/>
              </a:rPr>
              <a:t>Edrychwch am gliwiau yn eu neges</a:t>
            </a:r>
          </a:p>
          <a:p>
            <a:pPr marL="914400" lvl="1" indent="-457200">
              <a:lnSpc>
                <a:spcPct val="10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y-GB" sz="2000" dirty="0">
                <a:latin typeface="Arial" panose="020B0604020202020204" pitchFamily="34" charset="0"/>
              </a:rPr>
              <a:t>Peidiwch byth ag agor neges gan rywun nad ydych chi’n ei adnabod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ADDBC3-FB2F-4D23-8E8B-3B0017ABB567}"/>
              </a:ext>
            </a:extLst>
          </p:cNvPr>
          <p:cNvSpPr txBox="1"/>
          <p:nvPr/>
        </p:nvSpPr>
        <p:spPr>
          <a:xfrm>
            <a:off x="7413920" y="2694597"/>
            <a:ext cx="5215662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y-GB" sz="2400" b="1" dirty="0">
                <a:solidFill>
                  <a:srgbClr val="804973"/>
                </a:solidFill>
                <a:latin typeface="Arial" panose="020B0604020202020204" pitchFamily="34" charset="0"/>
              </a:rPr>
              <a:t>eliffantdawnsiogwyllt</a:t>
            </a:r>
            <a:endParaRPr lang="cy-GB" sz="2400" b="1" dirty="0">
              <a:solidFill>
                <a:srgbClr val="80497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BEDBA8-A4E4-41C1-9992-E5A48281895F}"/>
              </a:ext>
            </a:extLst>
          </p:cNvPr>
          <p:cNvSpPr txBox="1"/>
          <p:nvPr/>
        </p:nvSpPr>
        <p:spPr>
          <a:xfrm>
            <a:off x="7510919" y="4758445"/>
            <a:ext cx="41065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Aft>
                <a:spcPts val="800"/>
              </a:spcAft>
            </a:pPr>
            <a:r>
              <a:rPr lang="cy-GB" sz="2400" b="1" dirty="0">
                <a:solidFill>
                  <a:srgbClr val="804973"/>
                </a:solidFill>
                <a:latin typeface="Arial" panose="020B0604020202020204" pitchFamily="34" charset="0"/>
              </a:rPr>
              <a:t>Edrychwch am gliwiau yn eu neges</a:t>
            </a:r>
            <a:endParaRPr lang="cy-GB" sz="2400" b="1" dirty="0">
              <a:solidFill>
                <a:srgbClr val="80497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02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378" y="600623"/>
            <a:ext cx="9888638" cy="953802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Pa mor seiberddiogel</a:t>
            </a:r>
            <a:b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</a:br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ydych chi?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E50A95F-38EB-4891-BCFC-07FF6D67E71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56" y="179605"/>
            <a:ext cx="1324844" cy="132484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844860C-57D9-469A-8B4A-CEABACA7F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209" y="1925467"/>
            <a:ext cx="7137150" cy="2902380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cy-GB" sz="2000" b="1" dirty="0">
                <a:effectLst/>
                <a:latin typeface="Arial" panose="020B0604020202020204" pitchFamily="34" charset="0"/>
              </a:rPr>
              <a:t>Beth yw </a:t>
            </a:r>
            <a:r>
              <a:rPr lang="cy-GB" sz="2000" b="1" dirty="0" err="1">
                <a:effectLst/>
                <a:latin typeface="Arial" panose="020B0604020202020204" pitchFamily="34" charset="0"/>
              </a:rPr>
              <a:t>gwreiddwedd</a:t>
            </a:r>
            <a:r>
              <a:rPr lang="cy-GB" sz="2000" b="1" dirty="0">
                <a:effectLst/>
                <a:latin typeface="Arial" panose="020B0604020202020204" pitchFamily="34" charset="0"/>
              </a:rPr>
              <a:t> </a:t>
            </a:r>
            <a:r>
              <a:rPr lang="cy-GB" sz="2000" b="1" i="1" dirty="0">
                <a:effectLst/>
                <a:latin typeface="Arial" panose="020B0604020202020204" pitchFamily="34" charset="0"/>
              </a:rPr>
              <a:t>(</a:t>
            </a:r>
            <a:r>
              <a:rPr lang="cy-GB" sz="2000" b="1" i="1" dirty="0" err="1">
                <a:effectLst/>
                <a:latin typeface="Arial" panose="020B0604020202020204" pitchFamily="34" charset="0"/>
              </a:rPr>
              <a:t>rootkit</a:t>
            </a:r>
            <a:r>
              <a:rPr lang="cy-GB" sz="2000" b="1" i="1" dirty="0">
                <a:effectLst/>
                <a:latin typeface="Arial" panose="020B0604020202020204" pitchFamily="34" charset="0"/>
              </a:rPr>
              <a:t>)</a:t>
            </a:r>
            <a:r>
              <a:rPr lang="cy-GB" sz="2000" b="1" dirty="0">
                <a:effectLst/>
                <a:latin typeface="Arial" panose="020B0604020202020204" pitchFamily="34" charset="0"/>
              </a:rPr>
              <a:t>?</a:t>
            </a:r>
          </a:p>
          <a:p>
            <a:pPr marL="914400" lvl="1" indent="-457200">
              <a:lnSpc>
                <a:spcPct val="10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y-GB" sz="1800" dirty="0">
                <a:latin typeface="Arial" panose="020B0604020202020204" pitchFamily="34" charset="0"/>
              </a:rPr>
              <a:t>Meddalwedd sy’n olrhain gweithgarwch defnyddwyr er mwyn dangos hysbysebion, sy’n gallu bod yn anodd eu cau</a:t>
            </a:r>
          </a:p>
          <a:p>
            <a:pPr marL="914400" lvl="1" indent="-457200">
              <a:lnSpc>
                <a:spcPct val="10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y-GB" sz="1800" dirty="0">
                <a:latin typeface="Arial" panose="020B0604020202020204" pitchFamily="34" charset="0"/>
              </a:rPr>
              <a:t>Meddalwedd sy'n heintio dyfais, yn amgryptio'r ffeiliau, ac yn mynnu taliad i’r ymosodwr er mwyn datgloi’r ffeiliau</a:t>
            </a:r>
          </a:p>
          <a:p>
            <a:pPr marL="914400" lvl="1" indent="-457200">
              <a:lnSpc>
                <a:spcPct val="10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y-GB" sz="1800" dirty="0">
                <a:latin typeface="Arial" panose="020B0604020202020204" pitchFamily="34" charset="0"/>
              </a:rPr>
              <a:t>Offer meddalwedd sy’n caniatáu i ymosodwr gael mynediad lefel uchel i ddyfais heb i’r perchennog wybod</a:t>
            </a:r>
            <a:endParaRPr lang="cy-GB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CCD844E-2605-4C2D-9123-AD2D35B8325B}"/>
              </a:ext>
            </a:extLst>
          </p:cNvPr>
          <p:cNvSpPr txBox="1">
            <a:spLocks/>
          </p:cNvSpPr>
          <p:nvPr/>
        </p:nvSpPr>
        <p:spPr>
          <a:xfrm>
            <a:off x="745209" y="4625712"/>
            <a:ext cx="9175044" cy="223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cy-GB" sz="2000" b="1" dirty="0">
                <a:latin typeface="Arial" panose="020B0604020202020204" pitchFamily="34" charset="0"/>
              </a:rPr>
              <a:t>Beth ddylech chi ei wneud os bydd cyfrinair eich cyfrif </a:t>
            </a:r>
            <a:br>
              <a:rPr lang="cy-GB" sz="2000" b="1" dirty="0">
                <a:latin typeface="Arial" panose="020B0604020202020204" pitchFamily="34" charset="0"/>
              </a:rPr>
            </a:br>
            <a:r>
              <a:rPr lang="cy-GB" sz="2000" b="1" dirty="0">
                <a:latin typeface="Arial" panose="020B0604020202020204" pitchFamily="34" charset="0"/>
              </a:rPr>
              <a:t>gemau yn cael ei ddatgelu ar-lein?</a:t>
            </a:r>
          </a:p>
          <a:p>
            <a:pPr marL="914400" lvl="1" indent="-457200">
              <a:lnSpc>
                <a:spcPct val="10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y-GB" sz="1800" dirty="0">
                <a:latin typeface="Arial" panose="020B0604020202020204" pitchFamily="34" charset="0"/>
              </a:rPr>
              <a:t>Newidiwch eich cyfrinair i rywbeth gwahanol ar unwaith</a:t>
            </a:r>
          </a:p>
          <a:p>
            <a:pPr marL="914400" lvl="1" indent="-457200">
              <a:lnSpc>
                <a:spcPct val="10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y-GB" sz="1800" dirty="0">
                <a:latin typeface="Arial" panose="020B0604020202020204" pitchFamily="34" charset="0"/>
              </a:rPr>
              <a:t>Rhowch wybod i gwmni’r gêm ei drwsio</a:t>
            </a:r>
          </a:p>
          <a:p>
            <a:pPr marL="914400" lvl="1" indent="-457200">
              <a:lnSpc>
                <a:spcPct val="10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y-GB" sz="1800" dirty="0">
                <a:latin typeface="Arial" panose="020B0604020202020204" pitchFamily="34" charset="0"/>
              </a:rPr>
              <a:t>Ewch ati i analluogi eich cyfrif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ADDBC3-FB2F-4D23-8E8B-3B0017ABB567}"/>
              </a:ext>
            </a:extLst>
          </p:cNvPr>
          <p:cNvSpPr txBox="1"/>
          <p:nvPr/>
        </p:nvSpPr>
        <p:spPr>
          <a:xfrm>
            <a:off x="8548396" y="2153613"/>
            <a:ext cx="325752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Aft>
                <a:spcPts val="800"/>
              </a:spcAft>
            </a:pPr>
            <a:r>
              <a:rPr lang="cy-GB" b="1" dirty="0">
                <a:solidFill>
                  <a:srgbClr val="804973"/>
                </a:solidFill>
                <a:latin typeface="Arial" panose="020B0604020202020204" pitchFamily="34" charset="0"/>
              </a:rPr>
              <a:t>Offer meddalwedd sy’n caniatáu i ymosodwr gael mynediad lefel uchel i ddyfais heb i’r perchennog wybod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BEDBA8-A4E4-41C1-9992-E5A48281895F}"/>
              </a:ext>
            </a:extLst>
          </p:cNvPr>
          <p:cNvSpPr txBox="1"/>
          <p:nvPr/>
        </p:nvSpPr>
        <p:spPr>
          <a:xfrm>
            <a:off x="8545688" y="5261884"/>
            <a:ext cx="3149601" cy="959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Aft>
                <a:spcPts val="800"/>
              </a:spcAft>
            </a:pPr>
            <a:r>
              <a:rPr lang="cy-GB" b="1" dirty="0">
                <a:solidFill>
                  <a:srgbClr val="804973"/>
                </a:solidFill>
                <a:latin typeface="Arial" panose="020B0604020202020204" pitchFamily="34" charset="0"/>
              </a:rPr>
              <a:t>Newidiwch eich cyfrinair i rywbeth gwahanol ar unwaith</a:t>
            </a:r>
          </a:p>
        </p:txBody>
      </p:sp>
    </p:spTree>
    <p:extLst>
      <p:ext uri="{BB962C8B-B14F-4D97-AF65-F5344CB8AC3E}">
        <p14:creationId xmlns:p14="http://schemas.microsoft.com/office/powerpoint/2010/main" val="307083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29" y="365125"/>
            <a:ext cx="11869771" cy="1784397"/>
          </a:xfrm>
        </p:spPr>
        <p:txBody>
          <a:bodyPr>
            <a:normAutofit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Carwsél gweithgareddau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E46010-EFEA-4E35-A46C-D790622E4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323" y="2066492"/>
            <a:ext cx="7635582" cy="4424128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B9D5AFEE-4A64-4608-80DE-229992B9B35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683" y="3036094"/>
            <a:ext cx="2287162" cy="228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7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29" y="365125"/>
            <a:ext cx="11869771" cy="1784397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804973"/>
                </a:solidFill>
                <a:latin typeface="Arial" panose="020B0604020202020204" pitchFamily="34" charset="0"/>
              </a:rPr>
              <a:t>Gweithgaredd 1:</a:t>
            </a:r>
            <a:r>
              <a:rPr dirty="0">
                <a:solidFill>
                  <a:srgbClr val="804973"/>
                </a:solidFill>
              </a:rPr>
              <a:t/>
            </a:r>
            <a:br>
              <a:rPr dirty="0">
                <a:solidFill>
                  <a:srgbClr val="804973"/>
                </a:solidFill>
              </a:rPr>
            </a:br>
            <a:r>
              <a:rPr lang="cy-GB" sz="6600" b="1" dirty="0">
                <a:solidFill>
                  <a:srgbClr val="804973"/>
                </a:solidFill>
                <a:latin typeface="Arial" panose="020B0604020202020204" pitchFamily="34" charset="0"/>
              </a:rPr>
              <a:t>Rholio dis i greu cyfrinair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E74147-378F-47DC-9ABC-9E09C6E1B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921" y="2180318"/>
            <a:ext cx="7282218" cy="4646885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y-GB" sz="1800" dirty="0">
                <a:latin typeface="Arial" panose="020B0604020202020204" pitchFamily="34" charset="0"/>
              </a:rPr>
              <a:t>Y ffordd orau o greu cyfrineiriau cryf yw sicrhau eu bod nhw’n cynnwys geiriau ar hap nad ydyn nhw’n gysylltiedig (ond eu bod yn gofiadwy).</a:t>
            </a:r>
          </a:p>
          <a:p>
            <a:pPr marL="457200" indent="-45720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y-GB" sz="1800" dirty="0">
                <a:latin typeface="Arial" panose="020B0604020202020204" pitchFamily="34" charset="0"/>
              </a:rPr>
              <a:t>Cymerwch </a:t>
            </a:r>
            <a:r>
              <a:rPr lang="cy-GB" sz="1800" b="1" dirty="0">
                <a:latin typeface="Arial" panose="020B0604020202020204" pitchFamily="34" charset="0"/>
              </a:rPr>
              <a:t>bedwar dis</a:t>
            </a:r>
            <a:r>
              <a:rPr lang="cy-GB" sz="1800" dirty="0">
                <a:latin typeface="Arial" panose="020B0604020202020204" pitchFamily="34" charset="0"/>
              </a:rPr>
              <a:t> a’u rholio. Cymerwch y rhifau ar bob </a:t>
            </a:r>
            <a:br>
              <a:rPr lang="cy-GB" sz="1800" dirty="0">
                <a:latin typeface="Arial" panose="020B0604020202020204" pitchFamily="34" charset="0"/>
              </a:rPr>
            </a:br>
            <a:r>
              <a:rPr lang="cy-GB" sz="1800" dirty="0">
                <a:latin typeface="Arial" panose="020B0604020202020204" pitchFamily="34" charset="0"/>
              </a:rPr>
              <a:t>dis i wneud rhif pedwar digid. Chwiliwch am eich rhif ar </a:t>
            </a:r>
            <a:r>
              <a:rPr lang="cy-GB" sz="1800" dirty="0">
                <a:solidFill>
                  <a:srgbClr val="804973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restr eiriau </a:t>
            </a:r>
            <a:r>
              <a:rPr lang="cy-GB" sz="1800" dirty="0" err="1">
                <a:solidFill>
                  <a:srgbClr val="804973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Diceware</a:t>
            </a:r>
            <a:r>
              <a:rPr lang="cy-GB" sz="1800" dirty="0">
                <a:solidFill>
                  <a:srgbClr val="804973"/>
                </a:solidFill>
                <a:latin typeface="Arial" panose="020B0604020202020204" pitchFamily="34" charset="0"/>
              </a:rPr>
              <a:t> </a:t>
            </a:r>
            <a:r>
              <a:rPr lang="cy-GB" sz="1800" dirty="0">
                <a:latin typeface="Arial" panose="020B0604020202020204" pitchFamily="34" charset="0"/>
              </a:rPr>
              <a:t>(Saesneg yn unig). Dyma air cyntaf eich </a:t>
            </a:r>
            <a:br>
              <a:rPr lang="cy-GB" sz="1800" dirty="0">
                <a:latin typeface="Arial" panose="020B0604020202020204" pitchFamily="34" charset="0"/>
              </a:rPr>
            </a:br>
            <a:r>
              <a:rPr lang="cy-GB" sz="1800" dirty="0">
                <a:latin typeface="Arial" panose="020B0604020202020204" pitchFamily="34" charset="0"/>
              </a:rPr>
              <a:t>cyfrinair.</a:t>
            </a:r>
          </a:p>
          <a:p>
            <a:pPr marL="457200" indent="-45720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y-GB" sz="1800" dirty="0">
                <a:latin typeface="Arial" panose="020B0604020202020204" pitchFamily="34" charset="0"/>
              </a:rPr>
              <a:t>Rholiwch y dis ddwywaith eto i roi dau air arall i chi.</a:t>
            </a:r>
          </a:p>
          <a:p>
            <a:pPr marL="457200" indent="-45720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y-GB" sz="1800" dirty="0">
                <a:latin typeface="Arial" panose="020B0604020202020204" pitchFamily="34" charset="0"/>
              </a:rPr>
              <a:t>Mae’r tri gair yn creu cyfrinair cryf i chi.</a:t>
            </a:r>
          </a:p>
          <a:p>
            <a:pPr marL="457200" indent="-45720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y-GB" sz="1800" dirty="0">
                <a:latin typeface="Arial" panose="020B0604020202020204" pitchFamily="34" charset="0"/>
              </a:rPr>
              <a:t>Os oes gennych chi amser, rhowch gynnig ar y ffordd </a:t>
            </a:r>
            <a:br>
              <a:rPr lang="cy-GB" sz="1800" dirty="0">
                <a:latin typeface="Arial" panose="020B0604020202020204" pitchFamily="34" charset="0"/>
              </a:rPr>
            </a:br>
            <a:r>
              <a:rPr lang="cy-GB" sz="1800" dirty="0">
                <a:latin typeface="Arial" panose="020B0604020202020204" pitchFamily="34" charset="0"/>
              </a:rPr>
              <a:t>gyflymaf yn </a:t>
            </a:r>
            <a:r>
              <a:rPr lang="cy-GB" sz="1800" dirty="0">
                <a:solidFill>
                  <a:srgbClr val="804973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diceware.dmuth.org</a:t>
            </a:r>
            <a:r>
              <a:rPr lang="cy-GB" sz="1800" dirty="0"/>
              <a:t> </a:t>
            </a:r>
            <a:r>
              <a:rPr lang="cy-GB" sz="1800" dirty="0">
                <a:latin typeface="Arial" panose="020B0604020202020204" pitchFamily="34" charset="0"/>
              </a:rPr>
              <a:t>(Saesneg yn unig).</a:t>
            </a:r>
            <a:endParaRPr lang="cy-GB" sz="1800" dirty="0"/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y-GB" sz="1800" b="1" dirty="0">
                <a:latin typeface="Arial" panose="020B0604020202020204" pitchFamily="34" charset="0"/>
              </a:rPr>
              <a:t>Allwch chi feddwl am ffordd o gofio eich cyfrinair?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8B115C85-5597-4A59-8BE9-AC590652900D}"/>
              </a:ext>
            </a:extLst>
          </p:cNvPr>
          <p:cNvSpPr/>
          <p:nvPr/>
        </p:nvSpPr>
        <p:spPr>
          <a:xfrm>
            <a:off x="7490511" y="1986400"/>
            <a:ext cx="4599890" cy="3214531"/>
          </a:xfrm>
          <a:prstGeom prst="wedgeEllipseCallout">
            <a:avLst>
              <a:gd name="adj1" fmla="val 35601"/>
              <a:gd name="adj2" fmla="val 66104"/>
            </a:avLst>
          </a:prstGeom>
          <a:solidFill>
            <a:srgbClr val="80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400" b="1" dirty="0">
                <a:latin typeface="Arial" panose="020B0604020202020204" pitchFamily="34" charset="0"/>
                <a:cs typeface="Arial" panose="020B0604020202020204" pitchFamily="34" charset="0"/>
              </a:rPr>
              <a:t>Oeddech chi’n gwybod?</a:t>
            </a:r>
          </a:p>
          <a:p>
            <a:pPr algn="ctr"/>
            <a:endParaRPr lang="cy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Gall cyfrineiriau geiriau ar hap fod yn well na chyfrineiriau cymhleth sy’n cynnwys llythrennau bach/mawr a symbolau – mae ganddyn nhw </a:t>
            </a:r>
            <a:r>
              <a:rPr lang="cy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fwy o </a:t>
            </a:r>
            <a:r>
              <a:rPr lang="cy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ddarnau ar hap</a:t>
            </a:r>
            <a:r>
              <a:rPr lang="cy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(Saesneg yn unig)!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C03E2AD-931D-46D5-8269-3990E507C524}"/>
              </a:ext>
            </a:extLst>
          </p:cNvPr>
          <p:cNvSpPr/>
          <p:nvPr/>
        </p:nvSpPr>
        <p:spPr>
          <a:xfrm>
            <a:off x="6921550" y="5314305"/>
            <a:ext cx="3697443" cy="1399524"/>
          </a:xfrm>
          <a:prstGeom prst="roundRect">
            <a:avLst/>
          </a:prstGeom>
          <a:solidFill>
            <a:srgbClr val="80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000" b="1" dirty="0">
                <a:latin typeface="Arial" panose="020B0604020202020204" pitchFamily="34" charset="0"/>
                <a:cs typeface="Arial" panose="020B0604020202020204" pitchFamily="34" charset="0"/>
              </a:rPr>
              <a:t>Tarwch olwg ar </a:t>
            </a:r>
            <a:br>
              <a:rPr lang="cy-GB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2000" b="1" dirty="0">
                <a:latin typeface="Arial" panose="020B0604020202020204" pitchFamily="34" charset="0"/>
                <a:cs typeface="Arial" panose="020B0604020202020204" pitchFamily="34" charset="0"/>
              </a:rPr>
              <a:t>ganllawiau EFF </a:t>
            </a:r>
          </a:p>
          <a:p>
            <a:pPr algn="ctr"/>
            <a:r>
              <a:rPr lang="cy-GB" sz="1600" dirty="0">
                <a:latin typeface="Arial" panose="020B0604020202020204" pitchFamily="34" charset="0"/>
                <a:cs typeface="Arial" panose="020B0604020202020204" pitchFamily="34" charset="0"/>
              </a:rPr>
              <a:t>Mae mwy o wybodaeth am ymadroddion cyfrin ar gael ar:</a:t>
            </a:r>
          </a:p>
          <a:p>
            <a:pPr algn="ctr"/>
            <a:r>
              <a:rPr lang="cy-GB" sz="16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www.eff.org/dice</a:t>
            </a:r>
            <a:r>
              <a:rPr lang="cy-GB" sz="1600" dirty="0">
                <a:latin typeface="Arial" panose="020B0604020202020204" pitchFamily="34" charset="0"/>
                <a:cs typeface="Arial" panose="020B0604020202020204" pitchFamily="34" charset="0"/>
              </a:rPr>
              <a:t> (Saesneg yn unig)</a:t>
            </a:r>
          </a:p>
        </p:txBody>
      </p:sp>
    </p:spTree>
    <p:extLst>
      <p:ext uri="{BB962C8B-B14F-4D97-AF65-F5344CB8AC3E}">
        <p14:creationId xmlns:p14="http://schemas.microsoft.com/office/powerpoint/2010/main" val="972961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29" y="365125"/>
            <a:ext cx="11869771" cy="1784397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804973"/>
                </a:solidFill>
                <a:latin typeface="Arial" panose="020B0604020202020204" pitchFamily="34" charset="0"/>
              </a:rPr>
              <a:t>Gweithgaredd 2:</a:t>
            </a:r>
            <a:r>
              <a:rPr dirty="0"/>
              <a:t/>
            </a:r>
            <a:br>
              <a:rPr dirty="0"/>
            </a:br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</a:rPr>
              <a:t>Sbotio’r sgamwyr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E74147-378F-47DC-9ABC-9E09C6E1B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376" y="2293002"/>
            <a:ext cx="7282218" cy="464688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y-GB" sz="2400" dirty="0">
                <a:latin typeface="Arial" panose="020B0604020202020204" pitchFamily="34" charset="0"/>
              </a:rPr>
              <a:t>Defnyddiwch </a:t>
            </a:r>
            <a:r>
              <a:rPr lang="cy-GB" sz="2400" b="1" dirty="0">
                <a:latin typeface="Arial" panose="020B0604020202020204" pitchFamily="34" charset="0"/>
              </a:rPr>
              <a:t>Sbotio’r sgamwyr – taflen ganllawiau </a:t>
            </a:r>
            <a:r>
              <a:rPr lang="cy-GB" sz="2400" dirty="0">
                <a:latin typeface="Arial" panose="020B0604020202020204" pitchFamily="34" charset="0"/>
              </a:rPr>
              <a:t>i ddysgu rhai o’r dulliau y mae troseddwyr yn eu defnyddio i dwyllo pobl i roi eu data personol (fel cyfrineiriau neu fanylion banc).</a:t>
            </a:r>
          </a:p>
          <a:p>
            <a:pPr marL="457200" indent="-45720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y-GB" sz="2400" dirty="0">
                <a:latin typeface="Arial" panose="020B0604020202020204" pitchFamily="34" charset="0"/>
              </a:rPr>
              <a:t>Ar </a:t>
            </a:r>
            <a:r>
              <a:rPr lang="cy-GB" sz="2400" b="1" dirty="0">
                <a:latin typeface="Arial" panose="020B0604020202020204" pitchFamily="34" charset="0"/>
              </a:rPr>
              <a:t>Sbotio’r sgamwyr – taflen enghreifftiau</a:t>
            </a:r>
            <a:r>
              <a:rPr lang="cy-GB" sz="2400" dirty="0">
                <a:latin typeface="Arial" panose="020B0604020202020204" pitchFamily="34" charset="0"/>
              </a:rPr>
              <a:t>, wrth ymyl pob enghraifft, ysgrifennwch pa ddulliau rydych chi’n meddwl sydd wedi cael eu defnyddio.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y-GB" sz="2400" b="1" dirty="0">
                <a:latin typeface="Arial" panose="020B0604020202020204" pitchFamily="34" charset="0"/>
              </a:rPr>
              <a:t>Pa gyngor fyddech chi’n ei roi i ffrind os yw’n meddwl bod rhywun yn ceisio ei sgamio ar-lein? 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8B115C85-5597-4A59-8BE9-AC590652900D}"/>
              </a:ext>
            </a:extLst>
          </p:cNvPr>
          <p:cNvSpPr/>
          <p:nvPr/>
        </p:nvSpPr>
        <p:spPr>
          <a:xfrm>
            <a:off x="8113594" y="1828800"/>
            <a:ext cx="3905685" cy="4267200"/>
          </a:xfrm>
          <a:prstGeom prst="wedgeEllipseCallout">
            <a:avLst>
              <a:gd name="adj1" fmla="val 35601"/>
              <a:gd name="adj2" fmla="val 66104"/>
            </a:avLst>
          </a:prstGeom>
          <a:solidFill>
            <a:srgbClr val="80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400" b="1" dirty="0">
                <a:latin typeface="Arial" panose="020B0604020202020204" pitchFamily="34" charset="0"/>
                <a:cs typeface="Arial" panose="020B0604020202020204" pitchFamily="34" charset="0"/>
              </a:rPr>
              <a:t>Oeddech chi’n gwybod?</a:t>
            </a:r>
          </a:p>
          <a:p>
            <a:pPr algn="ctr"/>
            <a:endParaRPr lang="cy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Cafodd y gair </a:t>
            </a:r>
            <a:b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‘gwe-rwydo’ </a:t>
            </a:r>
            <a:r>
              <a:rPr lang="cy-GB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y-GB" i="1" dirty="0" err="1">
                <a:latin typeface="Arial" panose="020B0604020202020204" pitchFamily="34" charset="0"/>
                <a:cs typeface="Arial" panose="020B0604020202020204" pitchFamily="34" charset="0"/>
              </a:rPr>
              <a:t>phishing</a:t>
            </a:r>
            <a:r>
              <a:rPr lang="cy-GB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 ei ddyfeisio gan hacwyr eu hunain yng nghanol y 1990au. Roedden nhw’n defnyddio negeseuon </a:t>
            </a:r>
            <a:b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e-bost ffug i ‘rwydo’ cyfrineiriau o ‘</a:t>
            </a:r>
            <a:r>
              <a:rPr lang="cy-GB" dirty="0" err="1">
                <a:latin typeface="Arial" panose="020B0604020202020204" pitchFamily="34" charset="0"/>
                <a:cs typeface="Arial" panose="020B0604020202020204" pitchFamily="34" charset="0"/>
              </a:rPr>
              <a:t>fôr</a:t>
            </a: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b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o ddefnyddwyr y rhyngrwyd.</a:t>
            </a:r>
          </a:p>
        </p:txBody>
      </p:sp>
    </p:spTree>
    <p:extLst>
      <p:ext uri="{BB962C8B-B14F-4D97-AF65-F5344CB8AC3E}">
        <p14:creationId xmlns:p14="http://schemas.microsoft.com/office/powerpoint/2010/main" val="23979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metadata xmlns="http://www.objective.com/ecm/document/metadata/FF3C5B18883D4E21973B57C2EEED7FD1" version="1.0.0">
  <systemFields>
    <field name="Objective-Id">
      <value order="0">A39852180</value>
    </field>
    <field name="Objective-Title">
      <value order="0">Cyber smart to avoid cyber crime - Presentation - Secondary - CY - Final</value>
    </field>
    <field name="Objective-Description">
      <value order="0"/>
    </field>
    <field name="Objective-CreationStamp">
      <value order="0">2022-03-18T15:18:43Z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2022-03-23T12:35:50Z</value>
    </field>
    <field name="Objective-Owner">
      <value order="0">Perry, Alex (EPS - Digital Learning Division)</value>
    </field>
    <field name="Objective-Path">
      <value order="0">Objective Global Folder:Business File Plan:Education &amp; Public Services (EPS):Education &amp; Public Services (EPS) - Operations Directorate:1 - Save:7. Digital Learning Division:EdTech Service Unit:Digital Resilience in Education:Digital Resilience Projects:Digital Resilience in Education - Projects - 2021-2022 - Digital Resilience in Education Resource Programme - Project Management :Digital Reslience Education Resources -10. Resource Pack 4- Cyber smart to avoid cyber crime</value>
    </field>
    <field name="Objective-Parent">
      <value order="0">Digital Reslience Education Resources -10. Resource Pack 4- Cyber smart to avoid cyber crime</value>
    </field>
    <field name="Objective-State">
      <value order="0">Being Drafted</value>
    </field>
    <field name="Objective-VersionId">
      <value order="0">vA76736522</value>
    </field>
    <field name="Objective-Version">
      <value order="0">0.1</value>
    </field>
    <field name="Objective-VersionNumber">
      <value order="0">1</value>
    </field>
    <field name="Objective-VersionComment">
      <value order="0">First version</value>
    </field>
    <field name="Objective-FileNumber">
      <value order="0">qA1473088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>2022-03-22T23:00:00Z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1D1E98B3209D4493493866D5B8328A" ma:contentTypeVersion="13" ma:contentTypeDescription="Create a new document." ma:contentTypeScope="" ma:versionID="ea95887281ef153a42e887e193fe0f44">
  <xsd:schema xmlns:xsd="http://www.w3.org/2001/XMLSchema" xmlns:xs="http://www.w3.org/2001/XMLSchema" xmlns:p="http://schemas.microsoft.com/office/2006/metadata/properties" xmlns:ns3="fad5256b-9034-4098-a484-2992d39a629e" xmlns:ns4="27233c93-c413-4fbb-a11c-d69fcc6dbe32" targetNamespace="http://schemas.microsoft.com/office/2006/metadata/properties" ma:root="true" ma:fieldsID="343eaa1b3df8de2187895afd6106874e" ns3:_="" ns4:_="">
    <xsd:import namespace="fad5256b-9034-4098-a484-2992d39a629e"/>
    <xsd:import namespace="27233c93-c413-4fbb-a11c-d69fcc6dbe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d5256b-9034-4098-a484-2992d39a6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33c93-c413-4fbb-a11c-d69fcc6dbe3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04F035-77CD-4943-894B-366C78EB9DB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7233c93-c413-4fbb-a11c-d69fcc6dbe32"/>
    <ds:schemaRef ds:uri="http://purl.org/dc/elements/1.1/"/>
    <ds:schemaRef ds:uri="http://schemas.microsoft.com/office/2006/metadata/properties"/>
    <ds:schemaRef ds:uri="fad5256b-9034-4098-a484-2992d39a629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7F43B5-7A10-4DB0-9FE0-43099EF166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4.xml><?xml version="1.0" encoding="utf-8"?>
<ds:datastoreItem xmlns:ds="http://schemas.openxmlformats.org/officeDocument/2006/customXml" ds:itemID="{A661107B-33D9-45CE-BFD6-62F7147569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d5256b-9034-4098-a484-2992d39a629e"/>
    <ds:schemaRef ds:uri="27233c93-c413-4fbb-a11c-d69fcc6dbe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3763</TotalTime>
  <Words>2042</Words>
  <Application>Microsoft Office PowerPoint</Application>
  <PresentationFormat>Widescreen</PresentationFormat>
  <Paragraphs>176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Deilliannau dysgu</vt:lpstr>
      <vt:lpstr>Beth yw seiberdroseddu?</vt:lpstr>
      <vt:lpstr>Beth yw effeithiau seiberdroseddu...</vt:lpstr>
      <vt:lpstr>Pa mor seiberddiogel  ydych chi?</vt:lpstr>
      <vt:lpstr>Pa mor seiberddiogel ydych chi?</vt:lpstr>
      <vt:lpstr>Carwsél gweithgareddau</vt:lpstr>
      <vt:lpstr>Gweithgaredd 1: Rholio dis i greu cyfrinair</vt:lpstr>
      <vt:lpstr>Gweithgaredd 2: Sbotio’r sgamwyr</vt:lpstr>
      <vt:lpstr>Sbotio’r sgamwyr – taflen ganllawiau</vt:lpstr>
      <vt:lpstr>Sbotio’r sgamwyr – taflen enghreifftiau</vt:lpstr>
      <vt:lpstr>Gweithgaredd 3: Paru maleiswedd</vt:lpstr>
      <vt:lpstr>Paru maleiswedd – cardiau mathau o faleiswedd</vt:lpstr>
      <vt:lpstr>Paru maleiswedd – cardiau diffiniadau  o faleiswedd</vt:lpstr>
      <vt:lpstr>Gweithgaredd 4: Cynllun gweithredu mewn argyfwng</vt:lpstr>
      <vt:lpstr>Fy nghynllun gweithredu mewn argyfwng</vt:lpstr>
      <vt:lpstr>Cyngor campus</vt:lpstr>
      <vt:lpstr>Camau eraill y gallwch chi eu cymryd</vt:lpstr>
      <vt:lpstr>Mae technoleg yn bwerus</vt:lpstr>
      <vt:lpstr>Cael help</vt:lpstr>
      <vt:lpstr>Cael help</vt:lpstr>
      <vt:lpstr>Gyda grym mawr...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Racism Primary Lesson</dc:title>
  <dc:creator>Gareth Cort</dc:creator>
  <cp:lastModifiedBy>Perry, Alex (EPS - Digital Learning Division)</cp:lastModifiedBy>
  <cp:revision>116</cp:revision>
  <dcterms:created xsi:type="dcterms:W3CDTF">2021-07-26T18:45:13Z</dcterms:created>
  <dcterms:modified xsi:type="dcterms:W3CDTF">2022-03-29T13:36:28Z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A39852180</vt:lpwstr>
  </property>
  <property fmtid="{D5CDD505-2E9C-101B-9397-08002B2CF9AE}" pid="4" name="Objective-Title">
    <vt:lpwstr>Cyber smart to avoid cyber crime - Presentation - Secondary - CY - Final</vt:lpwstr>
  </property>
  <property fmtid="{D5CDD505-2E9C-101B-9397-08002B2CF9AE}" pid="5" name="Objective-Description">
    <vt:lpwstr/>
  </property>
  <property fmtid="{D5CDD505-2E9C-101B-9397-08002B2CF9AE}" pid="6" name="Objective-CreationStamp">
    <vt:filetime>2022-03-23T12:35:30Z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2022-03-23T12:35:50Z</vt:filetime>
  </property>
  <property fmtid="{D5CDD505-2E9C-101B-9397-08002B2CF9AE}" pid="11" name="Objective-Owner">
    <vt:lpwstr>Perry, Alex (EPS - Digital Learning Division)</vt:lpwstr>
  </property>
  <property fmtid="{D5CDD505-2E9C-101B-9397-08002B2CF9AE}" pid="12" name="Objective-Path">
    <vt:lpwstr>Objective Global Folder:Business File Plan:Education &amp; Public Services (EPS):Education &amp; Public Services (EPS) - Operations Directorate:1 - Save:7. Digital Learning Division:EdTech Service Unit:Digital Resilience in Education:Digital Resilience Projects:D</vt:lpwstr>
  </property>
  <property fmtid="{D5CDD505-2E9C-101B-9397-08002B2CF9AE}" pid="13" name="Objective-Parent">
    <vt:lpwstr>Digital Reslience Education Resources -10. Resource Pack 4- Cyber smart to avoid cyber crime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vA76736522</vt:lpwstr>
  </property>
  <property fmtid="{D5CDD505-2E9C-101B-9397-08002B2CF9AE}" pid="16" name="Objective-Version">
    <vt:lpwstr>0.1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Date Acquired">
    <vt:filetime>2022-03-22T23:00:00Z</vt:filetime>
  </property>
  <property fmtid="{D5CDD505-2E9C-101B-9397-08002B2CF9AE}" pid="23" name="Objective-Official Translation">
    <vt:lpwstr/>
  </property>
  <property fmtid="{D5CDD505-2E9C-101B-9397-08002B2CF9AE}" pid="24" name="Objective-Connect Creator">
    <vt:lpwstr/>
  </property>
  <property fmtid="{D5CDD505-2E9C-101B-9397-08002B2CF9AE}" pid="25" name="Objective-Comment">
    <vt:lpwstr/>
  </property>
  <property fmtid="{D5CDD505-2E9C-101B-9397-08002B2CF9AE}" pid="26" name="ContentTypeId">
    <vt:lpwstr>0x010100031D1E98B3209D4493493866D5B8328A</vt:lpwstr>
  </property>
</Properties>
</file>