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45"/>
  </p:notesMasterIdLst>
  <p:handoutMasterIdLst>
    <p:handoutMasterId r:id="rId46"/>
  </p:handoutMasterIdLst>
  <p:sldIdLst>
    <p:sldId id="433" r:id="rId6"/>
    <p:sldId id="425" r:id="rId7"/>
    <p:sldId id="422" r:id="rId8"/>
    <p:sldId id="427" r:id="rId9"/>
    <p:sldId id="447" r:id="rId10"/>
    <p:sldId id="450" r:id="rId11"/>
    <p:sldId id="451" r:id="rId12"/>
    <p:sldId id="386" r:id="rId13"/>
    <p:sldId id="452" r:id="rId14"/>
    <p:sldId id="453" r:id="rId15"/>
    <p:sldId id="454" r:id="rId16"/>
    <p:sldId id="429" r:id="rId17"/>
    <p:sldId id="426" r:id="rId18"/>
    <p:sldId id="428" r:id="rId19"/>
    <p:sldId id="293" r:id="rId20"/>
    <p:sldId id="387" r:id="rId21"/>
    <p:sldId id="393" r:id="rId22"/>
    <p:sldId id="394" r:id="rId23"/>
    <p:sldId id="399" r:id="rId24"/>
    <p:sldId id="400" r:id="rId25"/>
    <p:sldId id="401" r:id="rId26"/>
    <p:sldId id="402" r:id="rId27"/>
    <p:sldId id="403" r:id="rId28"/>
    <p:sldId id="388" r:id="rId29"/>
    <p:sldId id="258" r:id="rId30"/>
    <p:sldId id="406" r:id="rId31"/>
    <p:sldId id="408" r:id="rId32"/>
    <p:sldId id="420" r:id="rId33"/>
    <p:sldId id="412" r:id="rId34"/>
    <p:sldId id="436" r:id="rId35"/>
    <p:sldId id="442" r:id="rId36"/>
    <p:sldId id="445" r:id="rId37"/>
    <p:sldId id="435" r:id="rId38"/>
    <p:sldId id="437" r:id="rId39"/>
    <p:sldId id="438" r:id="rId40"/>
    <p:sldId id="261" r:id="rId41"/>
    <p:sldId id="413" r:id="rId42"/>
    <p:sldId id="417" r:id="rId43"/>
    <p:sldId id="410" r:id="rId44"/>
  </p:sldIdLst>
  <p:sldSz cx="13004800" cy="9753600"/>
  <p:notesSz cx="13004800"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12">
          <p15:clr>
            <a:srgbClr val="A4A3A4"/>
          </p15:clr>
        </p15:guide>
        <p15:guide id="2" pos="336">
          <p15:clr>
            <a:srgbClr val="A4A3A4"/>
          </p15:clr>
        </p15:guide>
      </p15:sldGuideLst>
    </p:ext>
    <p:ext uri="{2D200454-40CA-4A62-9FC3-DE9A4176ACB9}">
      <p15:notesGuideLst xmlns:p15="http://schemas.microsoft.com/office/powerpoint/2012/main">
        <p15:guide id="1" orient="horz" pos="3072">
          <p15:clr>
            <a:srgbClr val="A4A3A4"/>
          </p15:clr>
        </p15:guide>
        <p15:guide id="2" pos="409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ila Birkhead" initials="SB" lastIdx="5" clrIdx="0">
    <p:extLst>
      <p:ext uri="{19B8F6BF-5375-455C-9EA6-DF929625EA0E}">
        <p15:presenceInfo xmlns:p15="http://schemas.microsoft.com/office/powerpoint/2012/main" userId="S-1-5-21-1454471165-73586283-725345543-111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9898"/>
    <a:srgbClr val="FFFBF8"/>
    <a:srgbClr val="27AAE0"/>
    <a:srgbClr val="0000FF"/>
    <a:srgbClr val="E9EDF4"/>
    <a:srgbClr val="F1F2F2"/>
    <a:srgbClr val="E94141"/>
    <a:srgbClr val="E62626"/>
    <a:srgbClr val="F6F5EE"/>
    <a:srgbClr val="E64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B5B27-3CDE-49FD-B8E5-98EE93454DD7}" v="17" dt="2024-02-02T15:32:49.50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94" autoAdjust="0"/>
    <p:restoredTop sz="84342" autoAdjust="0"/>
  </p:normalViewPr>
  <p:slideViewPr>
    <p:cSldViewPr snapToGrid="0">
      <p:cViewPr varScale="1">
        <p:scale>
          <a:sx n="40" d="100"/>
          <a:sy n="40" d="100"/>
        </p:scale>
        <p:origin x="1136" y="20"/>
      </p:cViewPr>
      <p:guideLst>
        <p:guide orient="horz" pos="5712"/>
        <p:guide pos="33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1411" y="-72"/>
      </p:cViewPr>
      <p:guideLst>
        <p:guide orient="horz" pos="3072"/>
        <p:guide pos="409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73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7366000" y="0"/>
            <a:ext cx="5635625" cy="487363"/>
          </a:xfrm>
          <a:prstGeom prst="rect">
            <a:avLst/>
          </a:prstGeom>
        </p:spPr>
        <p:txBody>
          <a:bodyPr vert="horz" lIns="91440" tIns="45720" rIns="91440" bIns="45720" rtlCol="0"/>
          <a:lstStyle>
            <a:lvl1pPr algn="r">
              <a:defRPr sz="1200"/>
            </a:lvl1pPr>
          </a:lstStyle>
          <a:p>
            <a:fld id="{D3BA68DE-3BE2-4835-8826-891237B8176D}" type="datetimeFigureOut">
              <a:rPr lang="en-GB" smtClean="0"/>
              <a:t>07/02/2024</a:t>
            </a:fld>
            <a:endParaRPr lang="en-GB"/>
          </a:p>
        </p:txBody>
      </p:sp>
      <p:sp>
        <p:nvSpPr>
          <p:cNvPr id="4" name="Footer Placeholder 3"/>
          <p:cNvSpPr>
            <a:spLocks noGrp="1"/>
          </p:cNvSpPr>
          <p:nvPr>
            <p:ph type="ftr" sz="quarter" idx="2"/>
          </p:nvPr>
        </p:nvSpPr>
        <p:spPr>
          <a:xfrm>
            <a:off x="0" y="9264650"/>
            <a:ext cx="5635625" cy="4873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7366000" y="9264650"/>
            <a:ext cx="5635625" cy="487363"/>
          </a:xfrm>
          <a:prstGeom prst="rect">
            <a:avLst/>
          </a:prstGeom>
        </p:spPr>
        <p:txBody>
          <a:bodyPr vert="horz" lIns="91440" tIns="45720" rIns="91440" bIns="45720" rtlCol="0" anchor="b"/>
          <a:lstStyle>
            <a:lvl1pPr algn="r">
              <a:defRPr sz="1200"/>
            </a:lvl1pPr>
          </a:lstStyle>
          <a:p>
            <a:fld id="{FE0471B6-559A-4253-B89F-F506DC6AB7A7}" type="slidenum">
              <a:rPr lang="en-GB" smtClean="0"/>
              <a:t>‹#›</a:t>
            </a:fld>
            <a:endParaRPr lang="en-GB"/>
          </a:p>
        </p:txBody>
      </p:sp>
    </p:spTree>
    <p:extLst>
      <p:ext uri="{BB962C8B-B14F-4D97-AF65-F5344CB8AC3E}">
        <p14:creationId xmlns:p14="http://schemas.microsoft.com/office/powerpoint/2010/main" val="258269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635625"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7366000" y="0"/>
            <a:ext cx="5635625" cy="488950"/>
          </a:xfrm>
          <a:prstGeom prst="rect">
            <a:avLst/>
          </a:prstGeom>
        </p:spPr>
        <p:txBody>
          <a:bodyPr vert="horz" lIns="91440" tIns="45720" rIns="91440" bIns="45720" rtlCol="0"/>
          <a:lstStyle>
            <a:lvl1pPr algn="r">
              <a:defRPr sz="1200"/>
            </a:lvl1pPr>
          </a:lstStyle>
          <a:p>
            <a:fld id="{FDAA375F-F82E-4237-B89B-A79F9D000206}" type="datetimeFigureOut">
              <a:rPr lang="en-GB" smtClean="0"/>
              <a:t>07/02/2024</a:t>
            </a:fld>
            <a:endParaRPr lang="en-GB"/>
          </a:p>
        </p:txBody>
      </p:sp>
      <p:sp>
        <p:nvSpPr>
          <p:cNvPr id="4" name="Slide Image Placeholder 3"/>
          <p:cNvSpPr>
            <a:spLocks noGrp="1" noRot="1" noChangeAspect="1"/>
          </p:cNvSpPr>
          <p:nvPr>
            <p:ph type="sldImg" idx="2"/>
          </p:nvPr>
        </p:nvSpPr>
        <p:spPr>
          <a:xfrm>
            <a:off x="4306888" y="1219200"/>
            <a:ext cx="4391025" cy="32924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300163" y="4694238"/>
            <a:ext cx="10404475" cy="38401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64650"/>
            <a:ext cx="5635625" cy="4889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7366000" y="9264650"/>
            <a:ext cx="5635625" cy="488950"/>
          </a:xfrm>
          <a:prstGeom prst="rect">
            <a:avLst/>
          </a:prstGeom>
        </p:spPr>
        <p:txBody>
          <a:bodyPr vert="horz" lIns="91440" tIns="45720" rIns="91440" bIns="45720" rtlCol="0" anchor="b"/>
          <a:lstStyle>
            <a:lvl1pPr algn="r">
              <a:defRPr sz="1200"/>
            </a:lvl1pPr>
          </a:lstStyle>
          <a:p>
            <a:fld id="{BB9D999F-A23E-4BD1-ADEC-6A27A32ED383}" type="slidenum">
              <a:rPr lang="en-GB" smtClean="0"/>
              <a:t>‹#›</a:t>
            </a:fld>
            <a:endParaRPr lang="en-GB"/>
          </a:p>
        </p:txBody>
      </p:sp>
    </p:spTree>
    <p:extLst>
      <p:ext uri="{BB962C8B-B14F-4D97-AF65-F5344CB8AC3E}">
        <p14:creationId xmlns:p14="http://schemas.microsoft.com/office/powerpoint/2010/main" val="54704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2</a:t>
            </a:fld>
            <a:endParaRPr lang="en-GB"/>
          </a:p>
        </p:txBody>
      </p:sp>
    </p:spTree>
    <p:extLst>
      <p:ext uri="{BB962C8B-B14F-4D97-AF65-F5344CB8AC3E}">
        <p14:creationId xmlns:p14="http://schemas.microsoft.com/office/powerpoint/2010/main" val="145427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14</a:t>
            </a:fld>
            <a:endParaRPr lang="en-GB"/>
          </a:p>
        </p:txBody>
      </p:sp>
    </p:spTree>
    <p:extLst>
      <p:ext uri="{BB962C8B-B14F-4D97-AF65-F5344CB8AC3E}">
        <p14:creationId xmlns:p14="http://schemas.microsoft.com/office/powerpoint/2010/main" val="42949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23</a:t>
            </a:fld>
            <a:endParaRPr lang="en-GB"/>
          </a:p>
        </p:txBody>
      </p:sp>
    </p:spTree>
    <p:extLst>
      <p:ext uri="{BB962C8B-B14F-4D97-AF65-F5344CB8AC3E}">
        <p14:creationId xmlns:p14="http://schemas.microsoft.com/office/powerpoint/2010/main" val="51366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24</a:t>
            </a:fld>
            <a:endParaRPr lang="en-GB"/>
          </a:p>
        </p:txBody>
      </p:sp>
    </p:spTree>
    <p:extLst>
      <p:ext uri="{BB962C8B-B14F-4D97-AF65-F5344CB8AC3E}">
        <p14:creationId xmlns:p14="http://schemas.microsoft.com/office/powerpoint/2010/main" val="212687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29</a:t>
            </a:fld>
            <a:endParaRPr lang="en-GB"/>
          </a:p>
        </p:txBody>
      </p:sp>
    </p:spTree>
    <p:extLst>
      <p:ext uri="{BB962C8B-B14F-4D97-AF65-F5344CB8AC3E}">
        <p14:creationId xmlns:p14="http://schemas.microsoft.com/office/powerpoint/2010/main" val="193881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33</a:t>
            </a:fld>
            <a:endParaRPr lang="en-GB"/>
          </a:p>
        </p:txBody>
      </p:sp>
    </p:spTree>
    <p:extLst>
      <p:ext uri="{BB962C8B-B14F-4D97-AF65-F5344CB8AC3E}">
        <p14:creationId xmlns:p14="http://schemas.microsoft.com/office/powerpoint/2010/main" val="1844554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3</a:t>
            </a:fld>
            <a:endParaRPr lang="en-GB"/>
          </a:p>
        </p:txBody>
      </p:sp>
    </p:spTree>
    <p:extLst>
      <p:ext uri="{BB962C8B-B14F-4D97-AF65-F5344CB8AC3E}">
        <p14:creationId xmlns:p14="http://schemas.microsoft.com/office/powerpoint/2010/main" val="1139107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4</a:t>
            </a:fld>
            <a:endParaRPr lang="en-GB"/>
          </a:p>
        </p:txBody>
      </p:sp>
    </p:spTree>
    <p:extLst>
      <p:ext uri="{BB962C8B-B14F-4D97-AF65-F5344CB8AC3E}">
        <p14:creationId xmlns:p14="http://schemas.microsoft.com/office/powerpoint/2010/main" val="92820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8</a:t>
            </a:fld>
            <a:endParaRPr lang="en-GB"/>
          </a:p>
        </p:txBody>
      </p:sp>
    </p:spTree>
    <p:extLst>
      <p:ext uri="{BB962C8B-B14F-4D97-AF65-F5344CB8AC3E}">
        <p14:creationId xmlns:p14="http://schemas.microsoft.com/office/powerpoint/2010/main" val="248130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9</a:t>
            </a:fld>
            <a:endParaRPr lang="en-GB"/>
          </a:p>
        </p:txBody>
      </p:sp>
    </p:spTree>
    <p:extLst>
      <p:ext uri="{BB962C8B-B14F-4D97-AF65-F5344CB8AC3E}">
        <p14:creationId xmlns:p14="http://schemas.microsoft.com/office/powerpoint/2010/main" val="220840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10</a:t>
            </a:fld>
            <a:endParaRPr lang="en-GB"/>
          </a:p>
        </p:txBody>
      </p:sp>
    </p:spTree>
    <p:extLst>
      <p:ext uri="{BB962C8B-B14F-4D97-AF65-F5344CB8AC3E}">
        <p14:creationId xmlns:p14="http://schemas.microsoft.com/office/powerpoint/2010/main" val="281107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11</a:t>
            </a:fld>
            <a:endParaRPr lang="en-GB"/>
          </a:p>
        </p:txBody>
      </p:sp>
    </p:spTree>
    <p:extLst>
      <p:ext uri="{BB962C8B-B14F-4D97-AF65-F5344CB8AC3E}">
        <p14:creationId xmlns:p14="http://schemas.microsoft.com/office/powerpoint/2010/main" val="205400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12</a:t>
            </a:fld>
            <a:endParaRPr lang="en-GB"/>
          </a:p>
        </p:txBody>
      </p:sp>
    </p:spTree>
    <p:extLst>
      <p:ext uri="{BB962C8B-B14F-4D97-AF65-F5344CB8AC3E}">
        <p14:creationId xmlns:p14="http://schemas.microsoft.com/office/powerpoint/2010/main" val="2025728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D999F-A23E-4BD1-ADEC-6A27A32ED383}" type="slidenum">
              <a:rPr lang="en-GB" smtClean="0"/>
              <a:t>13</a:t>
            </a:fld>
            <a:endParaRPr lang="en-GB"/>
          </a:p>
        </p:txBody>
      </p:sp>
    </p:spTree>
    <p:extLst>
      <p:ext uri="{BB962C8B-B14F-4D97-AF65-F5344CB8AC3E}">
        <p14:creationId xmlns:p14="http://schemas.microsoft.com/office/powerpoint/2010/main" val="385566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75360" y="3023616"/>
            <a:ext cx="11054080" cy="538609"/>
          </a:xfrm>
          <a:prstGeom prst="rect">
            <a:avLst/>
          </a:prstGeom>
        </p:spPr>
        <p:txBody>
          <a:bodyPr wrap="square" lIns="0" tIns="0" rIns="0" bIns="0">
            <a:spAutoFit/>
          </a:bodyPr>
          <a:lstStyle>
            <a:lvl1pPr>
              <a:defRPr>
                <a:solidFill>
                  <a:srgbClr val="E94141"/>
                </a:solidFill>
              </a:defRPr>
            </a:lvl1pPr>
          </a:lstStyle>
          <a:p>
            <a:endParaRPr dirty="0"/>
          </a:p>
        </p:txBody>
      </p:sp>
      <p:sp>
        <p:nvSpPr>
          <p:cNvPr id="3" name="Holder 3"/>
          <p:cNvSpPr>
            <a:spLocks noGrp="1"/>
          </p:cNvSpPr>
          <p:nvPr>
            <p:ph type="subTitle" idx="4"/>
          </p:nvPr>
        </p:nvSpPr>
        <p:spPr>
          <a:xfrm>
            <a:off x="1950720" y="5462016"/>
            <a:ext cx="9103360" cy="24384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2/7/2024</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27300" y="1715989"/>
            <a:ext cx="11950199" cy="538609"/>
          </a:xfrm>
          <a:prstGeom prst="rect">
            <a:avLst/>
          </a:prstGeom>
        </p:spPr>
        <p:txBody>
          <a:bodyPr lIns="0" tIns="0" rIns="0" bIns="0"/>
          <a:lstStyle>
            <a:lvl1pPr>
              <a:defRPr sz="3500" b="1" i="0">
                <a:solidFill>
                  <a:srgbClr val="E94141"/>
                </a:solidFill>
                <a:latin typeface="Arial"/>
                <a:cs typeface="Arial"/>
              </a:defRPr>
            </a:lvl1pPr>
          </a:lstStyle>
          <a:p>
            <a:endParaRPr dirty="0"/>
          </a:p>
        </p:txBody>
      </p:sp>
      <p:sp>
        <p:nvSpPr>
          <p:cNvPr id="3" name="Holder 3"/>
          <p:cNvSpPr>
            <a:spLocks noGrp="1"/>
          </p:cNvSpPr>
          <p:nvPr>
            <p:ph type="body" idx="1"/>
          </p:nvPr>
        </p:nvSpPr>
        <p:spPr>
          <a:xfrm>
            <a:off x="650240" y="2243328"/>
            <a:ext cx="5344160" cy="276999"/>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4421632" y="9070848"/>
            <a:ext cx="4161536" cy="48768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50240" y="9070848"/>
            <a:ext cx="2991104" cy="48768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2/7/2024</a:t>
            </a:fld>
            <a:endParaRPr lang="en-US"/>
          </a:p>
        </p:txBody>
      </p:sp>
      <p:sp>
        <p:nvSpPr>
          <p:cNvPr id="6" name="Holder 6"/>
          <p:cNvSpPr>
            <a:spLocks noGrp="1"/>
          </p:cNvSpPr>
          <p:nvPr>
            <p:ph type="sldNum" sz="quarter" idx="7"/>
          </p:nvPr>
        </p:nvSpPr>
        <p:spPr>
          <a:xfrm>
            <a:off x="9363456" y="9070848"/>
            <a:ext cx="2991104" cy="48768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421632" y="9070848"/>
            <a:ext cx="4161536" cy="48768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50240" y="9070848"/>
            <a:ext cx="2991104" cy="48768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2/7/2024</a:t>
            </a:fld>
            <a:endParaRPr lang="en-US"/>
          </a:p>
        </p:txBody>
      </p:sp>
      <p:sp>
        <p:nvSpPr>
          <p:cNvPr id="4" name="Holder 4"/>
          <p:cNvSpPr>
            <a:spLocks noGrp="1"/>
          </p:cNvSpPr>
          <p:nvPr>
            <p:ph type="sldNum" sz="quarter" idx="7"/>
          </p:nvPr>
        </p:nvSpPr>
        <p:spPr>
          <a:xfrm>
            <a:off x="9363456" y="9070848"/>
            <a:ext cx="2991104" cy="48768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D72B-9AA1-4A41-81CD-A39F7FBBB480}"/>
              </a:ext>
            </a:extLst>
          </p:cNvPr>
          <p:cNvSpPr>
            <a:spLocks noGrp="1"/>
          </p:cNvSpPr>
          <p:nvPr>
            <p:ph type="ctrTitle"/>
          </p:nvPr>
        </p:nvSpPr>
        <p:spPr>
          <a:xfrm>
            <a:off x="1625600" y="1596249"/>
            <a:ext cx="9753600" cy="3395698"/>
          </a:xfrm>
        </p:spPr>
        <p:txBody>
          <a:bodyPr anchor="b"/>
          <a:lstStyle>
            <a:lvl1pPr algn="ctr">
              <a:defRPr sz="64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7B0EB9F-16BD-4DA2-BEB8-6AC4C5167B3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E1862684-BFFB-4DE1-8705-031DD4DCC62F}"/>
              </a:ext>
            </a:extLst>
          </p:cNvPr>
          <p:cNvSpPr>
            <a:spLocks noGrp="1"/>
          </p:cNvSpPr>
          <p:nvPr>
            <p:ph type="dt" sz="half" idx="10"/>
          </p:nvPr>
        </p:nvSpPr>
        <p:spPr/>
        <p:txBody>
          <a:bodyPr/>
          <a:lstStyle/>
          <a:p>
            <a:fld id="{E75BAF1B-4FFD-4856-A3F1-51DEE1247FAA}" type="datetimeFigureOut">
              <a:rPr lang="en-GB" smtClean="0"/>
              <a:t>07/02/2024</a:t>
            </a:fld>
            <a:endParaRPr lang="en-GB"/>
          </a:p>
        </p:txBody>
      </p:sp>
      <p:sp>
        <p:nvSpPr>
          <p:cNvPr id="5" name="Footer Placeholder 4">
            <a:extLst>
              <a:ext uri="{FF2B5EF4-FFF2-40B4-BE49-F238E27FC236}">
                <a16:creationId xmlns:a16="http://schemas.microsoft.com/office/drawing/2014/main" id="{6AF51E82-FC1B-4843-8BD2-3626CEF293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2B899-2F05-4AA3-9112-AC0F95E097A0}"/>
              </a:ext>
            </a:extLst>
          </p:cNvPr>
          <p:cNvSpPr>
            <a:spLocks noGrp="1"/>
          </p:cNvSpPr>
          <p:nvPr>
            <p:ph type="sldNum" sz="quarter" idx="12"/>
          </p:nvPr>
        </p:nvSpPr>
        <p:spPr/>
        <p:txBody>
          <a:bodyPr/>
          <a:lstStyle/>
          <a:p>
            <a:fld id="{520AFB32-6BC6-4553-A18F-C39BA5DB89EB}" type="slidenum">
              <a:rPr lang="en-GB" smtClean="0"/>
              <a:t>‹#›</a:t>
            </a:fld>
            <a:endParaRPr lang="en-GB"/>
          </a:p>
        </p:txBody>
      </p:sp>
    </p:spTree>
    <p:extLst>
      <p:ext uri="{BB962C8B-B14F-4D97-AF65-F5344CB8AC3E}">
        <p14:creationId xmlns:p14="http://schemas.microsoft.com/office/powerpoint/2010/main" val="4104925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D72B-9AA1-4A41-81CD-A39F7FBBB48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endParaRPr lang="en-GB"/>
          </a:p>
        </p:txBody>
      </p:sp>
      <p:sp>
        <p:nvSpPr>
          <p:cNvPr id="3" name="Subtitle 2">
            <a:extLst>
              <a:ext uri="{FF2B5EF4-FFF2-40B4-BE49-F238E27FC236}">
                <a16:creationId xmlns:a16="http://schemas.microsoft.com/office/drawing/2014/main" id="{37B0EB9F-16BD-4DA2-BEB8-6AC4C5167B3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1862684-BFFB-4DE1-8705-031DD4DCC62F}"/>
              </a:ext>
            </a:extLst>
          </p:cNvPr>
          <p:cNvSpPr>
            <a:spLocks noGrp="1"/>
          </p:cNvSpPr>
          <p:nvPr>
            <p:ph type="dt" sz="half" idx="10"/>
          </p:nvPr>
        </p:nvSpPr>
        <p:spPr/>
        <p:txBody>
          <a:bodyPr/>
          <a:lstStyle/>
          <a:p>
            <a:fld id="{E75BAF1B-4FFD-4856-A3F1-51DEE1247FAA}" type="datetimeFigureOut">
              <a:rPr lang="en-GB" smtClean="0"/>
              <a:t>07/02/2024</a:t>
            </a:fld>
            <a:endParaRPr lang="en-GB"/>
          </a:p>
        </p:txBody>
      </p:sp>
      <p:sp>
        <p:nvSpPr>
          <p:cNvPr id="5" name="Footer Placeholder 4">
            <a:extLst>
              <a:ext uri="{FF2B5EF4-FFF2-40B4-BE49-F238E27FC236}">
                <a16:creationId xmlns:a16="http://schemas.microsoft.com/office/drawing/2014/main" id="{6AF51E82-FC1B-4843-8BD2-3626CEF293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2B899-2F05-4AA3-9112-AC0F95E097A0}"/>
              </a:ext>
            </a:extLst>
          </p:cNvPr>
          <p:cNvSpPr>
            <a:spLocks noGrp="1"/>
          </p:cNvSpPr>
          <p:nvPr>
            <p:ph type="sldNum" sz="quarter" idx="12"/>
          </p:nvPr>
        </p:nvSpPr>
        <p:spPr/>
        <p:txBody>
          <a:bodyPr/>
          <a:lstStyle/>
          <a:p>
            <a:fld id="{520AFB32-6BC6-4553-A18F-C39BA5DB89EB}" type="slidenum">
              <a:rPr lang="en-GB" smtClean="0"/>
              <a:t>‹#›</a:t>
            </a:fld>
            <a:endParaRPr lang="en-GB"/>
          </a:p>
        </p:txBody>
      </p:sp>
    </p:spTree>
    <p:extLst>
      <p:ext uri="{BB962C8B-B14F-4D97-AF65-F5344CB8AC3E}">
        <p14:creationId xmlns:p14="http://schemas.microsoft.com/office/powerpoint/2010/main" val="3304525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31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alpha val="20000"/>
          </a:schemeClr>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39" y="1277064"/>
            <a:ext cx="13004800" cy="0"/>
          </a:xfrm>
          <a:prstGeom prst="line">
            <a:avLst/>
          </a:prstGeom>
          <a:ln w="28575">
            <a:solidFill>
              <a:srgbClr val="27AAE0"/>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70" r:id="rId5"/>
  </p:sldLayoutIdLst>
  <p:txStyles>
    <p:titleStyle>
      <a:lvl1pPr>
        <a:defRPr>
          <a:solidFill>
            <a:srgbClr val="E94141"/>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8636C1-8DC6-4701-A350-E39A5B0D5FFD}"/>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4E123-3553-4591-8906-627ED4C8F1B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E8345-11C8-4C8B-8BF5-6406FA4039B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E75BAF1B-4FFD-4856-A3F1-51DEE1247FAA}" type="datetimeFigureOut">
              <a:rPr lang="en-GB" smtClean="0"/>
              <a:t>07/02/2024</a:t>
            </a:fld>
            <a:endParaRPr lang="en-GB"/>
          </a:p>
        </p:txBody>
      </p:sp>
      <p:sp>
        <p:nvSpPr>
          <p:cNvPr id="5" name="Footer Placeholder 4">
            <a:extLst>
              <a:ext uri="{FF2B5EF4-FFF2-40B4-BE49-F238E27FC236}">
                <a16:creationId xmlns:a16="http://schemas.microsoft.com/office/drawing/2014/main" id="{4EBEAF56-76E4-4D74-B94F-7C0AF9A9086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CC17476-198C-46AC-8243-012F8EC8ABA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520AFB32-6BC6-4553-A18F-C39BA5DB89EB}" type="slidenum">
              <a:rPr lang="en-GB" smtClean="0"/>
              <a:t>‹#›</a:t>
            </a:fld>
            <a:endParaRPr lang="en-GB"/>
          </a:p>
        </p:txBody>
      </p:sp>
    </p:spTree>
    <p:extLst>
      <p:ext uri="{BB962C8B-B14F-4D97-AF65-F5344CB8AC3E}">
        <p14:creationId xmlns:p14="http://schemas.microsoft.com/office/powerpoint/2010/main" val="4036914239"/>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www.gov.wales/towards-welsh-minimum-digital-living-standard-final-report-summary-html"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gif"/></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hyperlink" Target="https://www.gov.wales/rights-respect-equality-guidance-schools" TargetMode="External"/><Relationship Id="rId13" Type="http://schemas.openxmlformats.org/officeDocument/2006/relationships/image" Target="../media/image39.png"/><Relationship Id="rId3" Type="http://schemas.openxmlformats.org/officeDocument/2006/relationships/hyperlink" Target="https://www.estyn.gov.wales/thematic-report/we-dont-tell-our-teachers-experiences-peer-peer-sexual-harassment-among-secondary" TargetMode="External"/><Relationship Id="rId7" Type="http://schemas.openxmlformats.org/officeDocument/2006/relationships/hyperlink" Target="https://hwb.gov.wales/zones/keeping-safe-online/" TargetMode="External"/><Relationship Id="rId12" Type="http://schemas.openxmlformats.org/officeDocument/2006/relationships/hyperlink" Target="https://anti-bullyingalliance.org.uk/" TargetMode="External"/><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s://hwb.gov.wales/zones/keeping-safe-online/enhancing-digital-resilience-in-education-an-action-plan-to-protect-children-and-young-people-online/" TargetMode="External"/><Relationship Id="rId11" Type="http://schemas.openxmlformats.org/officeDocument/2006/relationships/hyperlink" Target="https://www.nspcc.org.uk/keeping-children-safe/online-safety/" TargetMode="External"/><Relationship Id="rId5" Type="http://schemas.openxmlformats.org/officeDocument/2006/relationships/hyperlink" Target="https://www.gov.wales/sites/default/files/publications/2022-04/220401-keeping-learners-safe.pdf" TargetMode="External"/><Relationship Id="rId10" Type="http://schemas.openxmlformats.org/officeDocument/2006/relationships/hyperlink" Target="https://saferinternet.org.uk/" TargetMode="External"/><Relationship Id="rId4" Type="http://schemas.openxmlformats.org/officeDocument/2006/relationships/hyperlink" Target="https://www.estyn.gov.wales/blog/inspecting-schools-safeguarding-culture" TargetMode="External"/><Relationship Id="rId9" Type="http://schemas.openxmlformats.org/officeDocument/2006/relationships/hyperlink" Target="https://www.gov.uk/government/publications/teaching-online-safety-in-schools/teaching-online-safety-in-schools" TargetMode="External"/><Relationship Id="rId1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gif"/><Relationship Id="rId1" Type="http://schemas.openxmlformats.org/officeDocument/2006/relationships/slideLayout" Target="../slideLayouts/slideLayout4.xml"/><Relationship Id="rId5" Type="http://schemas.openxmlformats.org/officeDocument/2006/relationships/hyperlink" Target="https://www.ofcom.org.uk/research-and-data/online-research/keeping-children-safe-online"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gif"/><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gif"/><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ofcom.org.uk/research-and-data/online-research/online-comms-among-children"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04078" y="842963"/>
            <a:ext cx="12981498" cy="129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630851" y="2168843"/>
            <a:ext cx="9369871" cy="2800767"/>
          </a:xfrm>
          <a:prstGeom prst="rect">
            <a:avLst/>
          </a:prstGeom>
        </p:spPr>
        <p:txBody>
          <a:bodyPr wrap="square">
            <a:spAutoFit/>
          </a:bodyPr>
          <a:lstStyle/>
          <a:p>
            <a:pPr algn="l"/>
            <a:r>
              <a:rPr lang="en-GB" sz="4400" b="1" i="0" dirty="0">
                <a:solidFill>
                  <a:srgbClr val="211F20"/>
                </a:solidFill>
                <a:effectLst/>
                <a:latin typeface="PT Sans" panose="020B0503020203020204" pitchFamily="34" charset="0"/>
              </a:rPr>
              <a:t>Digital Resilience and Online Safety</a:t>
            </a:r>
          </a:p>
          <a:p>
            <a:pPr algn="l"/>
            <a:r>
              <a:rPr lang="en-GB" sz="4400" b="1" i="0" dirty="0">
                <a:solidFill>
                  <a:srgbClr val="211F20"/>
                </a:solidFill>
                <a:effectLst/>
                <a:latin typeface="PT Sans" panose="020B0503020203020204" pitchFamily="34" charset="0"/>
              </a:rPr>
              <a:t>The View from Estyn</a:t>
            </a:r>
          </a:p>
          <a:p>
            <a:pPr algn="l"/>
            <a:endParaRPr lang="en-GB" sz="4400" b="1" dirty="0">
              <a:solidFill>
                <a:srgbClr val="211F20"/>
              </a:solidFill>
              <a:latin typeface="PT Sans" panose="020B0503020203020204" pitchFamily="34" charset="0"/>
            </a:endParaRPr>
          </a:p>
          <a:p>
            <a:pPr algn="l"/>
            <a:r>
              <a:rPr lang="en-GB" sz="4400" b="1" dirty="0">
                <a:solidFill>
                  <a:srgbClr val="211F20"/>
                </a:solidFill>
                <a:latin typeface="PT Sans" panose="020B0503020203020204" pitchFamily="34" charset="0"/>
              </a:rPr>
              <a:t>February</a:t>
            </a:r>
            <a:r>
              <a:rPr lang="en-GB" sz="4400" b="1" i="0" dirty="0">
                <a:solidFill>
                  <a:srgbClr val="211F20"/>
                </a:solidFill>
                <a:effectLst/>
                <a:latin typeface="PT Sans" panose="020B0503020203020204" pitchFamily="34" charset="0"/>
              </a:rPr>
              <a:t> 2024 Update</a:t>
            </a:r>
          </a:p>
        </p:txBody>
      </p:sp>
      <p:sp>
        <p:nvSpPr>
          <p:cNvPr id="2" name="Rectangle 1">
            <a:extLst>
              <a:ext uri="{FF2B5EF4-FFF2-40B4-BE49-F238E27FC236}">
                <a16:creationId xmlns:a16="http://schemas.microsoft.com/office/drawing/2014/main" id="{5885F1D1-3399-5E2D-EB0B-81080A334326}"/>
              </a:ext>
            </a:extLst>
          </p:cNvPr>
          <p:cNvSpPr/>
          <p:nvPr/>
        </p:nvSpPr>
        <p:spPr>
          <a:xfrm>
            <a:off x="630851" y="6138207"/>
            <a:ext cx="9369871" cy="1446550"/>
          </a:xfrm>
          <a:prstGeom prst="rect">
            <a:avLst/>
          </a:prstGeom>
        </p:spPr>
        <p:txBody>
          <a:bodyPr wrap="square">
            <a:spAutoFit/>
          </a:bodyPr>
          <a:lstStyle/>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Dyfrig Ellis, </a:t>
            </a:r>
          </a:p>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Assistant Director</a:t>
            </a:r>
          </a:p>
        </p:txBody>
      </p:sp>
    </p:spTree>
    <p:extLst>
      <p:ext uri="{BB962C8B-B14F-4D97-AF65-F5344CB8AC3E}">
        <p14:creationId xmlns:p14="http://schemas.microsoft.com/office/powerpoint/2010/main" val="150088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2" name="Picture 1">
            <a:extLst>
              <a:ext uri="{FF2B5EF4-FFF2-40B4-BE49-F238E27FC236}">
                <a16:creationId xmlns:a16="http://schemas.microsoft.com/office/drawing/2014/main" id="{43428A75-D83B-872C-9297-245CB67ABBA6}"/>
              </a:ext>
            </a:extLst>
          </p:cNvPr>
          <p:cNvPicPr>
            <a:picLocks noChangeAspect="1"/>
          </p:cNvPicPr>
          <p:nvPr/>
        </p:nvPicPr>
        <p:blipFill>
          <a:blip r:embed="rId4"/>
          <a:stretch>
            <a:fillRect/>
          </a:stretch>
        </p:blipFill>
        <p:spPr>
          <a:xfrm>
            <a:off x="88335" y="1366589"/>
            <a:ext cx="4493141" cy="1414395"/>
          </a:xfrm>
          <a:prstGeom prst="rect">
            <a:avLst/>
          </a:prstGeom>
        </p:spPr>
      </p:pic>
      <p:sp>
        <p:nvSpPr>
          <p:cNvPr id="4" name="TextBox 3">
            <a:extLst>
              <a:ext uri="{FF2B5EF4-FFF2-40B4-BE49-F238E27FC236}">
                <a16:creationId xmlns:a16="http://schemas.microsoft.com/office/drawing/2014/main" id="{CC726AE0-6378-0D35-9CB5-F4C0758C67F7}"/>
              </a:ext>
            </a:extLst>
          </p:cNvPr>
          <p:cNvSpPr txBox="1"/>
          <p:nvPr/>
        </p:nvSpPr>
        <p:spPr>
          <a:xfrm>
            <a:off x="288756" y="2780984"/>
            <a:ext cx="12047623" cy="5355312"/>
          </a:xfrm>
          <a:prstGeom prst="rect">
            <a:avLst/>
          </a:prstGeom>
          <a:noFill/>
        </p:spPr>
        <p:txBody>
          <a:bodyPr wrap="square" rtlCol="0">
            <a:spAutoFit/>
          </a:bodyPr>
          <a:lstStyle/>
          <a:p>
            <a:r>
              <a:rPr lang="en-GB" sz="2800" b="1" dirty="0"/>
              <a:t>How and why 11-18 year olds expand their online networks</a:t>
            </a:r>
          </a:p>
          <a:p>
            <a:endParaRPr lang="en-GB" sz="2800" b="1" dirty="0">
              <a:highlight>
                <a:srgbClr val="FFFF00"/>
              </a:highlight>
            </a:endParaRPr>
          </a:p>
          <a:p>
            <a:pPr marL="285750" indent="-285750">
              <a:buFont typeface="Arial" panose="020B0604020202020204" pitchFamily="34" charset="0"/>
              <a:buChar char="•"/>
            </a:pPr>
            <a:r>
              <a:rPr lang="en-GB" sz="2600" dirty="0"/>
              <a:t>Accepting friend requests from others (44%) and adding phone contacts (41%) were the most popular ways for 11-18 year olds to expand their online networks – but there was considerable variation by platform.</a:t>
            </a:r>
          </a:p>
          <a:p>
            <a:pPr marL="285750" indent="-285750">
              <a:buFont typeface="Arial" panose="020B0604020202020204" pitchFamily="34" charset="0"/>
              <a:buChar char="•"/>
            </a:pPr>
            <a:r>
              <a:rPr lang="en-GB" sz="2600" dirty="0"/>
              <a:t>Two in five 11-18 year olds (42%) received friend requests at least weekly from someone they had not spoken to before. </a:t>
            </a:r>
          </a:p>
          <a:p>
            <a:pPr marL="285750" indent="-285750">
              <a:buFont typeface="Arial" panose="020B0604020202020204" pitchFamily="34" charset="0"/>
              <a:buChar char="•"/>
            </a:pPr>
            <a:r>
              <a:rPr lang="en-GB" sz="2600" dirty="0"/>
              <a:t>Knowing the person in real life (46%) or having mutual close friends (41%) were the most common considerations used to decide whether or not to accept a friend request from someone they haven’t messaged or spoken to before. </a:t>
            </a:r>
          </a:p>
          <a:p>
            <a:pPr marL="285750" indent="-285750">
              <a:buFont typeface="Arial" panose="020B0604020202020204" pitchFamily="34" charset="0"/>
              <a:buChar char="•"/>
            </a:pPr>
            <a:r>
              <a:rPr lang="en-GB" sz="2600" dirty="0">
                <a:highlight>
                  <a:srgbClr val="FFFF00"/>
                </a:highlight>
              </a:rPr>
              <a:t>Around one in four 11-18 year olds (23%) said they would be likely to reply to a message on social media from someone they don’t know personally. Those aged 11-13 were less likely to reply but 1 in 5 still said they would do so (19%).</a:t>
            </a:r>
          </a:p>
        </p:txBody>
      </p:sp>
    </p:spTree>
    <p:extLst>
      <p:ext uri="{BB962C8B-B14F-4D97-AF65-F5344CB8AC3E}">
        <p14:creationId xmlns:p14="http://schemas.microsoft.com/office/powerpoint/2010/main" val="213889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5" name="Picture 4">
            <a:extLst>
              <a:ext uri="{FF2B5EF4-FFF2-40B4-BE49-F238E27FC236}">
                <a16:creationId xmlns:a16="http://schemas.microsoft.com/office/drawing/2014/main" id="{E04A9DB0-2F37-31AB-FE93-7D96EEC0B0E0}"/>
              </a:ext>
            </a:extLst>
          </p:cNvPr>
          <p:cNvPicPr>
            <a:picLocks noChangeAspect="1"/>
          </p:cNvPicPr>
          <p:nvPr/>
        </p:nvPicPr>
        <p:blipFill>
          <a:blip r:embed="rId4"/>
          <a:stretch>
            <a:fillRect/>
          </a:stretch>
        </p:blipFill>
        <p:spPr>
          <a:xfrm>
            <a:off x="88335" y="1366589"/>
            <a:ext cx="4493141" cy="1414395"/>
          </a:xfrm>
          <a:prstGeom prst="rect">
            <a:avLst/>
          </a:prstGeom>
        </p:spPr>
      </p:pic>
      <p:sp>
        <p:nvSpPr>
          <p:cNvPr id="2" name="TextBox 1">
            <a:extLst>
              <a:ext uri="{FF2B5EF4-FFF2-40B4-BE49-F238E27FC236}">
                <a16:creationId xmlns:a16="http://schemas.microsoft.com/office/drawing/2014/main" id="{47AEA5C7-BCFF-6987-DCA4-D7B673A33CC5}"/>
              </a:ext>
            </a:extLst>
          </p:cNvPr>
          <p:cNvSpPr txBox="1"/>
          <p:nvPr/>
        </p:nvSpPr>
        <p:spPr>
          <a:xfrm>
            <a:off x="88335" y="2780984"/>
            <a:ext cx="12681181" cy="6093976"/>
          </a:xfrm>
          <a:prstGeom prst="rect">
            <a:avLst/>
          </a:prstGeom>
          <a:noFill/>
        </p:spPr>
        <p:txBody>
          <a:bodyPr wrap="square" rtlCol="0">
            <a:spAutoFit/>
          </a:bodyPr>
          <a:lstStyle/>
          <a:p>
            <a:r>
              <a:rPr lang="en-GB" sz="2800" b="1" dirty="0"/>
              <a:t>11-18 year olds’ experience of potentially uncomfortable interactions/conversations</a:t>
            </a:r>
          </a:p>
          <a:p>
            <a:endParaRPr lang="en-GB" sz="2600" b="1" dirty="0">
              <a:highlight>
                <a:srgbClr val="FFFF00"/>
              </a:highlight>
            </a:endParaRPr>
          </a:p>
          <a:p>
            <a:pPr marL="285750" indent="-285750">
              <a:buFont typeface="Arial" panose="020B0604020202020204" pitchFamily="34" charset="0"/>
              <a:buChar char="•"/>
            </a:pPr>
            <a:r>
              <a:rPr lang="en-GB" sz="2600" dirty="0">
                <a:highlight>
                  <a:srgbClr val="FFFF00"/>
                </a:highlight>
              </a:rPr>
              <a:t>Three in five (60%) 11-18 year olds have ever experienced some form of potentially uncomfortable interactions/conversations when communicating online at some point in the past.</a:t>
            </a:r>
          </a:p>
          <a:p>
            <a:pPr marL="285750" indent="-285750">
              <a:buFont typeface="Arial" panose="020B0604020202020204" pitchFamily="34" charset="0"/>
              <a:buChar char="•"/>
            </a:pPr>
            <a:r>
              <a:rPr lang="en-GB" sz="2600" dirty="0"/>
              <a:t>This includes 13% of 11-18s who have ever been sent pictures or videos of naked or half-dressed people and 10% who have ever been asked to share these types of pictures or videos themselves. For 11-13-year-olds, these figures stand at 6% and 4% respectively.</a:t>
            </a:r>
          </a:p>
          <a:p>
            <a:pPr marL="285750" indent="-285750">
              <a:buFont typeface="Arial" panose="020B0604020202020204" pitchFamily="34" charset="0"/>
              <a:buChar char="•"/>
            </a:pPr>
            <a:r>
              <a:rPr lang="en-GB" sz="2600" dirty="0"/>
              <a:t>These potentially uncomfortable experiences can happen on a child’s first contact with another user. For example, 49% of 11-18s who received naked or half-dressed images said this was the first contact they’d had with the user. For others, these interactions/conversations occurred after a longer period of communication. </a:t>
            </a:r>
          </a:p>
          <a:p>
            <a:pPr marL="285750" indent="-285750">
              <a:buFont typeface="Arial" panose="020B0604020202020204" pitchFamily="34" charset="0"/>
              <a:buChar char="•"/>
            </a:pPr>
            <a:r>
              <a:rPr lang="en-GB" sz="2600" dirty="0"/>
              <a:t>After encountering inappropriate or unwanted behaviour, most 11-18 year olds said they ignored, deleted and/or blocked communication with the person/people in question, but a small proportion of children said they did respond.</a:t>
            </a:r>
          </a:p>
        </p:txBody>
      </p:sp>
    </p:spTree>
    <p:extLst>
      <p:ext uri="{BB962C8B-B14F-4D97-AF65-F5344CB8AC3E}">
        <p14:creationId xmlns:p14="http://schemas.microsoft.com/office/powerpoint/2010/main" val="186604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481265" y="1976352"/>
            <a:ext cx="9369871"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Are learners safe online?</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8633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4" name="Picture 3">
            <a:extLst>
              <a:ext uri="{FF2B5EF4-FFF2-40B4-BE49-F238E27FC236}">
                <a16:creationId xmlns:a16="http://schemas.microsoft.com/office/drawing/2014/main" id="{2AC87849-6918-0312-82AF-225076EFCE6D}"/>
              </a:ext>
            </a:extLst>
          </p:cNvPr>
          <p:cNvPicPr>
            <a:picLocks noChangeAspect="1"/>
          </p:cNvPicPr>
          <p:nvPr/>
        </p:nvPicPr>
        <p:blipFill>
          <a:blip r:embed="rId4"/>
          <a:stretch>
            <a:fillRect/>
          </a:stretch>
        </p:blipFill>
        <p:spPr>
          <a:xfrm>
            <a:off x="320400" y="1366589"/>
            <a:ext cx="3934374" cy="4915586"/>
          </a:xfrm>
          <a:prstGeom prst="rect">
            <a:avLst/>
          </a:prstGeom>
        </p:spPr>
      </p:pic>
      <p:pic>
        <p:nvPicPr>
          <p:cNvPr id="6" name="Picture 5">
            <a:extLst>
              <a:ext uri="{FF2B5EF4-FFF2-40B4-BE49-F238E27FC236}">
                <a16:creationId xmlns:a16="http://schemas.microsoft.com/office/drawing/2014/main" id="{FD94B2A4-232C-4776-A290-3E84C40F32E6}"/>
              </a:ext>
            </a:extLst>
          </p:cNvPr>
          <p:cNvPicPr>
            <a:picLocks noChangeAspect="1"/>
          </p:cNvPicPr>
          <p:nvPr/>
        </p:nvPicPr>
        <p:blipFill>
          <a:blip r:embed="rId5"/>
          <a:stretch>
            <a:fillRect/>
          </a:stretch>
        </p:blipFill>
        <p:spPr>
          <a:xfrm>
            <a:off x="4563792" y="2542849"/>
            <a:ext cx="3877216" cy="4667901"/>
          </a:xfrm>
          <a:prstGeom prst="rect">
            <a:avLst/>
          </a:prstGeom>
        </p:spPr>
      </p:pic>
      <p:pic>
        <p:nvPicPr>
          <p:cNvPr id="9" name="Picture 8">
            <a:extLst>
              <a:ext uri="{FF2B5EF4-FFF2-40B4-BE49-F238E27FC236}">
                <a16:creationId xmlns:a16="http://schemas.microsoft.com/office/drawing/2014/main" id="{39FF303E-DD7D-CAD8-B01C-202F15C0BCCB}"/>
              </a:ext>
            </a:extLst>
          </p:cNvPr>
          <p:cNvPicPr>
            <a:picLocks noChangeAspect="1"/>
          </p:cNvPicPr>
          <p:nvPr/>
        </p:nvPicPr>
        <p:blipFill>
          <a:blip r:embed="rId6"/>
          <a:stretch>
            <a:fillRect/>
          </a:stretch>
        </p:blipFill>
        <p:spPr>
          <a:xfrm>
            <a:off x="8750026" y="3743408"/>
            <a:ext cx="3886742" cy="5077534"/>
          </a:xfrm>
          <a:prstGeom prst="rect">
            <a:avLst/>
          </a:prstGeom>
        </p:spPr>
      </p:pic>
      <p:pic>
        <p:nvPicPr>
          <p:cNvPr id="12" name="Picture 11">
            <a:extLst>
              <a:ext uri="{FF2B5EF4-FFF2-40B4-BE49-F238E27FC236}">
                <a16:creationId xmlns:a16="http://schemas.microsoft.com/office/drawing/2014/main" id="{B1E209CE-A506-54ED-C5BA-881A32D0EDDC}"/>
              </a:ext>
            </a:extLst>
          </p:cNvPr>
          <p:cNvPicPr>
            <a:picLocks noChangeAspect="1"/>
          </p:cNvPicPr>
          <p:nvPr/>
        </p:nvPicPr>
        <p:blipFill>
          <a:blip r:embed="rId7"/>
          <a:stretch>
            <a:fillRect/>
          </a:stretch>
        </p:blipFill>
        <p:spPr>
          <a:xfrm>
            <a:off x="320400" y="7386638"/>
            <a:ext cx="3747699" cy="1434304"/>
          </a:xfrm>
          <a:prstGeom prst="rect">
            <a:avLst/>
          </a:prstGeom>
        </p:spPr>
      </p:pic>
    </p:spTree>
    <p:extLst>
      <p:ext uri="{BB962C8B-B14F-4D97-AF65-F5344CB8AC3E}">
        <p14:creationId xmlns:p14="http://schemas.microsoft.com/office/powerpoint/2010/main" val="399479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12" name="Picture 11">
            <a:extLst>
              <a:ext uri="{FF2B5EF4-FFF2-40B4-BE49-F238E27FC236}">
                <a16:creationId xmlns:a16="http://schemas.microsoft.com/office/drawing/2014/main" id="{E6E6D817-06C5-CD05-A2E8-C3EAE2B6FBEF}"/>
              </a:ext>
            </a:extLst>
          </p:cNvPr>
          <p:cNvPicPr>
            <a:picLocks noChangeAspect="1"/>
          </p:cNvPicPr>
          <p:nvPr/>
        </p:nvPicPr>
        <p:blipFill>
          <a:blip r:embed="rId4"/>
          <a:stretch>
            <a:fillRect/>
          </a:stretch>
        </p:blipFill>
        <p:spPr>
          <a:xfrm>
            <a:off x="864775" y="8073700"/>
            <a:ext cx="3934374" cy="1501274"/>
          </a:xfrm>
          <a:prstGeom prst="rect">
            <a:avLst/>
          </a:prstGeom>
        </p:spPr>
      </p:pic>
      <p:pic>
        <p:nvPicPr>
          <p:cNvPr id="4" name="Picture 3">
            <a:extLst>
              <a:ext uri="{FF2B5EF4-FFF2-40B4-BE49-F238E27FC236}">
                <a16:creationId xmlns:a16="http://schemas.microsoft.com/office/drawing/2014/main" id="{48A35D7A-6E33-8086-3DD0-9964E4907FD7}"/>
              </a:ext>
            </a:extLst>
          </p:cNvPr>
          <p:cNvPicPr>
            <a:picLocks noChangeAspect="1"/>
          </p:cNvPicPr>
          <p:nvPr/>
        </p:nvPicPr>
        <p:blipFill>
          <a:blip r:embed="rId5"/>
          <a:stretch>
            <a:fillRect/>
          </a:stretch>
        </p:blipFill>
        <p:spPr>
          <a:xfrm>
            <a:off x="564737" y="2654407"/>
            <a:ext cx="3934374" cy="4877481"/>
          </a:xfrm>
          <a:prstGeom prst="rect">
            <a:avLst/>
          </a:prstGeom>
        </p:spPr>
      </p:pic>
      <p:sp>
        <p:nvSpPr>
          <p:cNvPr id="6" name="TextBox 5">
            <a:extLst>
              <a:ext uri="{FF2B5EF4-FFF2-40B4-BE49-F238E27FC236}">
                <a16:creationId xmlns:a16="http://schemas.microsoft.com/office/drawing/2014/main" id="{5310F95D-3082-07A2-2B45-4F2D1CBBC5E4}"/>
              </a:ext>
            </a:extLst>
          </p:cNvPr>
          <p:cNvSpPr txBox="1"/>
          <p:nvPr/>
        </p:nvSpPr>
        <p:spPr>
          <a:xfrm>
            <a:off x="5244075" y="3353306"/>
            <a:ext cx="7514663" cy="3046988"/>
          </a:xfrm>
          <a:prstGeom prst="rect">
            <a:avLst/>
          </a:prstGeom>
          <a:noFill/>
          <a:ln w="28575">
            <a:solidFill>
              <a:srgbClr val="00B050"/>
            </a:solidFill>
          </a:ln>
        </p:spPr>
        <p:txBody>
          <a:bodyPr wrap="square">
            <a:spAutoFit/>
          </a:bodyPr>
          <a:lstStyle/>
          <a:p>
            <a:pPr marL="285750" indent="-285750">
              <a:buFont typeface="Arial" panose="020B0604020202020204" pitchFamily="34" charset="0"/>
              <a:buChar char="•"/>
            </a:pPr>
            <a:r>
              <a:rPr lang="en-GB" sz="2400" dirty="0"/>
              <a:t>The legislation will finally require tech companies to make their sites safe for children by design.</a:t>
            </a:r>
          </a:p>
          <a:p>
            <a:pPr marL="285750" indent="-285750">
              <a:buFont typeface="Arial" panose="020B0604020202020204" pitchFamily="34" charset="0"/>
              <a:buChar char="•"/>
            </a:pPr>
            <a:r>
              <a:rPr lang="en-GB" sz="2400" dirty="0"/>
              <a:t>It marks a new era for children's safety online at a time when online grooming, child abuse image crimes are at an all-time high.</a:t>
            </a:r>
          </a:p>
          <a:p>
            <a:pPr marL="285750" indent="-285750">
              <a:buFont typeface="Arial" panose="020B0604020202020204" pitchFamily="34" charset="0"/>
              <a:buChar char="•"/>
            </a:pPr>
            <a:r>
              <a:rPr lang="en-GB" sz="2400" dirty="0"/>
              <a:t>People who have experienced child abuse online tell how the Online Safety Bill will address further preventable harm to countless other children.</a:t>
            </a:r>
          </a:p>
        </p:txBody>
      </p:sp>
      <p:pic>
        <p:nvPicPr>
          <p:cNvPr id="10" name="Picture 9">
            <a:extLst>
              <a:ext uri="{FF2B5EF4-FFF2-40B4-BE49-F238E27FC236}">
                <a16:creationId xmlns:a16="http://schemas.microsoft.com/office/drawing/2014/main" id="{A27A0BEF-5C1E-2800-943C-74F3D131E3E2}"/>
              </a:ext>
            </a:extLst>
          </p:cNvPr>
          <p:cNvPicPr>
            <a:picLocks noChangeAspect="1"/>
          </p:cNvPicPr>
          <p:nvPr/>
        </p:nvPicPr>
        <p:blipFill>
          <a:blip r:embed="rId6"/>
          <a:stretch>
            <a:fillRect/>
          </a:stretch>
        </p:blipFill>
        <p:spPr>
          <a:xfrm>
            <a:off x="5244075" y="8165077"/>
            <a:ext cx="4491665" cy="1409897"/>
          </a:xfrm>
          <a:prstGeom prst="rect">
            <a:avLst/>
          </a:prstGeom>
        </p:spPr>
      </p:pic>
      <p:cxnSp>
        <p:nvCxnSpPr>
          <p:cNvPr id="14" name="Connector: Elbow 13">
            <a:extLst>
              <a:ext uri="{FF2B5EF4-FFF2-40B4-BE49-F238E27FC236}">
                <a16:creationId xmlns:a16="http://schemas.microsoft.com/office/drawing/2014/main" id="{9AD49949-93F2-3359-EFAF-D30CA77B5452}"/>
              </a:ext>
            </a:extLst>
          </p:cNvPr>
          <p:cNvCxnSpPr>
            <a:stCxn id="4" idx="3"/>
            <a:endCxn id="6" idx="1"/>
          </p:cNvCxnSpPr>
          <p:nvPr/>
        </p:nvCxnSpPr>
        <p:spPr>
          <a:xfrm flipV="1">
            <a:off x="4499111" y="4876800"/>
            <a:ext cx="744964" cy="216348"/>
          </a:xfrm>
          <a:prstGeom prst="bentConnector3">
            <a:avLst/>
          </a:prstGeom>
          <a:ln w="38100">
            <a:solidFill>
              <a:srgbClr val="00B05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138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pic>
        <p:nvPicPr>
          <p:cNvPr id="1028" name="Picture 4">
            <a:extLst>
              <a:ext uri="{FF2B5EF4-FFF2-40B4-BE49-F238E27FC236}">
                <a16:creationId xmlns:a16="http://schemas.microsoft.com/office/drawing/2014/main" id="{A21F121C-5819-EB32-051D-080F8CA03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182477" y="1683367"/>
            <a:ext cx="6639846" cy="4585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79052" y="6812181"/>
            <a:ext cx="12026205" cy="1107996"/>
          </a:xfrm>
          <a:prstGeom prst="rect">
            <a:avLst/>
          </a:prstGeom>
        </p:spPr>
        <p:txBody>
          <a:bodyPr wrap="square">
            <a:spAutoFit/>
          </a:bodyPr>
          <a:lstStyle/>
          <a:p>
            <a:pPr algn="ctr"/>
            <a:r>
              <a:rPr lang="en-GB" sz="6600" dirty="0">
                <a:solidFill>
                  <a:srgbClr val="00B0F0"/>
                </a:solidFill>
                <a:latin typeface="Arial" panose="020B0604020202020204" pitchFamily="34" charset="0"/>
                <a:cs typeface="Arial" panose="020B0604020202020204" pitchFamily="34" charset="0"/>
              </a:rPr>
              <a:t>How much content is </a:t>
            </a:r>
            <a:r>
              <a:rPr lang="en-GB" sz="6600" i="1" dirty="0">
                <a:solidFill>
                  <a:srgbClr val="00B0F0"/>
                </a:solidFill>
                <a:latin typeface="Arial" panose="020B0604020202020204" pitchFamily="34" charset="0"/>
                <a:cs typeface="Arial" panose="020B0604020202020204" pitchFamily="34" charset="0"/>
              </a:rPr>
              <a:t>actioned</a:t>
            </a:r>
            <a:r>
              <a:rPr lang="en-GB" sz="6600" dirty="0">
                <a:solidFill>
                  <a:srgbClr val="00B0F0"/>
                </a:solidFill>
                <a:latin typeface="Arial" panose="020B0604020202020204" pitchFamily="34" charset="0"/>
                <a:cs typeface="Arial" panose="020B0604020202020204" pitchFamily="34" charset="0"/>
              </a:rPr>
              <a:t>?</a:t>
            </a:r>
            <a:endParaRPr lang="en-GB" sz="105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104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2" name="TextBox 1">
            <a:extLst>
              <a:ext uri="{FF2B5EF4-FFF2-40B4-BE49-F238E27FC236}">
                <a16:creationId xmlns:a16="http://schemas.microsoft.com/office/drawing/2014/main" id="{8684F32D-F722-4DA9-8DBF-2A26C42C1146}"/>
              </a:ext>
            </a:extLst>
          </p:cNvPr>
          <p:cNvSpPr txBox="1"/>
          <p:nvPr/>
        </p:nvSpPr>
        <p:spPr>
          <a:xfrm>
            <a:off x="1864978" y="8616332"/>
            <a:ext cx="9604788" cy="530145"/>
          </a:xfrm>
          <a:prstGeom prst="rect">
            <a:avLst/>
          </a:prstGeom>
          <a:noFill/>
        </p:spPr>
        <p:txBody>
          <a:bodyPr wrap="square">
            <a:spAutoFit/>
          </a:bodyPr>
          <a:lstStyle/>
          <a:p>
            <a:pPr>
              <a:lnSpc>
                <a:spcPct val="107000"/>
              </a:lnSpc>
              <a:spcAft>
                <a:spcPts val="800"/>
              </a:spcAft>
            </a:pPr>
            <a:r>
              <a:rPr lang="en-GB" sz="2800" b="1" i="1" dirty="0">
                <a:effectLst/>
                <a:latin typeface="Arial" panose="020B0604020202020204" pitchFamily="34" charset="0"/>
                <a:ea typeface="Calibri" panose="020F0502020204030204" pitchFamily="34" charset="0"/>
                <a:cs typeface="Times New Roman" panose="02020603050405020304" pitchFamily="18" charset="0"/>
              </a:rPr>
              <a:t>Data taken from the Meta Transparency Report 2023Q3</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3BECADD-E866-A415-847B-7E121A1732AF}"/>
              </a:ext>
            </a:extLst>
          </p:cNvPr>
          <p:cNvPicPr>
            <a:picLocks noChangeAspect="1"/>
          </p:cNvPicPr>
          <p:nvPr/>
        </p:nvPicPr>
        <p:blipFill>
          <a:blip r:embed="rId3"/>
          <a:stretch>
            <a:fillRect/>
          </a:stretch>
        </p:blipFill>
        <p:spPr>
          <a:xfrm>
            <a:off x="1686840" y="1628321"/>
            <a:ext cx="9631119" cy="6496957"/>
          </a:xfrm>
          <a:prstGeom prst="rect">
            <a:avLst/>
          </a:prstGeom>
        </p:spPr>
      </p:pic>
    </p:spTree>
    <p:extLst>
      <p:ext uri="{BB962C8B-B14F-4D97-AF65-F5344CB8AC3E}">
        <p14:creationId xmlns:p14="http://schemas.microsoft.com/office/powerpoint/2010/main" val="1451327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7152880" y="2366626"/>
            <a:ext cx="5180163" cy="2123658"/>
          </a:xfrm>
          <a:prstGeom prst="rect">
            <a:avLst/>
          </a:prstGeom>
        </p:spPr>
        <p:txBody>
          <a:bodyPr wrap="square">
            <a:spAutoFit/>
          </a:bodyPr>
          <a:lstStyle/>
          <a:p>
            <a:pPr algn="ctr"/>
            <a:r>
              <a:rPr lang="en-GB" sz="6600" dirty="0">
                <a:solidFill>
                  <a:srgbClr val="27AAE0"/>
                </a:solidFill>
                <a:latin typeface="Arial" panose="020B0604020202020204" pitchFamily="34" charset="0"/>
                <a:cs typeface="Arial" panose="020B0604020202020204" pitchFamily="34" charset="0"/>
              </a:rPr>
              <a:t>School or online? </a:t>
            </a:r>
            <a:endParaRPr lang="en-GB" sz="1050" dirty="0">
              <a:solidFill>
                <a:srgbClr val="27AAE0"/>
              </a:solidFill>
              <a:latin typeface="Arial" panose="020B0604020202020204" pitchFamily="34" charset="0"/>
              <a:cs typeface="Arial" panose="020B0604020202020204" pitchFamily="34" charset="0"/>
            </a:endParaRPr>
          </a:p>
        </p:txBody>
      </p:sp>
      <p:pic>
        <p:nvPicPr>
          <p:cNvPr id="2050" name="Picture 2" descr="Image result for bullying online ">
            <a:extLst>
              <a:ext uri="{FF2B5EF4-FFF2-40B4-BE49-F238E27FC236}">
                <a16:creationId xmlns:a16="http://schemas.microsoft.com/office/drawing/2014/main" id="{E99D3AF9-75D1-A5A2-015D-ACD8136E0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37" y="1857374"/>
            <a:ext cx="5348521" cy="48952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94943A-168D-7672-E953-5F088F3902DF}"/>
              </a:ext>
            </a:extLst>
          </p:cNvPr>
          <p:cNvPicPr>
            <a:picLocks noChangeAspect="1"/>
          </p:cNvPicPr>
          <p:nvPr/>
        </p:nvPicPr>
        <p:blipFill>
          <a:blip r:embed="rId4"/>
          <a:stretch>
            <a:fillRect/>
          </a:stretch>
        </p:blipFill>
        <p:spPr>
          <a:xfrm>
            <a:off x="6719125" y="5399562"/>
            <a:ext cx="6047675" cy="4036712"/>
          </a:xfrm>
          <a:prstGeom prst="rect">
            <a:avLst/>
          </a:prstGeom>
        </p:spPr>
      </p:pic>
    </p:spTree>
    <p:extLst>
      <p:ext uri="{BB962C8B-B14F-4D97-AF65-F5344CB8AC3E}">
        <p14:creationId xmlns:p14="http://schemas.microsoft.com/office/powerpoint/2010/main" val="3481540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926377" y="3018381"/>
            <a:ext cx="11378486" cy="4878259"/>
          </a:xfrm>
          <a:prstGeom prst="rect">
            <a:avLst/>
          </a:prstGeom>
        </p:spPr>
        <p:txBody>
          <a:bodyPr wrap="square">
            <a:spAutoFit/>
          </a:bodyPr>
          <a:lstStyle/>
          <a:p>
            <a:pPr algn="ctr"/>
            <a:r>
              <a:rPr lang="en-GB" sz="28700" dirty="0">
                <a:solidFill>
                  <a:srgbClr val="27AAE0"/>
                </a:solidFill>
                <a:latin typeface="Arial" panose="020B0604020202020204" pitchFamily="34" charset="0"/>
                <a:cs typeface="Arial" panose="020B0604020202020204" pitchFamily="34" charset="0"/>
              </a:rPr>
              <a:t>72%</a:t>
            </a:r>
          </a:p>
          <a:p>
            <a:r>
              <a:rPr lang="en-GB" sz="24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83BBEB0C-A2E4-A6AC-452E-DD8E65E92B8F}"/>
              </a:ext>
            </a:extLst>
          </p:cNvPr>
          <p:cNvSpPr txBox="1"/>
          <p:nvPr/>
        </p:nvSpPr>
        <p:spPr>
          <a:xfrm>
            <a:off x="813157" y="8129092"/>
            <a:ext cx="11378485" cy="670120"/>
          </a:xfrm>
          <a:prstGeom prst="rect">
            <a:avLst/>
          </a:prstGeom>
          <a:noFill/>
        </p:spPr>
        <p:txBody>
          <a:bodyPr wrap="square">
            <a:spAutoFit/>
          </a:bodyPr>
          <a:lstStyle/>
          <a:p>
            <a:pPr>
              <a:lnSpc>
                <a:spcPct val="107000"/>
              </a:lnSpc>
              <a:spcAft>
                <a:spcPts val="800"/>
              </a:spcAft>
            </a:pPr>
            <a:r>
              <a:rPr lang="en-GB" sz="1800" b="1" i="1" dirty="0">
                <a:effectLst/>
                <a:latin typeface="Arial" panose="020B0604020202020204" pitchFamily="34" charset="0"/>
                <a:ea typeface="Calibri" panose="020F0502020204030204" pitchFamily="34" charset="0"/>
                <a:cs typeface="Times New Roman" panose="02020603050405020304" pitchFamily="18" charset="0"/>
              </a:rPr>
              <a:t>Data taken from the Office for National Statistics (ONS) Children’s online behaviour in England and Wales: year ending 2020 and Online bullying in England and Wales: year ending 2020</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007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630805" y="7167226"/>
            <a:ext cx="11846695" cy="2308324"/>
          </a:xfrm>
          <a:prstGeom prst="rect">
            <a:avLst/>
          </a:prstGeom>
        </p:spPr>
        <p:txBody>
          <a:bodyPr wrap="square">
            <a:spAutoFit/>
          </a:bodyPr>
          <a:lstStyle/>
          <a:p>
            <a:pPr algn="ctr"/>
            <a:r>
              <a:rPr lang="en-GB" sz="4800" dirty="0">
                <a:solidFill>
                  <a:srgbClr val="0070C0"/>
                </a:solidFill>
                <a:latin typeface="Arial" panose="020B0604020202020204" pitchFamily="34" charset="0"/>
                <a:cs typeface="Arial" panose="020B0604020202020204" pitchFamily="34" charset="0"/>
              </a:rPr>
              <a:t>What percentage of children who are bullied online, understand that they are being bullied?</a:t>
            </a:r>
            <a:endParaRPr lang="en-GB" sz="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A7292F-35C5-CFFA-70CC-5DC0C4D569B9}"/>
              </a:ext>
            </a:extLst>
          </p:cNvPr>
          <p:cNvPicPr>
            <a:picLocks noChangeAspect="1"/>
          </p:cNvPicPr>
          <p:nvPr/>
        </p:nvPicPr>
        <p:blipFill>
          <a:blip r:embed="rId3"/>
          <a:stretch>
            <a:fillRect/>
          </a:stretch>
        </p:blipFill>
        <p:spPr>
          <a:xfrm>
            <a:off x="1704607" y="1645629"/>
            <a:ext cx="9595585" cy="5521597"/>
          </a:xfrm>
          <a:prstGeom prst="rect">
            <a:avLst/>
          </a:prstGeom>
        </p:spPr>
      </p:pic>
    </p:spTree>
    <p:extLst>
      <p:ext uri="{BB962C8B-B14F-4D97-AF65-F5344CB8AC3E}">
        <p14:creationId xmlns:p14="http://schemas.microsoft.com/office/powerpoint/2010/main" val="60137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338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926377" y="3018381"/>
            <a:ext cx="11378486" cy="4878259"/>
          </a:xfrm>
          <a:prstGeom prst="rect">
            <a:avLst/>
          </a:prstGeom>
        </p:spPr>
        <p:txBody>
          <a:bodyPr wrap="square">
            <a:spAutoFit/>
          </a:bodyPr>
          <a:lstStyle/>
          <a:p>
            <a:pPr algn="ctr"/>
            <a:r>
              <a:rPr lang="en-GB" sz="28700" dirty="0">
                <a:solidFill>
                  <a:srgbClr val="27AAE0"/>
                </a:solidFill>
                <a:latin typeface="Arial" panose="020B0604020202020204" pitchFamily="34" charset="0"/>
                <a:cs typeface="Arial" panose="020B0604020202020204" pitchFamily="34" charset="0"/>
              </a:rPr>
              <a:t>52%</a:t>
            </a:r>
          </a:p>
          <a:p>
            <a:r>
              <a:rPr lang="en-GB" sz="24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83BBEB0C-A2E4-A6AC-452E-DD8E65E92B8F}"/>
              </a:ext>
            </a:extLst>
          </p:cNvPr>
          <p:cNvSpPr txBox="1"/>
          <p:nvPr/>
        </p:nvSpPr>
        <p:spPr>
          <a:xfrm>
            <a:off x="813157" y="8129092"/>
            <a:ext cx="11378485" cy="670120"/>
          </a:xfrm>
          <a:prstGeom prst="rect">
            <a:avLst/>
          </a:prstGeom>
          <a:noFill/>
        </p:spPr>
        <p:txBody>
          <a:bodyPr wrap="square">
            <a:spAutoFit/>
          </a:bodyPr>
          <a:lstStyle/>
          <a:p>
            <a:pPr>
              <a:lnSpc>
                <a:spcPct val="107000"/>
              </a:lnSpc>
              <a:spcAft>
                <a:spcPts val="800"/>
              </a:spcAft>
            </a:pPr>
            <a:r>
              <a:rPr lang="en-GB" sz="1800" b="1" i="1" dirty="0">
                <a:effectLst/>
                <a:latin typeface="Arial" panose="020B0604020202020204" pitchFamily="34" charset="0"/>
                <a:ea typeface="Calibri" panose="020F0502020204030204" pitchFamily="34" charset="0"/>
                <a:cs typeface="Times New Roman" panose="02020603050405020304" pitchFamily="18" charset="0"/>
              </a:rPr>
              <a:t>Data taken from the Office for National Statistics (ONS) Children’s online behaviour in England and Wales: year ending 2020 and Online bullying in England and Wales: year ending 2020</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9744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630805" y="7167226"/>
            <a:ext cx="11846695" cy="2123658"/>
          </a:xfrm>
          <a:prstGeom prst="rect">
            <a:avLst/>
          </a:prstGeom>
        </p:spPr>
        <p:txBody>
          <a:bodyPr wrap="square">
            <a:spAutoFit/>
          </a:bodyPr>
          <a:lstStyle/>
          <a:p>
            <a:pPr algn="ctr"/>
            <a:r>
              <a:rPr lang="en-GB" sz="6600" dirty="0">
                <a:solidFill>
                  <a:srgbClr val="27AAE0"/>
                </a:solidFill>
                <a:latin typeface="Arial" panose="020B0604020202020204" pitchFamily="34" charset="0"/>
                <a:cs typeface="Arial" panose="020B0604020202020204" pitchFamily="34" charset="0"/>
              </a:rPr>
              <a:t>Do children report (online) issues?</a:t>
            </a:r>
            <a:endParaRPr lang="en-GB" sz="1050" dirty="0">
              <a:solidFill>
                <a:srgbClr val="27AAE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A7292F-35C5-CFFA-70CC-5DC0C4D569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1335" y="1645629"/>
            <a:ext cx="7362129" cy="5521597"/>
          </a:xfrm>
          <a:prstGeom prst="rect">
            <a:avLst/>
          </a:prstGeom>
        </p:spPr>
      </p:pic>
    </p:spTree>
    <p:extLst>
      <p:ext uri="{BB962C8B-B14F-4D97-AF65-F5344CB8AC3E}">
        <p14:creationId xmlns:p14="http://schemas.microsoft.com/office/powerpoint/2010/main" val="3030047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5" name="Rectangle 4"/>
          <p:cNvSpPr/>
          <p:nvPr/>
        </p:nvSpPr>
        <p:spPr>
          <a:xfrm>
            <a:off x="926377" y="3018381"/>
            <a:ext cx="11378486" cy="4878259"/>
          </a:xfrm>
          <a:prstGeom prst="rect">
            <a:avLst/>
          </a:prstGeom>
        </p:spPr>
        <p:txBody>
          <a:bodyPr wrap="square">
            <a:spAutoFit/>
          </a:bodyPr>
          <a:lstStyle/>
          <a:p>
            <a:pPr algn="ctr"/>
            <a:r>
              <a:rPr lang="en-GB" sz="28700" dirty="0">
                <a:solidFill>
                  <a:srgbClr val="27AAE0"/>
                </a:solidFill>
                <a:latin typeface="Arial" panose="020B0604020202020204" pitchFamily="34" charset="0"/>
                <a:cs typeface="Arial" panose="020B0604020202020204" pitchFamily="34" charset="0"/>
              </a:rPr>
              <a:t>26%</a:t>
            </a:r>
          </a:p>
          <a:p>
            <a:r>
              <a:rPr lang="en-GB" sz="2400" dirty="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83BBEB0C-A2E4-A6AC-452E-DD8E65E92B8F}"/>
              </a:ext>
            </a:extLst>
          </p:cNvPr>
          <p:cNvSpPr txBox="1"/>
          <p:nvPr/>
        </p:nvSpPr>
        <p:spPr>
          <a:xfrm>
            <a:off x="813157" y="8129092"/>
            <a:ext cx="11378485" cy="670120"/>
          </a:xfrm>
          <a:prstGeom prst="rect">
            <a:avLst/>
          </a:prstGeom>
          <a:noFill/>
        </p:spPr>
        <p:txBody>
          <a:bodyPr wrap="square">
            <a:spAutoFit/>
          </a:bodyPr>
          <a:lstStyle/>
          <a:p>
            <a:pPr>
              <a:lnSpc>
                <a:spcPct val="107000"/>
              </a:lnSpc>
              <a:spcAft>
                <a:spcPts val="800"/>
              </a:spcAft>
            </a:pPr>
            <a:r>
              <a:rPr lang="en-GB" sz="1800" b="1" i="1" dirty="0">
                <a:effectLst/>
                <a:latin typeface="Arial" panose="020B0604020202020204" pitchFamily="34" charset="0"/>
                <a:ea typeface="Calibri" panose="020F0502020204030204" pitchFamily="34" charset="0"/>
                <a:cs typeface="Times New Roman" panose="02020603050405020304" pitchFamily="18" charset="0"/>
              </a:rPr>
              <a:t>Data taken from the Office for National Statistics (ONS) Children’s online behaviour in England and Wales: year ending 2020 and Online bullying in England and Wales: year ending 2020</a:t>
            </a:r>
            <a:endParaRPr lang="en-GB"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550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481265" y="2454450"/>
            <a:ext cx="9369871"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A vast landscape</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6780A866-1BFF-6620-1972-F61094486267}"/>
              </a:ext>
            </a:extLst>
          </p:cNvPr>
          <p:cNvSpPr/>
          <p:nvPr/>
        </p:nvSpPr>
        <p:spPr>
          <a:xfrm>
            <a:off x="481265" y="3337939"/>
            <a:ext cx="9369871"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Fast and ever-changing</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1235A41-9C3C-2E29-E18D-CEAC057254EA}"/>
              </a:ext>
            </a:extLst>
          </p:cNvPr>
          <p:cNvSpPr/>
          <p:nvPr/>
        </p:nvSpPr>
        <p:spPr>
          <a:xfrm>
            <a:off x="481265" y="4221428"/>
            <a:ext cx="9369871"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Online mirrored in schools</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D65E03-12A3-B9E2-825D-9D0DBE53AFF8}"/>
              </a:ext>
            </a:extLst>
          </p:cNvPr>
          <p:cNvSpPr/>
          <p:nvPr/>
        </p:nvSpPr>
        <p:spPr>
          <a:xfrm>
            <a:off x="481265" y="5104917"/>
            <a:ext cx="10491536"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Negative behaviours not recognised</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61F2212C-0E83-942C-880A-7DF1CE89F283}"/>
              </a:ext>
            </a:extLst>
          </p:cNvPr>
          <p:cNvSpPr/>
          <p:nvPr/>
        </p:nvSpPr>
        <p:spPr>
          <a:xfrm>
            <a:off x="481266" y="5988406"/>
            <a:ext cx="9369871" cy="769441"/>
          </a:xfrm>
          <a:prstGeom prst="rect">
            <a:avLst/>
          </a:prstGeom>
        </p:spPr>
        <p:txBody>
          <a:bodyPr wrap="square">
            <a:spAutoFit/>
          </a:bodyPr>
          <a:lstStyle/>
          <a:p>
            <a:pPr>
              <a:spcAft>
                <a:spcPts val="0"/>
              </a:spcAft>
            </a:pPr>
            <a:r>
              <a:rPr lang="en-GB" sz="4400" b="1" dirty="0">
                <a:latin typeface="Arial" panose="020B0604020202020204" pitchFamily="34" charset="0"/>
                <a:ea typeface="Calibri" panose="020F0502020204030204" pitchFamily="34" charset="0"/>
                <a:cs typeface="Times New Roman" panose="02020603050405020304" pitchFamily="18" charset="0"/>
              </a:rPr>
              <a:t>Children don’t report it</a:t>
            </a:r>
            <a:endParaRPr lang="en-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336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481265" y="1976352"/>
            <a:ext cx="9369871" cy="769441"/>
          </a:xfrm>
          <a:prstGeom prst="rect">
            <a:avLst/>
          </a:prstGeom>
        </p:spPr>
        <p:txBody>
          <a:bodyPr wrap="square">
            <a:spAutoFit/>
          </a:bodyPr>
          <a:lstStyle/>
          <a:p>
            <a:pPr>
              <a:spcAft>
                <a:spcPts val="0"/>
              </a:spcAft>
            </a:pPr>
            <a:r>
              <a:rPr lang="en-GB" sz="4400" b="1" dirty="0">
                <a:solidFill>
                  <a:srgbClr val="27AAE0"/>
                </a:solidFill>
                <a:latin typeface="Arial" panose="020B0604020202020204" pitchFamily="34" charset="0"/>
                <a:ea typeface="Calibri" panose="020F0502020204030204" pitchFamily="34" charset="0"/>
                <a:cs typeface="Times New Roman" panose="02020603050405020304" pitchFamily="18" charset="0"/>
              </a:rPr>
              <a:t>Are learners safe online?</a:t>
            </a:r>
            <a:endParaRPr lang="en-GB" sz="4400" b="1" dirty="0">
              <a:solidFill>
                <a:srgbClr val="27AAE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6780A866-1BFF-6620-1972-F61094486267}"/>
              </a:ext>
            </a:extLst>
          </p:cNvPr>
          <p:cNvSpPr/>
          <p:nvPr/>
        </p:nvSpPr>
        <p:spPr>
          <a:xfrm>
            <a:off x="1609421" y="3185180"/>
            <a:ext cx="9369871" cy="3631763"/>
          </a:xfrm>
          <a:prstGeom prst="rect">
            <a:avLst/>
          </a:prstGeom>
        </p:spPr>
        <p:txBody>
          <a:bodyPr wrap="square">
            <a:spAutoFit/>
          </a:bodyPr>
          <a:lstStyle/>
          <a:p>
            <a:pPr>
              <a:spcAft>
                <a:spcPts val="0"/>
              </a:spcAft>
            </a:pPr>
            <a:r>
              <a:rPr lang="en-GB" sz="11500" b="1" i="1" dirty="0">
                <a:latin typeface="Arial" panose="020B0604020202020204" pitchFamily="34" charset="0"/>
                <a:ea typeface="Calibri" panose="020F0502020204030204" pitchFamily="34" charset="0"/>
                <a:cs typeface="Times New Roman" panose="02020603050405020304" pitchFamily="18" charset="0"/>
              </a:rPr>
              <a:t>How would we know?</a:t>
            </a:r>
            <a:endParaRPr lang="en-GB" sz="11500" b="1" i="1"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535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2" name="TextBox 1">
            <a:extLst>
              <a:ext uri="{FF2B5EF4-FFF2-40B4-BE49-F238E27FC236}">
                <a16:creationId xmlns:a16="http://schemas.microsoft.com/office/drawing/2014/main" id="{32CE4733-6E5F-404B-A601-E5590490A622}"/>
              </a:ext>
            </a:extLst>
          </p:cNvPr>
          <p:cNvSpPr txBox="1"/>
          <p:nvPr/>
        </p:nvSpPr>
        <p:spPr>
          <a:xfrm>
            <a:off x="369564" y="1556618"/>
            <a:ext cx="12492112" cy="1569660"/>
          </a:xfrm>
          <a:prstGeom prst="rect">
            <a:avLst/>
          </a:prstGeom>
          <a:noFill/>
        </p:spPr>
        <p:txBody>
          <a:bodyPr wrap="square" rtlCol="0">
            <a:spAutoFit/>
          </a:bodyPr>
          <a:lstStyle/>
          <a:p>
            <a:pPr algn="ctr"/>
            <a:r>
              <a:rPr lang="en-GB" sz="4800" dirty="0">
                <a:solidFill>
                  <a:srgbClr val="27AAE0"/>
                </a:solidFill>
                <a:latin typeface="Arial" panose="020B0604020202020204" pitchFamily="34" charset="0"/>
                <a:cs typeface="Arial" panose="020B0604020202020204" pitchFamily="34" charset="0"/>
              </a:rPr>
              <a:t>Inspection work</a:t>
            </a:r>
          </a:p>
          <a:p>
            <a:pPr algn="ctr"/>
            <a:r>
              <a:rPr lang="en-GB" sz="4800" i="1" dirty="0">
                <a:solidFill>
                  <a:srgbClr val="27AAE0"/>
                </a:solidFill>
                <a:latin typeface="Arial" panose="020B0604020202020204" pitchFamily="34" charset="0"/>
                <a:cs typeface="Arial" panose="020B0604020202020204" pitchFamily="34" charset="0"/>
              </a:rPr>
              <a:t>culture</a:t>
            </a:r>
            <a:r>
              <a:rPr lang="en-GB" sz="4800" dirty="0">
                <a:solidFill>
                  <a:srgbClr val="27AAE0"/>
                </a:solidFill>
                <a:latin typeface="Arial" panose="020B0604020202020204" pitchFamily="34" charset="0"/>
                <a:cs typeface="Arial" panose="020B0604020202020204" pitchFamily="34" charset="0"/>
              </a:rPr>
              <a:t> of safeguarding</a:t>
            </a:r>
          </a:p>
        </p:txBody>
      </p:sp>
      <p:pic>
        <p:nvPicPr>
          <p:cNvPr id="11" name="Picture 10">
            <a:extLst>
              <a:ext uri="{FF2B5EF4-FFF2-40B4-BE49-F238E27FC236}">
                <a16:creationId xmlns:a16="http://schemas.microsoft.com/office/drawing/2014/main" id="{00EAD439-C397-4801-A696-77EEAB2BABD9}"/>
              </a:ext>
            </a:extLst>
          </p:cNvPr>
          <p:cNvPicPr>
            <a:picLocks noChangeAspect="1"/>
          </p:cNvPicPr>
          <p:nvPr/>
        </p:nvPicPr>
        <p:blipFill>
          <a:blip r:embed="rId3"/>
          <a:stretch>
            <a:fillRect/>
          </a:stretch>
        </p:blipFill>
        <p:spPr>
          <a:xfrm>
            <a:off x="7318337" y="3482487"/>
            <a:ext cx="4031954" cy="5602475"/>
          </a:xfrm>
          <a:prstGeom prst="rect">
            <a:avLst/>
          </a:prstGeom>
          <a:ln>
            <a:solidFill>
              <a:schemeClr val="tx1"/>
            </a:solidFill>
          </a:ln>
        </p:spPr>
      </p:pic>
      <p:pic>
        <p:nvPicPr>
          <p:cNvPr id="4" name="Picture 3">
            <a:extLst>
              <a:ext uri="{FF2B5EF4-FFF2-40B4-BE49-F238E27FC236}">
                <a16:creationId xmlns:a16="http://schemas.microsoft.com/office/drawing/2014/main" id="{ED84FE30-27B2-4DC4-BEB4-30F690D1D04A}"/>
              </a:ext>
            </a:extLst>
          </p:cNvPr>
          <p:cNvPicPr>
            <a:picLocks noChangeAspect="1"/>
          </p:cNvPicPr>
          <p:nvPr/>
        </p:nvPicPr>
        <p:blipFill>
          <a:blip r:embed="rId4"/>
          <a:stretch>
            <a:fillRect/>
          </a:stretch>
        </p:blipFill>
        <p:spPr>
          <a:xfrm>
            <a:off x="2027525" y="3501536"/>
            <a:ext cx="3988883" cy="5602476"/>
          </a:xfrm>
          <a:prstGeom prst="rect">
            <a:avLst/>
          </a:prstGeom>
        </p:spPr>
      </p:pic>
    </p:spTree>
    <p:extLst>
      <p:ext uri="{BB962C8B-B14F-4D97-AF65-F5344CB8AC3E}">
        <p14:creationId xmlns:p14="http://schemas.microsoft.com/office/powerpoint/2010/main" val="1016101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419F4967-AAA5-4B2E-A46D-FF69B9516F5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1219201"/>
            <a:ext cx="5019040" cy="1373776"/>
          </a:xfrm>
          <a:prstGeom prst="rect">
            <a:avLst/>
          </a:prstGeom>
          <a:blipFill dpi="0" rotWithShape="1">
            <a:blip r:embed="rId4">
              <a:alphaModFix/>
            </a:blip>
            <a:srcRect/>
            <a:tile tx="0" ty="0" sx="100000" sy="100000" flip="none" algn="tl"/>
          </a:blipFill>
        </p:spPr>
      </p:pic>
      <p:sp>
        <p:nvSpPr>
          <p:cNvPr id="10" name="TextBox 9">
            <a:extLst>
              <a:ext uri="{FF2B5EF4-FFF2-40B4-BE49-F238E27FC236}">
                <a16:creationId xmlns:a16="http://schemas.microsoft.com/office/drawing/2014/main" id="{EC1512D8-0D2B-419C-B628-D715F5B7B173}"/>
              </a:ext>
            </a:extLst>
          </p:cNvPr>
          <p:cNvSpPr txBox="1"/>
          <p:nvPr/>
        </p:nvSpPr>
        <p:spPr>
          <a:xfrm>
            <a:off x="5614988" y="1711621"/>
            <a:ext cx="7203547" cy="2981072"/>
          </a:xfrm>
          <a:prstGeom prst="rect">
            <a:avLst/>
          </a:prstGeom>
          <a:noFill/>
        </p:spPr>
        <p:txBody>
          <a:bodyPr wrap="square" rtlCol="0">
            <a:spAutoFit/>
          </a:bodyPr>
          <a:lstStyle/>
          <a:p>
            <a:pPr defTabSz="975390"/>
            <a:r>
              <a:rPr lang="en-GB" sz="4693" b="1" dirty="0">
                <a:solidFill>
                  <a:prstClr val="white"/>
                </a:solidFill>
                <a:latin typeface="Calibri" panose="020F0502020204030204"/>
              </a:rPr>
              <a:t>Peer-on-peer sexual harassment among secondary school pupils in Wales: A report for learners</a:t>
            </a:r>
          </a:p>
        </p:txBody>
      </p:sp>
      <p:sp>
        <p:nvSpPr>
          <p:cNvPr id="7" name="TextBox 6">
            <a:extLst>
              <a:ext uri="{FF2B5EF4-FFF2-40B4-BE49-F238E27FC236}">
                <a16:creationId xmlns:a16="http://schemas.microsoft.com/office/drawing/2014/main" id="{A4ED2970-405F-4C2B-870B-9BE2C5A9DD79}"/>
              </a:ext>
            </a:extLst>
          </p:cNvPr>
          <p:cNvSpPr txBox="1"/>
          <p:nvPr/>
        </p:nvSpPr>
        <p:spPr>
          <a:xfrm>
            <a:off x="5872480" y="6761628"/>
            <a:ext cx="6946054" cy="1274195"/>
          </a:xfrm>
          <a:prstGeom prst="rect">
            <a:avLst/>
          </a:prstGeom>
          <a:noFill/>
        </p:spPr>
        <p:txBody>
          <a:bodyPr wrap="square">
            <a:spAutoFit/>
          </a:bodyPr>
          <a:lstStyle/>
          <a:p>
            <a:pPr algn="ctr" defTabSz="975390"/>
            <a:r>
              <a:rPr lang="en-GB" sz="3840" b="1" dirty="0">
                <a:solidFill>
                  <a:prstClr val="white"/>
                </a:solidFill>
                <a:latin typeface="Calibri" panose="020F0502020204030204"/>
              </a:rPr>
              <a:t>‘We don’t tell our teachers…. but schools need to know’</a:t>
            </a:r>
          </a:p>
        </p:txBody>
      </p:sp>
    </p:spTree>
    <p:extLst>
      <p:ext uri="{BB962C8B-B14F-4D97-AF65-F5344CB8AC3E}">
        <p14:creationId xmlns:p14="http://schemas.microsoft.com/office/powerpoint/2010/main" val="322943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1512D8-0D2B-419C-B628-D715F5B7B173}"/>
              </a:ext>
            </a:extLst>
          </p:cNvPr>
          <p:cNvSpPr txBox="1"/>
          <p:nvPr/>
        </p:nvSpPr>
        <p:spPr>
          <a:xfrm>
            <a:off x="227581" y="2597829"/>
            <a:ext cx="6502401" cy="6309420"/>
          </a:xfrm>
          <a:prstGeom prst="rect">
            <a:avLst/>
          </a:prstGeom>
          <a:solidFill>
            <a:srgbClr val="989898"/>
          </a:solidFill>
        </p:spPr>
        <p:txBody>
          <a:bodyPr wrap="square" rtlCol="0">
            <a:spAutoFit/>
          </a:bodyPr>
          <a:lstStyle/>
          <a:p>
            <a:pPr defTabSz="975390"/>
            <a:r>
              <a:rPr lang="en-GB" sz="2800" dirty="0">
                <a:solidFill>
                  <a:prstClr val="white"/>
                </a:solidFill>
                <a:latin typeface="Calibri" panose="020F0502020204030204"/>
              </a:rPr>
              <a:t>Pupils told us that:</a:t>
            </a:r>
          </a:p>
          <a:p>
            <a:pPr defTabSz="975390"/>
            <a:endParaRPr lang="en-GB" sz="2800" dirty="0">
              <a:solidFill>
                <a:prstClr val="white"/>
              </a:solidFill>
              <a:latin typeface="Calibri" panose="020F0502020204030204"/>
            </a:endParaRPr>
          </a:p>
          <a:p>
            <a:pPr marL="365771" indent="-365771" defTabSz="975390">
              <a:buFont typeface="Arial" panose="020B0604020202020204" pitchFamily="34" charset="0"/>
              <a:buChar char="•"/>
            </a:pPr>
            <a:r>
              <a:rPr lang="en-GB" sz="2800" dirty="0">
                <a:solidFill>
                  <a:prstClr val="white"/>
                </a:solidFill>
                <a:latin typeface="Calibri" panose="020F0502020204030204"/>
              </a:rPr>
              <a:t>50% of them have experienced peer-on-peer sexual harassment and abuse and 75% have seen it happening to others.</a:t>
            </a:r>
          </a:p>
          <a:p>
            <a:pPr marL="365771" indent="-365771" defTabSz="975390">
              <a:buFont typeface="Arial" panose="020B0604020202020204" pitchFamily="34" charset="0"/>
              <a:buChar char="•"/>
            </a:pPr>
            <a:r>
              <a:rPr lang="en-GB" sz="2800" dirty="0">
                <a:solidFill>
                  <a:prstClr val="white"/>
                </a:solidFill>
                <a:latin typeface="Calibri" panose="020F0502020204030204"/>
              </a:rPr>
              <a:t>Twice as many girls have personal experience of this harassment than boys.</a:t>
            </a:r>
          </a:p>
          <a:p>
            <a:pPr marL="365771" indent="-365771" defTabSz="975390">
              <a:buFont typeface="Arial" panose="020B0604020202020204" pitchFamily="34" charset="0"/>
              <a:buChar char="•"/>
            </a:pPr>
            <a:r>
              <a:rPr lang="en-GB" sz="2800" dirty="0">
                <a:solidFill>
                  <a:prstClr val="white"/>
                </a:solidFill>
                <a:latin typeface="Calibri" panose="020F0502020204030204"/>
              </a:rPr>
              <a:t>The most common types of harassment in school are catcalling, hurtful comments (such as about appearance) and homophobic comments. </a:t>
            </a:r>
          </a:p>
          <a:p>
            <a:pPr marL="365771" indent="-365771" defTabSz="975390">
              <a:buFont typeface="Arial" panose="020B0604020202020204" pitchFamily="34" charset="0"/>
              <a:buChar char="•"/>
            </a:pPr>
            <a:r>
              <a:rPr lang="en-GB" sz="3200" b="1" dirty="0">
                <a:solidFill>
                  <a:srgbClr val="002060"/>
                </a:solidFill>
                <a:latin typeface="Calibri" panose="020F0502020204030204"/>
              </a:rPr>
              <a:t>Peer-on-peer sexual harassment is more common online and outside school than in school.</a:t>
            </a:r>
          </a:p>
        </p:txBody>
      </p:sp>
      <p:sp>
        <p:nvSpPr>
          <p:cNvPr id="6" name="Title 1">
            <a:extLst>
              <a:ext uri="{FF2B5EF4-FFF2-40B4-BE49-F238E27FC236}">
                <a16:creationId xmlns:a16="http://schemas.microsoft.com/office/drawing/2014/main" id="{716EAD19-D3E0-4874-BC23-5B99E4619486}"/>
              </a:ext>
            </a:extLst>
          </p:cNvPr>
          <p:cNvSpPr txBox="1">
            <a:spLocks/>
          </p:cNvSpPr>
          <p:nvPr/>
        </p:nvSpPr>
        <p:spPr>
          <a:xfrm>
            <a:off x="-563378" y="1461905"/>
            <a:ext cx="7293360" cy="993242"/>
          </a:xfrm>
          <a:prstGeom prst="rect">
            <a:avLst/>
          </a:prstGeom>
        </p:spPr>
        <p:txBody>
          <a:bodyPr vert="horz" lIns="97536" tIns="48768" rIns="97536" bIns="4876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75390"/>
            <a:r>
              <a:rPr lang="en-GB" sz="5760" dirty="0">
                <a:solidFill>
                  <a:srgbClr val="FFFFFF"/>
                </a:solidFill>
                <a:latin typeface="Calibri Light" panose="020F0302020204030204"/>
              </a:rPr>
              <a:t>What we found out</a:t>
            </a:r>
          </a:p>
        </p:txBody>
      </p:sp>
    </p:spTree>
    <p:extLst>
      <p:ext uri="{BB962C8B-B14F-4D97-AF65-F5344CB8AC3E}">
        <p14:creationId xmlns:p14="http://schemas.microsoft.com/office/powerpoint/2010/main" val="152598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1090865" y="2073888"/>
            <a:ext cx="9369871" cy="769441"/>
          </a:xfrm>
          <a:prstGeom prst="rect">
            <a:avLst/>
          </a:prstGeom>
        </p:spPr>
        <p:txBody>
          <a:bodyPr wrap="square">
            <a:spAutoFit/>
          </a:bodyPr>
          <a:lstStyle/>
          <a:p>
            <a:r>
              <a:rPr lang="cy-GB" sz="4400" b="1" dirty="0">
                <a:effectLst/>
                <a:latin typeface="Arial" panose="020B0604020202020204" pitchFamily="34" charset="0"/>
                <a:ea typeface="Calibri" panose="020F0502020204030204" pitchFamily="34" charset="0"/>
                <a:cs typeface="Times New Roman" panose="02020603050405020304" pitchFamily="18" charset="0"/>
              </a:rPr>
              <a:t>Recommendations</a:t>
            </a:r>
          </a:p>
        </p:txBody>
      </p:sp>
      <p:sp>
        <p:nvSpPr>
          <p:cNvPr id="2" name="Rectangle 1">
            <a:extLst>
              <a:ext uri="{FF2B5EF4-FFF2-40B4-BE49-F238E27FC236}">
                <a16:creationId xmlns:a16="http://schemas.microsoft.com/office/drawing/2014/main" id="{9EA5A73F-1963-B086-C537-7A5C6EB52F42}"/>
              </a:ext>
            </a:extLst>
          </p:cNvPr>
          <p:cNvSpPr/>
          <p:nvPr/>
        </p:nvSpPr>
        <p:spPr>
          <a:xfrm>
            <a:off x="913444" y="3045661"/>
            <a:ext cx="11396836" cy="6494085"/>
          </a:xfrm>
          <a:prstGeom prst="rect">
            <a:avLst/>
          </a:prstGeom>
          <a:solidFill>
            <a:srgbClr val="FFFBF8"/>
          </a:solidFill>
        </p:spPr>
        <p:txBody>
          <a:bodyPr wrap="square">
            <a:spAutoFit/>
          </a:bodyPr>
          <a:lstStyle/>
          <a:p>
            <a:pPr>
              <a:spcAft>
                <a:spcPts val="0"/>
              </a:spcAft>
            </a:pPr>
            <a:r>
              <a:rPr lang="en-GB" sz="3200" dirty="0">
                <a:latin typeface="Arial" panose="020B0604020202020204" pitchFamily="34" charset="0"/>
                <a:ea typeface="Calibri" panose="020F0502020204030204" pitchFamily="34" charset="0"/>
              </a:rPr>
              <a:t>R1: R</a:t>
            </a:r>
            <a:r>
              <a:rPr lang="en-GB" sz="3200" dirty="0">
                <a:effectLst/>
                <a:latin typeface="Arial" panose="020B0604020202020204" pitchFamily="34" charset="0"/>
                <a:ea typeface="Calibri" panose="020F0502020204030204" pitchFamily="34" charset="0"/>
              </a:rPr>
              <a:t>ecognise that peer-on-peer sexual harassment is highly prevalent in the lives of young pupils and adopt a whole-school preventative and proactive approach to dealing with it.</a:t>
            </a:r>
          </a:p>
          <a:p>
            <a:pPr>
              <a:spcAft>
                <a:spcPts val="0"/>
              </a:spcAft>
            </a:pPr>
            <a:endParaRPr lang="en-GB" sz="3200" dirty="0">
              <a:latin typeface="Arial" panose="020B0604020202020204" pitchFamily="34" charset="0"/>
              <a:ea typeface="Calibri" panose="020F0502020204030204" pitchFamily="34" charset="0"/>
            </a:endParaRPr>
          </a:p>
          <a:p>
            <a:pPr>
              <a:spcAft>
                <a:spcPts val="0"/>
              </a:spcAft>
            </a:pPr>
            <a:r>
              <a:rPr lang="en-GB" sz="3200" dirty="0">
                <a:effectLst/>
                <a:latin typeface="Arial" panose="020B0604020202020204" pitchFamily="34" charset="0"/>
                <a:ea typeface="Calibri" panose="020F0502020204030204" pitchFamily="34" charset="0"/>
              </a:rPr>
              <a:t>R2:  Provide a safe, enabling and supportive environment for open and honest discussions.</a:t>
            </a:r>
          </a:p>
          <a:p>
            <a:pPr>
              <a:spcAft>
                <a:spcPts val="0"/>
              </a:spcAft>
            </a:pPr>
            <a:endParaRPr lang="en-GB" sz="32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3200" dirty="0">
                <a:effectLst/>
                <a:latin typeface="Arial" panose="020B0604020202020204" pitchFamily="34" charset="0"/>
                <a:ea typeface="Calibri" panose="020F0502020204030204" pitchFamily="34" charset="0"/>
                <a:cs typeface="Times New Roman" panose="02020603050405020304" pitchFamily="18" charset="0"/>
              </a:rPr>
              <a:t>R3: Improve the way schools record, categorise and analyse incidences of harassment and bullying to include </a:t>
            </a:r>
            <a:r>
              <a:rPr lang="en-GB" sz="3200" dirty="0">
                <a:latin typeface="Arial" panose="020B0604020202020204" pitchFamily="34" charset="0"/>
                <a:ea typeface="Calibri" panose="020F0502020204030204" pitchFamily="34" charset="0"/>
                <a:cs typeface="Times New Roman" panose="02020603050405020304" pitchFamily="18" charset="0"/>
              </a:rPr>
              <a:t>online and digital incidences </a:t>
            </a:r>
            <a:endParaRPr lang="en-GB" sz="32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32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3200" dirty="0">
                <a:effectLst/>
                <a:latin typeface="Arial" panose="020B0604020202020204" pitchFamily="34" charset="0"/>
                <a:ea typeface="Calibri" panose="020F0502020204030204" pitchFamily="34" charset="0"/>
                <a:cs typeface="Times New Roman" panose="02020603050405020304" pitchFamily="18" charset="0"/>
              </a:rPr>
              <a:t>R4: Regular and purposeful professional learning opportunities </a:t>
            </a:r>
            <a:endParaRPr lang="en-GB" sz="66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1478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481265" y="1976352"/>
            <a:ext cx="9369871" cy="769441"/>
          </a:xfrm>
          <a:prstGeom prst="rect">
            <a:avLst/>
          </a:prstGeom>
        </p:spPr>
        <p:txBody>
          <a:bodyPr wrap="square">
            <a:spAutoFit/>
          </a:bodyPr>
          <a:lstStyle/>
          <a:p>
            <a:pPr>
              <a:spcAft>
                <a:spcPts val="0"/>
              </a:spcAft>
            </a:pPr>
            <a:r>
              <a:rPr lang="en-GB" sz="4400" b="1" dirty="0">
                <a:solidFill>
                  <a:srgbClr val="27AAE0"/>
                </a:solidFill>
                <a:latin typeface="Arial" panose="020B0604020202020204" pitchFamily="34" charset="0"/>
                <a:ea typeface="Calibri" panose="020F0502020204030204" pitchFamily="34" charset="0"/>
                <a:cs typeface="Times New Roman" panose="02020603050405020304" pitchFamily="18" charset="0"/>
              </a:rPr>
              <a:t>The </a:t>
            </a:r>
            <a:r>
              <a:rPr lang="en-GB" sz="4400" b="1" i="1" dirty="0">
                <a:solidFill>
                  <a:srgbClr val="27AAE0"/>
                </a:solidFill>
                <a:latin typeface="Arial" panose="020B0604020202020204" pitchFamily="34" charset="0"/>
                <a:ea typeface="Calibri" panose="020F0502020204030204" pitchFamily="34" charset="0"/>
                <a:cs typeface="Times New Roman" panose="02020603050405020304" pitchFamily="18" charset="0"/>
              </a:rPr>
              <a:t>right </a:t>
            </a:r>
            <a:r>
              <a:rPr lang="en-GB" sz="4400" b="1" dirty="0">
                <a:solidFill>
                  <a:srgbClr val="27AAE0"/>
                </a:solidFill>
                <a:latin typeface="Arial" panose="020B0604020202020204" pitchFamily="34" charset="0"/>
                <a:ea typeface="Calibri" panose="020F0502020204030204" pitchFamily="34" charset="0"/>
                <a:cs typeface="Times New Roman" panose="02020603050405020304" pitchFamily="18" charset="0"/>
              </a:rPr>
              <a:t>culture</a:t>
            </a:r>
            <a:endParaRPr lang="en-GB" sz="4400" b="1" dirty="0">
              <a:solidFill>
                <a:srgbClr val="27AAE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9B05CBC-F99B-9747-62B3-D28C97077F65}"/>
              </a:ext>
            </a:extLst>
          </p:cNvPr>
          <p:cNvSpPr txBox="1"/>
          <p:nvPr/>
        </p:nvSpPr>
        <p:spPr>
          <a:xfrm>
            <a:off x="481264" y="3156062"/>
            <a:ext cx="11520235" cy="5426037"/>
          </a:xfrm>
          <a:prstGeom prst="rect">
            <a:avLst/>
          </a:prstGeom>
          <a:solidFill>
            <a:srgbClr val="FFFBF8"/>
          </a:solidFill>
        </p:spPr>
        <p:txBody>
          <a:bodyPr wrap="square">
            <a:spAutoFit/>
          </a:bodyPr>
          <a:lstStyle/>
          <a:p>
            <a:pPr marL="342900" lvl="0" indent="-342900">
              <a:lnSpc>
                <a:spcPct val="107000"/>
              </a:lnSpc>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Staff that listen carefully and see conversations about these issues as part of their everyday duties. </a:t>
            </a:r>
          </a:p>
          <a:p>
            <a:pPr marL="342900" lvl="0" indent="-342900">
              <a:lnSpc>
                <a:spcPct val="107000"/>
              </a:lnSpc>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Staff who are skilled and well trained so that these conversations are handled effectively.</a:t>
            </a:r>
          </a:p>
          <a:p>
            <a:pPr marL="342900" lvl="0" indent="-342900">
              <a:lnSpc>
                <a:spcPct val="107000"/>
              </a:lnSpc>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Leaders who respond quickly when issues are raised. </a:t>
            </a:r>
          </a:p>
          <a:p>
            <a:pPr marL="342900" lvl="0" indent="-342900">
              <a:lnSpc>
                <a:spcPct val="107000"/>
              </a:lnSpc>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High expectations of pupil behaviour. </a:t>
            </a:r>
          </a:p>
          <a:p>
            <a:pPr marL="342900" lvl="0" indent="-342900">
              <a:lnSpc>
                <a:spcPct val="107000"/>
              </a:lnSpc>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Regular, high quality and authentic PSE and RSE education for all pupils. </a:t>
            </a:r>
          </a:p>
          <a:p>
            <a:pPr marL="342900" lvl="0" indent="-342900">
              <a:lnSpc>
                <a:spcPct val="107000"/>
              </a:lnSpc>
              <a:spcAft>
                <a:spcPts val="800"/>
              </a:spcAft>
              <a:buFont typeface="Symbol" panose="05050102010706020507" pitchFamily="18" charset="2"/>
              <a:buChar char=""/>
            </a:pPr>
            <a:r>
              <a:rPr lang="en-GB" sz="3200" dirty="0">
                <a:effectLst/>
                <a:latin typeface="Arial" panose="020B0604020202020204" pitchFamily="34" charset="0"/>
                <a:ea typeface="Calibri" panose="020F0502020204030204" pitchFamily="34" charset="0"/>
                <a:cs typeface="Arial" panose="020B0604020202020204" pitchFamily="34" charset="0"/>
              </a:rPr>
              <a:t>Time to talk openly to pupils about these issues </a:t>
            </a:r>
          </a:p>
          <a:p>
            <a:pPr lvl="0">
              <a:lnSpc>
                <a:spcPct val="107000"/>
              </a:lnSpc>
              <a:spcAft>
                <a:spcPts val="800"/>
              </a:spcAft>
            </a:pPr>
            <a:r>
              <a:rPr lang="en-GB" sz="3200"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69411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4" name="TextBox 3">
            <a:extLst>
              <a:ext uri="{FF2B5EF4-FFF2-40B4-BE49-F238E27FC236}">
                <a16:creationId xmlns:a16="http://schemas.microsoft.com/office/drawing/2014/main" id="{9C94D412-A46F-E1F2-E06C-148D2565CD3C}"/>
              </a:ext>
            </a:extLst>
          </p:cNvPr>
          <p:cNvSpPr txBox="1"/>
          <p:nvPr/>
        </p:nvSpPr>
        <p:spPr>
          <a:xfrm>
            <a:off x="1258887" y="2725261"/>
            <a:ext cx="10487026" cy="2554545"/>
          </a:xfrm>
          <a:prstGeom prst="rect">
            <a:avLst/>
          </a:prstGeom>
          <a:noFill/>
        </p:spPr>
        <p:txBody>
          <a:bodyPr wrap="square">
            <a:spAutoFit/>
          </a:bodyPr>
          <a:lstStyle/>
          <a:p>
            <a:r>
              <a:rPr lang="en-GB" sz="3200" dirty="0"/>
              <a:t>‘A minimum digital standard of living includes, but is more than having accessible internet, adequate equipment, and the skills, knowledge and support people need. It is about being able to </a:t>
            </a:r>
            <a:r>
              <a:rPr lang="en-GB" sz="3200" b="1" i="1" dirty="0"/>
              <a:t>communicate, connect and engage with opportunities safely and with confidence</a:t>
            </a:r>
            <a:r>
              <a:rPr lang="en-GB" sz="3200" dirty="0"/>
              <a:t>’</a:t>
            </a:r>
          </a:p>
        </p:txBody>
      </p:sp>
      <p:pic>
        <p:nvPicPr>
          <p:cNvPr id="3" name="Picture 2">
            <a:extLst>
              <a:ext uri="{FF2B5EF4-FFF2-40B4-BE49-F238E27FC236}">
                <a16:creationId xmlns:a16="http://schemas.microsoft.com/office/drawing/2014/main" id="{724D2AD8-A188-95CA-D1E0-1EED0788EAFE}"/>
              </a:ext>
            </a:extLst>
          </p:cNvPr>
          <p:cNvPicPr>
            <a:picLocks noChangeAspect="1"/>
          </p:cNvPicPr>
          <p:nvPr/>
        </p:nvPicPr>
        <p:blipFill>
          <a:blip r:embed="rId4"/>
          <a:stretch>
            <a:fillRect/>
          </a:stretch>
        </p:blipFill>
        <p:spPr>
          <a:xfrm>
            <a:off x="1254094" y="6343534"/>
            <a:ext cx="1448002" cy="1667108"/>
          </a:xfrm>
          <a:prstGeom prst="rect">
            <a:avLst/>
          </a:prstGeom>
        </p:spPr>
      </p:pic>
      <p:sp>
        <p:nvSpPr>
          <p:cNvPr id="8" name="TextBox 7">
            <a:hlinkClick r:id="rId5"/>
            <a:extLst>
              <a:ext uri="{FF2B5EF4-FFF2-40B4-BE49-F238E27FC236}">
                <a16:creationId xmlns:a16="http://schemas.microsoft.com/office/drawing/2014/main" id="{36107D63-7720-97AE-CB8D-A274DD42DCC4}"/>
              </a:ext>
            </a:extLst>
          </p:cNvPr>
          <p:cNvSpPr txBox="1"/>
          <p:nvPr/>
        </p:nvSpPr>
        <p:spPr>
          <a:xfrm>
            <a:off x="2828925" y="6638479"/>
            <a:ext cx="8770542" cy="1077218"/>
          </a:xfrm>
          <a:prstGeom prst="rect">
            <a:avLst/>
          </a:prstGeom>
          <a:noFill/>
        </p:spPr>
        <p:txBody>
          <a:bodyPr wrap="none" rtlCol="0">
            <a:spAutoFit/>
          </a:bodyPr>
          <a:lstStyle/>
          <a:p>
            <a:r>
              <a:rPr lang="en-GB" sz="3200" b="1" i="1" dirty="0"/>
              <a:t>Towards a Welsh Minimum Digital Living Standard</a:t>
            </a:r>
          </a:p>
          <a:p>
            <a:r>
              <a:rPr lang="en-GB" sz="3200" dirty="0"/>
              <a:t>February 2023</a:t>
            </a:r>
          </a:p>
        </p:txBody>
      </p:sp>
    </p:spTree>
    <p:extLst>
      <p:ext uri="{BB962C8B-B14F-4D97-AF65-F5344CB8AC3E}">
        <p14:creationId xmlns:p14="http://schemas.microsoft.com/office/powerpoint/2010/main" val="1044279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419F4967-AAA5-4B2E-A46D-FF69B9516F5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337845"/>
            <a:ext cx="5019040" cy="1373776"/>
          </a:xfrm>
          <a:prstGeom prst="rect">
            <a:avLst/>
          </a:prstGeom>
          <a:blipFill dpi="0" rotWithShape="1">
            <a:blip r:embed="rId4">
              <a:alphaModFix/>
            </a:blip>
            <a:srcRect/>
            <a:tile tx="0" ty="0" sx="100000" sy="100000" flip="none" algn="tl"/>
          </a:blipFill>
        </p:spPr>
      </p:pic>
      <p:sp>
        <p:nvSpPr>
          <p:cNvPr id="10" name="TextBox 9">
            <a:extLst>
              <a:ext uri="{FF2B5EF4-FFF2-40B4-BE49-F238E27FC236}">
                <a16:creationId xmlns:a16="http://schemas.microsoft.com/office/drawing/2014/main" id="{EC1512D8-0D2B-419C-B628-D715F5B7B173}"/>
              </a:ext>
            </a:extLst>
          </p:cNvPr>
          <p:cNvSpPr txBox="1"/>
          <p:nvPr/>
        </p:nvSpPr>
        <p:spPr>
          <a:xfrm>
            <a:off x="5661025" y="5906393"/>
            <a:ext cx="7343775" cy="3847207"/>
          </a:xfrm>
          <a:prstGeom prst="rect">
            <a:avLst/>
          </a:prstGeom>
          <a:noFill/>
        </p:spPr>
        <p:txBody>
          <a:bodyPr wrap="square" rtlCol="0">
            <a:spAutoFit/>
          </a:bodyPr>
          <a:lstStyle/>
          <a:p>
            <a:pPr algn="r"/>
            <a:endParaRPr lang="en-GB" sz="2400" b="0" i="0" u="none" strike="noStrike" baseline="0" dirty="0">
              <a:solidFill>
                <a:srgbClr val="000000"/>
              </a:solidFill>
              <a:latin typeface="Roboto" panose="02000000000000000000" pitchFamily="2" charset="0"/>
            </a:endParaRPr>
          </a:p>
          <a:p>
            <a:pPr algn="r"/>
            <a:r>
              <a:rPr lang="en-GB" sz="2400" b="0" i="0" u="none" strike="noStrike" baseline="0" dirty="0">
                <a:solidFill>
                  <a:srgbClr val="000000"/>
                </a:solidFill>
                <a:latin typeface="Roboto" panose="02000000000000000000" pitchFamily="2" charset="0"/>
              </a:rPr>
              <a:t> </a:t>
            </a:r>
            <a:r>
              <a:rPr lang="en-GB" sz="4400" b="1" i="0" u="none" strike="noStrike" baseline="0" dirty="0">
                <a:solidFill>
                  <a:srgbClr val="000000"/>
                </a:solidFill>
                <a:latin typeface="Roboto" panose="02000000000000000000" pitchFamily="2" charset="0"/>
              </a:rPr>
              <a:t>Peer-on-peer </a:t>
            </a:r>
          </a:p>
          <a:p>
            <a:pPr algn="r"/>
            <a:r>
              <a:rPr lang="en-GB" sz="4400" b="1" i="0" u="none" strike="noStrike" baseline="0" dirty="0">
                <a:solidFill>
                  <a:srgbClr val="000000"/>
                </a:solidFill>
                <a:latin typeface="Roboto" panose="02000000000000000000" pitchFamily="2" charset="0"/>
              </a:rPr>
              <a:t>sexual harassment </a:t>
            </a:r>
          </a:p>
          <a:p>
            <a:pPr algn="r"/>
            <a:r>
              <a:rPr lang="en-GB" sz="4400" b="1" i="0" u="none" strike="noStrike" baseline="0" dirty="0">
                <a:solidFill>
                  <a:srgbClr val="000000"/>
                </a:solidFill>
                <a:latin typeface="Roboto" panose="02000000000000000000" pitchFamily="2" charset="0"/>
              </a:rPr>
              <a:t>among 16 to 18-year-old </a:t>
            </a:r>
          </a:p>
          <a:p>
            <a:pPr algn="r"/>
            <a:r>
              <a:rPr lang="en-GB" sz="4400" b="1" i="0" u="none" strike="noStrike" baseline="0" dirty="0">
                <a:solidFill>
                  <a:srgbClr val="000000"/>
                </a:solidFill>
                <a:latin typeface="Roboto" panose="02000000000000000000" pitchFamily="2" charset="0"/>
              </a:rPr>
              <a:t>learners in further education</a:t>
            </a:r>
          </a:p>
          <a:p>
            <a:pPr algn="r"/>
            <a:r>
              <a:rPr lang="en-GB" sz="4400" b="0" i="0" u="none" strike="noStrike" baseline="0" dirty="0">
                <a:solidFill>
                  <a:srgbClr val="000000"/>
                </a:solidFill>
                <a:latin typeface="Roboto Light" panose="02000000000000000000" pitchFamily="2" charset="0"/>
              </a:rPr>
              <a:t>June 2023</a:t>
            </a:r>
            <a:endParaRPr lang="en-GB" sz="4400" b="1" dirty="0">
              <a:solidFill>
                <a:prstClr val="white"/>
              </a:solidFill>
              <a:latin typeface="Calibri" panose="020F0502020204030204"/>
            </a:endParaRPr>
          </a:p>
        </p:txBody>
      </p:sp>
    </p:spTree>
    <p:extLst>
      <p:ext uri="{BB962C8B-B14F-4D97-AF65-F5344CB8AC3E}">
        <p14:creationId xmlns:p14="http://schemas.microsoft.com/office/powerpoint/2010/main" val="1248155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BA12-265C-99AA-8499-49BB6A8AB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TextBox 2">
            <a:extLst>
              <a:ext uri="{FF2B5EF4-FFF2-40B4-BE49-F238E27FC236}">
                <a16:creationId xmlns:a16="http://schemas.microsoft.com/office/drawing/2014/main" id="{7CB845A0-98E5-FB55-D567-9CC7802BDC2C}"/>
              </a:ext>
            </a:extLst>
          </p:cNvPr>
          <p:cNvSpPr txBox="1"/>
          <p:nvPr/>
        </p:nvSpPr>
        <p:spPr>
          <a:xfrm>
            <a:off x="462715" y="1620434"/>
            <a:ext cx="4329113" cy="707886"/>
          </a:xfrm>
          <a:prstGeom prst="rect">
            <a:avLst/>
          </a:prstGeom>
          <a:noFill/>
        </p:spPr>
        <p:txBody>
          <a:bodyPr wrap="square" rtlCol="0">
            <a:spAutoFit/>
          </a:bodyPr>
          <a:lstStyle/>
          <a:p>
            <a:r>
              <a:rPr lang="en-GB" sz="4000" dirty="0"/>
              <a:t>What we found:</a:t>
            </a:r>
          </a:p>
        </p:txBody>
      </p:sp>
      <p:sp>
        <p:nvSpPr>
          <p:cNvPr id="5" name="TextBox 4">
            <a:extLst>
              <a:ext uri="{FF2B5EF4-FFF2-40B4-BE49-F238E27FC236}">
                <a16:creationId xmlns:a16="http://schemas.microsoft.com/office/drawing/2014/main" id="{B836E6C4-67E7-1175-2528-1951738F6963}"/>
              </a:ext>
            </a:extLst>
          </p:cNvPr>
          <p:cNvSpPr txBox="1"/>
          <p:nvPr/>
        </p:nvSpPr>
        <p:spPr>
          <a:xfrm>
            <a:off x="1050131" y="2453647"/>
            <a:ext cx="10904538" cy="6986528"/>
          </a:xfrm>
          <a:prstGeom prst="rect">
            <a:avLst/>
          </a:prstGeom>
          <a:noFill/>
        </p:spPr>
        <p:txBody>
          <a:bodyPr wrap="square">
            <a:spAutoFit/>
          </a:bodyPr>
          <a:lstStyle/>
          <a:p>
            <a:pPr marL="457200" indent="-457200">
              <a:buFont typeface="Arial" panose="020B0604020202020204" pitchFamily="34" charset="0"/>
              <a:buChar char="•"/>
            </a:pPr>
            <a:r>
              <a:rPr lang="en-GB" sz="3200" dirty="0"/>
              <a:t>The issue of peer-on-peer sexual harassment among 16 to 18-year-old college learners is complex and widely underreported, with many learners choosing not to, or being unsure how to, report incidents of sexual harassment for a variety of reasons.</a:t>
            </a:r>
          </a:p>
          <a:p>
            <a:endParaRPr lang="en-GB" sz="3200" dirty="0"/>
          </a:p>
          <a:p>
            <a:pPr marL="457200" indent="-457200">
              <a:buFont typeface="Arial" panose="020B0604020202020204" pitchFamily="34" charset="0"/>
              <a:buChar char="•"/>
            </a:pPr>
            <a:r>
              <a:rPr lang="en-GB" sz="3200" dirty="0"/>
              <a:t>Colleges have well established learner disciplinary policies and processes and most deal effectively with the most serious reported cases of alleged peer-on-peer sexual harassment.</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Learners identifying as female, LGBTQ+ and learners with additional learning needs may be more likely to experience sexual harassment. Sexual harassment incidents involve a mix of face-to-face and </a:t>
            </a:r>
            <a:r>
              <a:rPr lang="en-GB" sz="3200" i="1" dirty="0"/>
              <a:t>online</a:t>
            </a:r>
            <a:r>
              <a:rPr lang="en-GB" sz="3200" dirty="0"/>
              <a:t> issues. </a:t>
            </a:r>
          </a:p>
        </p:txBody>
      </p:sp>
    </p:spTree>
    <p:extLst>
      <p:ext uri="{BB962C8B-B14F-4D97-AF65-F5344CB8AC3E}">
        <p14:creationId xmlns:p14="http://schemas.microsoft.com/office/powerpoint/2010/main" val="152612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0BA12-265C-99AA-8499-49BB6A8AB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TextBox 2">
            <a:extLst>
              <a:ext uri="{FF2B5EF4-FFF2-40B4-BE49-F238E27FC236}">
                <a16:creationId xmlns:a16="http://schemas.microsoft.com/office/drawing/2014/main" id="{7CB845A0-98E5-FB55-D567-9CC7802BDC2C}"/>
              </a:ext>
            </a:extLst>
          </p:cNvPr>
          <p:cNvSpPr txBox="1"/>
          <p:nvPr/>
        </p:nvSpPr>
        <p:spPr>
          <a:xfrm>
            <a:off x="542925" y="2214563"/>
            <a:ext cx="4329113" cy="707886"/>
          </a:xfrm>
          <a:prstGeom prst="rect">
            <a:avLst/>
          </a:prstGeom>
          <a:noFill/>
        </p:spPr>
        <p:txBody>
          <a:bodyPr wrap="square" rtlCol="0">
            <a:spAutoFit/>
          </a:bodyPr>
          <a:lstStyle/>
          <a:p>
            <a:r>
              <a:rPr lang="en-GB" sz="4000" dirty="0"/>
              <a:t>What we found:</a:t>
            </a:r>
          </a:p>
        </p:txBody>
      </p:sp>
      <p:sp>
        <p:nvSpPr>
          <p:cNvPr id="5" name="TextBox 4">
            <a:extLst>
              <a:ext uri="{FF2B5EF4-FFF2-40B4-BE49-F238E27FC236}">
                <a16:creationId xmlns:a16="http://schemas.microsoft.com/office/drawing/2014/main" id="{B836E6C4-67E7-1175-2528-1951738F6963}"/>
              </a:ext>
            </a:extLst>
          </p:cNvPr>
          <p:cNvSpPr txBox="1"/>
          <p:nvPr/>
        </p:nvSpPr>
        <p:spPr>
          <a:xfrm>
            <a:off x="1287462" y="2922449"/>
            <a:ext cx="10429875" cy="6001643"/>
          </a:xfrm>
          <a:prstGeom prst="rect">
            <a:avLst/>
          </a:prstGeom>
          <a:noFill/>
        </p:spPr>
        <p:txBody>
          <a:bodyPr wrap="square">
            <a:spAutoFit/>
          </a:bodyPr>
          <a:lstStyle/>
          <a:p>
            <a:pPr marL="457200" indent="-457200">
              <a:buFont typeface="Arial" panose="020B0604020202020204" pitchFamily="34" charset="0"/>
              <a:buChar char="•"/>
            </a:pPr>
            <a:r>
              <a:rPr lang="en-GB" sz="3200" dirty="0"/>
              <a:t>College systems for accurate recording and analysis of sexual harassment among learners are underdeveloped. Too often, incidents of sexual harassment are recorded and categorised within generic classifications of bullying.</a:t>
            </a:r>
          </a:p>
          <a:p>
            <a:endParaRPr lang="en-GB" sz="3200" dirty="0"/>
          </a:p>
          <a:p>
            <a:pPr marL="457200" indent="-457200">
              <a:buFont typeface="Arial" panose="020B0604020202020204" pitchFamily="34" charset="0"/>
              <a:buChar char="•"/>
            </a:pPr>
            <a:r>
              <a:rPr lang="en-GB" sz="3200" dirty="0"/>
              <a:t>Many staff told us they lack confidence and feel that there is a need for more professional development and updates in relation to sexual harassment.</a:t>
            </a:r>
          </a:p>
          <a:p>
            <a:endParaRPr lang="en-GB" sz="3200" dirty="0"/>
          </a:p>
          <a:p>
            <a:pPr marL="457200" indent="-457200">
              <a:buFont typeface="Arial" panose="020B0604020202020204" pitchFamily="34" charset="0"/>
              <a:buChar char="•"/>
            </a:pPr>
            <a:r>
              <a:rPr lang="en-GB" sz="3200" b="0" i="0" u="none" strike="noStrike" baseline="0" dirty="0">
                <a:solidFill>
                  <a:srgbClr val="000000"/>
                </a:solidFill>
              </a:rPr>
              <a:t>Where colleges have held specific training sessions on addressing sexual harassment, these have helped staff to recognise incidents and address them appropriately. </a:t>
            </a:r>
            <a:endParaRPr lang="en-GB" sz="3200" dirty="0"/>
          </a:p>
        </p:txBody>
      </p:sp>
    </p:spTree>
    <p:extLst>
      <p:ext uri="{BB962C8B-B14F-4D97-AF65-F5344CB8AC3E}">
        <p14:creationId xmlns:p14="http://schemas.microsoft.com/office/powerpoint/2010/main" val="262715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913444" y="1661750"/>
            <a:ext cx="9369871" cy="769441"/>
          </a:xfrm>
          <a:prstGeom prst="rect">
            <a:avLst/>
          </a:prstGeom>
        </p:spPr>
        <p:txBody>
          <a:bodyPr wrap="square">
            <a:spAutoFit/>
          </a:bodyPr>
          <a:lstStyle/>
          <a:p>
            <a:r>
              <a:rPr lang="cy-GB" sz="4400" b="1" dirty="0">
                <a:latin typeface="Arial" panose="020B0604020202020204" pitchFamily="34" charset="0"/>
                <a:ea typeface="Calibri" panose="020F0502020204030204" pitchFamily="34" charset="0"/>
                <a:cs typeface="Times New Roman" panose="02020603050405020304" pitchFamily="18" charset="0"/>
              </a:rPr>
              <a:t>Recommendations </a:t>
            </a:r>
            <a:endParaRPr lang="cy-GB"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EA5A73F-1963-B086-C537-7A5C6EB52F42}"/>
              </a:ext>
            </a:extLst>
          </p:cNvPr>
          <p:cNvSpPr/>
          <p:nvPr/>
        </p:nvSpPr>
        <p:spPr>
          <a:xfrm>
            <a:off x="913444" y="2607652"/>
            <a:ext cx="11396836" cy="6001643"/>
          </a:xfrm>
          <a:prstGeom prst="rect">
            <a:avLst/>
          </a:prstGeom>
          <a:solidFill>
            <a:srgbClr val="FFFBF8"/>
          </a:solidFill>
        </p:spPr>
        <p:txBody>
          <a:bodyPr wrap="square">
            <a:spAutoFit/>
          </a:bodyPr>
          <a:lstStyle/>
          <a:p>
            <a:pPr marL="457200" indent="-457200">
              <a:buFont typeface="Arial" panose="020B0604020202020204" pitchFamily="34" charset="0"/>
              <a:buChar char="•"/>
            </a:pPr>
            <a:r>
              <a:rPr lang="en-GB" sz="3200" b="0" i="0" u="none" strike="noStrike" baseline="0" dirty="0">
                <a:solidFill>
                  <a:srgbClr val="000000"/>
                </a:solidFill>
                <a:latin typeface="Arial" panose="020B0604020202020204" pitchFamily="34" charset="0"/>
              </a:rPr>
              <a:t>Ensure that all learners benefit from opportunities to take part in learning activities and discussions about forming and maintaining healthy relationships </a:t>
            </a:r>
          </a:p>
          <a:p>
            <a:endParaRPr lang="en-GB" sz="3200" b="0"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r>
              <a:rPr lang="en-GB" sz="3200" b="0" i="0" u="none" strike="noStrike" baseline="0" dirty="0">
                <a:solidFill>
                  <a:srgbClr val="000000"/>
                </a:solidFill>
                <a:latin typeface="Arial" panose="020B0604020202020204" pitchFamily="34" charset="0"/>
              </a:rPr>
              <a:t>Develop strategies to prevent and tackle misogynistic attitudes and cultures developing among groups of learners</a:t>
            </a:r>
          </a:p>
          <a:p>
            <a:r>
              <a:rPr lang="en-GB" sz="3200" b="0" i="0" u="none" strike="noStrike" baseline="0" dirty="0">
                <a:solidFill>
                  <a:srgbClr val="000000"/>
                </a:solidFill>
                <a:latin typeface="Arial" panose="020B0604020202020204" pitchFamily="34" charset="0"/>
              </a:rPr>
              <a:t> </a:t>
            </a:r>
          </a:p>
          <a:p>
            <a:pPr marL="457200" indent="-457200">
              <a:buFont typeface="Arial" panose="020B0604020202020204" pitchFamily="34" charset="0"/>
              <a:buChar char="•"/>
            </a:pPr>
            <a:r>
              <a:rPr lang="en-GB" sz="3200" b="0" i="0" u="none" strike="noStrike" baseline="0" dirty="0">
                <a:solidFill>
                  <a:srgbClr val="000000"/>
                </a:solidFill>
                <a:latin typeface="Arial" panose="020B0604020202020204" pitchFamily="34" charset="0"/>
              </a:rPr>
              <a:t>Ensure that all relevant staff members undertake professional learning that enables them to confidently recognise and respond to sexual harassment as well as help learners develop their understanding of healthy relationships </a:t>
            </a:r>
          </a:p>
        </p:txBody>
      </p:sp>
    </p:spTree>
    <p:extLst>
      <p:ext uri="{BB962C8B-B14F-4D97-AF65-F5344CB8AC3E}">
        <p14:creationId xmlns:p14="http://schemas.microsoft.com/office/powerpoint/2010/main" val="1924954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1342069" y="1602400"/>
            <a:ext cx="9369871" cy="769441"/>
          </a:xfrm>
          <a:prstGeom prst="rect">
            <a:avLst/>
          </a:prstGeom>
        </p:spPr>
        <p:txBody>
          <a:bodyPr wrap="square">
            <a:spAutoFit/>
          </a:bodyPr>
          <a:lstStyle/>
          <a:p>
            <a:r>
              <a:rPr lang="cy-GB" sz="4400" b="1" dirty="0">
                <a:effectLst/>
                <a:latin typeface="Arial" panose="020B0604020202020204" pitchFamily="34" charset="0"/>
                <a:ea typeface="Calibri" panose="020F0502020204030204" pitchFamily="34" charset="0"/>
                <a:cs typeface="Times New Roman" panose="02020603050405020304" pitchFamily="18" charset="0"/>
              </a:rPr>
              <a:t>Recommendations</a:t>
            </a:r>
          </a:p>
        </p:txBody>
      </p:sp>
      <p:sp>
        <p:nvSpPr>
          <p:cNvPr id="2" name="Rectangle 1">
            <a:extLst>
              <a:ext uri="{FF2B5EF4-FFF2-40B4-BE49-F238E27FC236}">
                <a16:creationId xmlns:a16="http://schemas.microsoft.com/office/drawing/2014/main" id="{9EA5A73F-1963-B086-C537-7A5C6EB52F42}"/>
              </a:ext>
            </a:extLst>
          </p:cNvPr>
          <p:cNvSpPr/>
          <p:nvPr/>
        </p:nvSpPr>
        <p:spPr>
          <a:xfrm>
            <a:off x="913444" y="2607652"/>
            <a:ext cx="11396836" cy="4031873"/>
          </a:xfrm>
          <a:prstGeom prst="rect">
            <a:avLst/>
          </a:prstGeom>
          <a:solidFill>
            <a:srgbClr val="FFFBF8"/>
          </a:solidFill>
        </p:spPr>
        <p:txBody>
          <a:bodyPr wrap="square">
            <a:spAutoFit/>
          </a:bodyPr>
          <a:lstStyle/>
          <a:p>
            <a:pPr marL="457200" indent="-457200">
              <a:buFont typeface="Arial" panose="020B0604020202020204" pitchFamily="34" charset="0"/>
              <a:buChar char="•"/>
            </a:pPr>
            <a:r>
              <a:rPr lang="en-GB" sz="3200" b="0" i="0" u="none" strike="noStrike" baseline="0" dirty="0">
                <a:solidFill>
                  <a:srgbClr val="000000"/>
                </a:solidFill>
                <a:latin typeface="Arial" panose="020B0604020202020204" pitchFamily="34" charset="0"/>
              </a:rPr>
              <a:t>Ensure that all learners feel safe and comfortable in all areas of college buildings, grounds, virtual spaces, and transport</a:t>
            </a:r>
          </a:p>
          <a:p>
            <a:endParaRPr lang="en-GB" sz="3200" b="0" i="0" u="none" strike="noStrike" baseline="0" dirty="0">
              <a:solidFill>
                <a:srgbClr val="000000"/>
              </a:solidFill>
              <a:latin typeface="Arial" panose="020B0604020202020204" pitchFamily="34" charset="0"/>
            </a:endParaRPr>
          </a:p>
          <a:p>
            <a:pPr marL="457200" indent="-457200">
              <a:buFont typeface="Arial" panose="020B0604020202020204" pitchFamily="34" charset="0"/>
              <a:buChar char="•"/>
            </a:pPr>
            <a:r>
              <a:rPr lang="en-GB" sz="3200" b="0" i="0" u="none" strike="noStrike" baseline="0" dirty="0">
                <a:solidFill>
                  <a:srgbClr val="000000"/>
                </a:solidFill>
                <a:latin typeface="Arial" panose="020B0604020202020204" pitchFamily="34" charset="0"/>
              </a:rPr>
              <a:t>Record, categorise and analyse instances of sexual harassment, assault and abuse in a consistent way that enables leaders to identify trends and take appropriate measures in response</a:t>
            </a:r>
          </a:p>
        </p:txBody>
      </p:sp>
    </p:spTree>
    <p:extLst>
      <p:ext uri="{BB962C8B-B14F-4D97-AF65-F5344CB8AC3E}">
        <p14:creationId xmlns:p14="http://schemas.microsoft.com/office/powerpoint/2010/main" val="3513712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4" name="Picture 3">
            <a:extLst>
              <a:ext uri="{FF2B5EF4-FFF2-40B4-BE49-F238E27FC236}">
                <a16:creationId xmlns:a16="http://schemas.microsoft.com/office/drawing/2014/main" id="{F9912846-43A9-6215-2B36-DC28595B0289}"/>
              </a:ext>
            </a:extLst>
          </p:cNvPr>
          <p:cNvPicPr>
            <a:picLocks noChangeAspect="1"/>
          </p:cNvPicPr>
          <p:nvPr/>
        </p:nvPicPr>
        <p:blipFill>
          <a:blip r:embed="rId4"/>
          <a:stretch>
            <a:fillRect/>
          </a:stretch>
        </p:blipFill>
        <p:spPr>
          <a:xfrm>
            <a:off x="4827587" y="1366589"/>
            <a:ext cx="7950200" cy="8238346"/>
          </a:xfrm>
          <a:prstGeom prst="rect">
            <a:avLst/>
          </a:prstGeom>
        </p:spPr>
      </p:pic>
      <p:sp>
        <p:nvSpPr>
          <p:cNvPr id="5" name="TextBox 4">
            <a:extLst>
              <a:ext uri="{FF2B5EF4-FFF2-40B4-BE49-F238E27FC236}">
                <a16:creationId xmlns:a16="http://schemas.microsoft.com/office/drawing/2014/main" id="{CA390369-DEFC-8905-9DF1-6D11C3C36569}"/>
              </a:ext>
            </a:extLst>
          </p:cNvPr>
          <p:cNvSpPr txBox="1"/>
          <p:nvPr/>
        </p:nvSpPr>
        <p:spPr>
          <a:xfrm>
            <a:off x="271463" y="1957388"/>
            <a:ext cx="4329112" cy="1569660"/>
          </a:xfrm>
          <a:prstGeom prst="rect">
            <a:avLst/>
          </a:prstGeom>
          <a:noFill/>
        </p:spPr>
        <p:txBody>
          <a:bodyPr wrap="square" rtlCol="0">
            <a:spAutoFit/>
          </a:bodyPr>
          <a:lstStyle/>
          <a:p>
            <a:r>
              <a:rPr lang="en-GB" sz="3200" dirty="0"/>
              <a:t>What learners want their schools and colleges to do…</a:t>
            </a:r>
          </a:p>
        </p:txBody>
      </p:sp>
    </p:spTree>
    <p:extLst>
      <p:ext uri="{BB962C8B-B14F-4D97-AF65-F5344CB8AC3E}">
        <p14:creationId xmlns:p14="http://schemas.microsoft.com/office/powerpoint/2010/main" val="2001502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1512D8-0D2B-419C-B628-D715F5B7B173}"/>
              </a:ext>
            </a:extLst>
          </p:cNvPr>
          <p:cNvSpPr txBox="1"/>
          <p:nvPr/>
        </p:nvSpPr>
        <p:spPr>
          <a:xfrm>
            <a:off x="227584" y="1481548"/>
            <a:ext cx="6502401" cy="7796943"/>
          </a:xfrm>
          <a:prstGeom prst="rect">
            <a:avLst/>
          </a:prstGeom>
          <a:noFill/>
        </p:spPr>
        <p:txBody>
          <a:bodyPr wrap="square" rtlCol="0">
            <a:spAutoFit/>
          </a:bodyPr>
          <a:lstStyle/>
          <a:p>
            <a:pPr defTabSz="975390">
              <a:lnSpc>
                <a:spcPct val="107000"/>
              </a:lnSpc>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In the best schools:</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Respect. Differences celebrated.</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High expectations of pupils’ behaviour. </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Schools learn from incidents and make improvements.</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Schools listen carefully to pupils and respond appropriately</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Concerns are tackled before they become big problems </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High quality and regular PSE, covering all aspects of RSE.</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Schools make time to talk openly and regularly with pupils. </a:t>
            </a:r>
          </a:p>
          <a:p>
            <a:pPr marL="365771" indent="-365771" defTabSz="975390">
              <a:lnSpc>
                <a:spcPct val="107000"/>
              </a:lnSpc>
              <a:buFont typeface="Symbol" panose="05050102010706020507" pitchFamily="18" charset="2"/>
              <a:buChar char=""/>
            </a:pPr>
            <a:r>
              <a:rPr lang="en-GB" sz="2800" dirty="0">
                <a:solidFill>
                  <a:schemeClr val="bg1"/>
                </a:solidFill>
                <a:latin typeface="Arial" panose="020B0604020202020204" pitchFamily="34" charset="0"/>
                <a:ea typeface="Calibri" panose="020F0502020204030204" pitchFamily="34" charset="0"/>
                <a:cs typeface="Arial" panose="020B0604020202020204" pitchFamily="34" charset="0"/>
              </a:rPr>
              <a:t>School staff do not tolerate sexist or homophobic language or behaviour.</a:t>
            </a:r>
          </a:p>
          <a:p>
            <a:pPr defTabSz="975390"/>
            <a:r>
              <a:rPr lang="en-GB" sz="2133" dirty="0">
                <a:solidFill>
                  <a:schemeClr val="bg1"/>
                </a:solidFill>
                <a:latin typeface="Calibri" panose="020F0502020204030204"/>
                <a:cs typeface="Aharoni" panose="020B0604020202020204" pitchFamily="2" charset="-79"/>
              </a:rPr>
              <a:t>.</a:t>
            </a:r>
          </a:p>
        </p:txBody>
      </p:sp>
      <p:sp>
        <p:nvSpPr>
          <p:cNvPr id="6" name="Title 1">
            <a:extLst>
              <a:ext uri="{FF2B5EF4-FFF2-40B4-BE49-F238E27FC236}">
                <a16:creationId xmlns:a16="http://schemas.microsoft.com/office/drawing/2014/main" id="{716EAD19-D3E0-4874-BC23-5B99E4619486}"/>
              </a:ext>
            </a:extLst>
          </p:cNvPr>
          <p:cNvSpPr txBox="1">
            <a:spLocks/>
          </p:cNvSpPr>
          <p:nvPr/>
        </p:nvSpPr>
        <p:spPr>
          <a:xfrm>
            <a:off x="-167637" y="352302"/>
            <a:ext cx="12838608" cy="993242"/>
          </a:xfrm>
          <a:prstGeom prst="rect">
            <a:avLst/>
          </a:prstGeom>
        </p:spPr>
        <p:txBody>
          <a:bodyPr vert="horz" lIns="97536" tIns="48768" rIns="97536" bIns="48768"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0"/>
              </a:spcAft>
            </a:pPr>
            <a:r>
              <a:rPr lang="en-GB" sz="6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How does your school measure up?</a:t>
            </a:r>
            <a:endParaRPr lang="en-GB" sz="6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32478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27300" y="8799212"/>
            <a:ext cx="103505" cy="304800"/>
          </a:xfrm>
          <a:prstGeom prst="rect">
            <a:avLst/>
          </a:prstGeom>
        </p:spPr>
        <p:txBody>
          <a:bodyPr vert="horz" wrap="square" lIns="0" tIns="0" rIns="0" bIns="0" rtlCol="0">
            <a:spAutoFit/>
          </a:bodyPr>
          <a:lstStyle/>
          <a:p>
            <a:pPr marL="12700">
              <a:lnSpc>
                <a:spcPct val="100000"/>
              </a:lnSpc>
            </a:pPr>
            <a:r>
              <a:rPr sz="2200" dirty="0">
                <a:solidFill>
                  <a:srgbClr val="2EAAE1"/>
                </a:solidFill>
                <a:latin typeface="Arial"/>
                <a:cs typeface="Arial"/>
              </a:rPr>
              <a:t> </a:t>
            </a:r>
            <a:endParaRPr sz="2200">
              <a:latin typeface="Arial"/>
              <a:cs typeface="Arial"/>
            </a:endParaRPr>
          </a:p>
        </p:txBody>
      </p:sp>
      <p:sp>
        <p:nvSpPr>
          <p:cNvPr id="9" name="object 9"/>
          <p:cNvSpPr txBox="1"/>
          <p:nvPr/>
        </p:nvSpPr>
        <p:spPr>
          <a:xfrm>
            <a:off x="6615620" y="8463932"/>
            <a:ext cx="103505" cy="304800"/>
          </a:xfrm>
          <a:prstGeom prst="rect">
            <a:avLst/>
          </a:prstGeom>
        </p:spPr>
        <p:txBody>
          <a:bodyPr vert="horz" wrap="square" lIns="0" tIns="0" rIns="0" bIns="0" rtlCol="0">
            <a:spAutoFit/>
          </a:bodyPr>
          <a:lstStyle/>
          <a:p>
            <a:pPr marL="12700">
              <a:lnSpc>
                <a:spcPct val="100000"/>
              </a:lnSpc>
            </a:pPr>
            <a:r>
              <a:rPr sz="2200" dirty="0">
                <a:solidFill>
                  <a:srgbClr val="414042"/>
                </a:solidFill>
                <a:latin typeface="Arial"/>
                <a:cs typeface="Arial"/>
              </a:rPr>
              <a:t> </a:t>
            </a:r>
            <a:endParaRPr sz="2200">
              <a:latin typeface="Arial"/>
              <a:cs typeface="Aria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00" y="221269"/>
            <a:ext cx="2565513" cy="900000"/>
          </a:xfrm>
          <a:prstGeom prst="rect">
            <a:avLst/>
          </a:prstGeom>
        </p:spPr>
      </p:pic>
      <p:sp>
        <p:nvSpPr>
          <p:cNvPr id="14" name="TextBox 13"/>
          <p:cNvSpPr txBox="1"/>
          <p:nvPr/>
        </p:nvSpPr>
        <p:spPr>
          <a:xfrm>
            <a:off x="10361849" y="317326"/>
            <a:ext cx="2191656" cy="707886"/>
          </a:xfrm>
          <a:prstGeom prst="rect">
            <a:avLst/>
          </a:prstGeom>
          <a:noFill/>
        </p:spPr>
        <p:txBody>
          <a:bodyPr wrap="square" rtlCol="0">
            <a:spAutoFit/>
          </a:bodyPr>
          <a:lstStyle/>
          <a:p>
            <a:pPr marL="12700"/>
            <a:r>
              <a:rPr lang="en-GB" sz="2000" dirty="0" err="1">
                <a:solidFill>
                  <a:schemeClr val="tx1">
                    <a:lumMod val="95000"/>
                    <a:lumOff val="5000"/>
                  </a:schemeClr>
                </a:solidFill>
                <a:latin typeface="Arial"/>
                <a:cs typeface="Arial"/>
              </a:rPr>
              <a:t>estyn.llyw.cymru</a:t>
            </a:r>
            <a:endParaRPr lang="en-GB" sz="2000" dirty="0">
              <a:solidFill>
                <a:schemeClr val="tx1">
                  <a:lumMod val="95000"/>
                  <a:lumOff val="5000"/>
                </a:schemeClr>
              </a:solidFill>
              <a:latin typeface="Arial"/>
              <a:cs typeface="Arial"/>
            </a:endParaRPr>
          </a:p>
          <a:p>
            <a:pPr marL="12700"/>
            <a:r>
              <a:rPr lang="en-GB" sz="2000" dirty="0" err="1">
                <a:solidFill>
                  <a:schemeClr val="tx1">
                    <a:lumMod val="75000"/>
                    <a:lumOff val="25000"/>
                  </a:schemeClr>
                </a:solidFill>
                <a:latin typeface="Arial"/>
                <a:cs typeface="Arial"/>
              </a:rPr>
              <a:t>estyn.gov.wales</a:t>
            </a:r>
            <a:endParaRPr lang="en-GB" sz="2000" dirty="0">
              <a:solidFill>
                <a:schemeClr val="tx1">
                  <a:lumMod val="75000"/>
                  <a:lumOff val="25000"/>
                </a:schemeClr>
              </a:solidFill>
              <a:latin typeface="Arial"/>
              <a:cs typeface="Arial"/>
            </a:endParaRPr>
          </a:p>
        </p:txBody>
      </p:sp>
      <p:sp>
        <p:nvSpPr>
          <p:cNvPr id="2" name="TextBox 1">
            <a:extLst>
              <a:ext uri="{FF2B5EF4-FFF2-40B4-BE49-F238E27FC236}">
                <a16:creationId xmlns:a16="http://schemas.microsoft.com/office/drawing/2014/main" id="{32CE4733-6E5F-404B-A601-E5590490A622}"/>
              </a:ext>
            </a:extLst>
          </p:cNvPr>
          <p:cNvSpPr txBox="1"/>
          <p:nvPr/>
        </p:nvSpPr>
        <p:spPr>
          <a:xfrm>
            <a:off x="369564" y="1556618"/>
            <a:ext cx="11495022" cy="830997"/>
          </a:xfrm>
          <a:prstGeom prst="rect">
            <a:avLst/>
          </a:prstGeom>
          <a:noFill/>
        </p:spPr>
        <p:txBody>
          <a:bodyPr wrap="square" rtlCol="0">
            <a:spAutoFit/>
          </a:bodyPr>
          <a:lstStyle/>
          <a:p>
            <a:r>
              <a:rPr lang="en-GB" sz="4800" dirty="0">
                <a:solidFill>
                  <a:srgbClr val="27AAE0"/>
                </a:solidFill>
                <a:latin typeface="Arial" panose="020B0604020202020204" pitchFamily="34" charset="0"/>
                <a:cs typeface="Arial" panose="020B0604020202020204" pitchFamily="34" charset="0"/>
              </a:rPr>
              <a:t>Support for schools</a:t>
            </a:r>
          </a:p>
        </p:txBody>
      </p:sp>
      <p:sp>
        <p:nvSpPr>
          <p:cNvPr id="5" name="TextBox 4">
            <a:extLst>
              <a:ext uri="{FF2B5EF4-FFF2-40B4-BE49-F238E27FC236}">
                <a16:creationId xmlns:a16="http://schemas.microsoft.com/office/drawing/2014/main" id="{5CEAC486-6170-8D81-4FD9-AEF65F9A20A3}"/>
              </a:ext>
            </a:extLst>
          </p:cNvPr>
          <p:cNvSpPr txBox="1"/>
          <p:nvPr/>
        </p:nvSpPr>
        <p:spPr>
          <a:xfrm>
            <a:off x="630804" y="2619522"/>
            <a:ext cx="7671179" cy="6744026"/>
          </a:xfrm>
          <a:prstGeom prst="rect">
            <a:avLst/>
          </a:prstGeom>
          <a:noFill/>
        </p:spPr>
        <p:txBody>
          <a:bodyPr wrap="square">
            <a:spAutoFit/>
          </a:bodyPr>
          <a:lstStyle/>
          <a:p>
            <a:pPr>
              <a:lnSpc>
                <a:spcPct val="107000"/>
              </a:lnSpc>
              <a:spcAft>
                <a:spcPts val="800"/>
              </a:spcAft>
            </a:pPr>
            <a:r>
              <a:rPr lang="en-GB" sz="2400" b="1" dirty="0">
                <a:solidFill>
                  <a:srgbClr val="27AAE0"/>
                </a:solidFill>
                <a:effectLst/>
                <a:latin typeface="Arial" panose="020B0604020202020204" pitchFamily="34" charset="0"/>
                <a:ea typeface="Calibri" panose="020F0502020204030204" pitchFamily="34" charset="0"/>
                <a:cs typeface="Times New Roman" panose="02020603050405020304" pitchFamily="18" charset="0"/>
              </a:rPr>
              <a:t>Estyn:</a:t>
            </a:r>
            <a:endParaRPr lang="en-GB" sz="2000" b="1" dirty="0">
              <a:solidFill>
                <a:srgbClr val="27AAE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We don’t tell our teachers - Experiences of peer-on-peer sexual harassment among secondary school pupils in Wales | Estyn (</a:t>
            </a:r>
            <a:r>
              <a:rPr lang="en-GB" sz="20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gov.wales</a:t>
            </a: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Inspecting a school’s safeguarding culture | Estyn (</a:t>
            </a:r>
            <a:r>
              <a:rPr lang="en-GB" sz="20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gov.wales</a:t>
            </a: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solidFill>
                  <a:srgbClr val="27AAE0"/>
                </a:solidFill>
                <a:effectLst/>
                <a:latin typeface="Arial" panose="020B0604020202020204" pitchFamily="34" charset="0"/>
                <a:ea typeface="Calibri" panose="020F0502020204030204" pitchFamily="34" charset="0"/>
                <a:cs typeface="Times New Roman" panose="02020603050405020304" pitchFamily="18" charset="0"/>
              </a:rPr>
              <a:t>Welsh &amp; UK Government</a:t>
            </a:r>
            <a:endParaRPr lang="en-GB" sz="2000" b="1" dirty="0">
              <a:solidFill>
                <a:srgbClr val="27AAE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Keeping Learners Safe (</a:t>
            </a:r>
            <a:r>
              <a:rPr lang="en-GB" sz="20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gov.wales</a:t>
            </a: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Enhancing digital resilience in education: An action plan to protect children and young people online - Hwb (</a:t>
            </a:r>
            <a:r>
              <a:rPr lang="en-GB" sz="20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gov.wales</a:t>
            </a: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Keeping safe online - Hwb (</a:t>
            </a:r>
            <a:r>
              <a:rPr lang="en-GB" sz="2000" u="sng"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gov.wales</a:t>
            </a: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Rights, respect, equality: guidance for schools | GOV.WALES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Teaching online safety in schools - GOV.UK (www.gov.uk)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solidFill>
                  <a:srgbClr val="27AAE0"/>
                </a:solidFill>
                <a:effectLst/>
                <a:latin typeface="Arial" panose="020B0604020202020204" pitchFamily="34" charset="0"/>
                <a:ea typeface="Calibri" panose="020F0502020204030204" pitchFamily="34" charset="0"/>
                <a:cs typeface="Times New Roman" panose="02020603050405020304" pitchFamily="18" charset="0"/>
              </a:rPr>
              <a:t>Third Parties:</a:t>
            </a:r>
            <a:endParaRPr lang="en-GB" sz="2000" b="1" dirty="0">
              <a:solidFill>
                <a:srgbClr val="27AAE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0"/>
              </a:rPr>
              <a:t>Homepage - UK Safer Internet Centre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11"/>
              </a:rPr>
              <a:t>Keeping children safe online | NSPCC</a:t>
            </a:r>
            <a:endParaRPr lang="en-GB" sz="20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latin typeface="Arial" panose="020B0604020202020204" pitchFamily="34" charset="0"/>
                <a:cs typeface="Arial" panose="020B0604020202020204" pitchFamily="34" charset="0"/>
                <a:hlinkClick r:id="rId12"/>
              </a:rPr>
              <a:t>Anti-Bullying Alliance</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B877FB43-B70E-A1D2-1EB0-FBF24C7A1FE8}"/>
              </a:ext>
            </a:extLst>
          </p:cNvPr>
          <p:cNvPicPr>
            <a:picLocks noChangeAspect="1"/>
          </p:cNvPicPr>
          <p:nvPr/>
        </p:nvPicPr>
        <p:blipFill>
          <a:blip r:embed="rId13"/>
          <a:stretch>
            <a:fillRect/>
          </a:stretch>
        </p:blipFill>
        <p:spPr>
          <a:xfrm>
            <a:off x="8610155" y="3030122"/>
            <a:ext cx="3943350" cy="2571750"/>
          </a:xfrm>
          <a:prstGeom prst="rect">
            <a:avLst/>
          </a:prstGeom>
        </p:spPr>
      </p:pic>
      <p:pic>
        <p:nvPicPr>
          <p:cNvPr id="22" name="Picture 21">
            <a:extLst>
              <a:ext uri="{FF2B5EF4-FFF2-40B4-BE49-F238E27FC236}">
                <a16:creationId xmlns:a16="http://schemas.microsoft.com/office/drawing/2014/main" id="{AC097A34-5AB5-4FB4-121A-932FFF8DE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073" y="6285487"/>
            <a:ext cx="2565513" cy="900000"/>
          </a:xfrm>
          <a:prstGeom prst="rect">
            <a:avLst/>
          </a:prstGeom>
        </p:spPr>
      </p:pic>
      <p:pic>
        <p:nvPicPr>
          <p:cNvPr id="23" name="Picture 22">
            <a:extLst>
              <a:ext uri="{FF2B5EF4-FFF2-40B4-BE49-F238E27FC236}">
                <a16:creationId xmlns:a16="http://schemas.microsoft.com/office/drawing/2014/main" id="{02C7F156-803C-2151-4257-3CF58BC8F5B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10155" y="7869102"/>
            <a:ext cx="3943350" cy="1189660"/>
          </a:xfrm>
          <a:prstGeom prst="rect">
            <a:avLst/>
          </a:prstGeom>
        </p:spPr>
      </p:pic>
    </p:spTree>
    <p:extLst>
      <p:ext uri="{BB962C8B-B14F-4D97-AF65-F5344CB8AC3E}">
        <p14:creationId xmlns:p14="http://schemas.microsoft.com/office/powerpoint/2010/main" val="4151463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108D0-C314-8B42-3CD4-6BD4D8633021}"/>
              </a:ext>
            </a:extLst>
          </p:cNvPr>
          <p:cNvPicPr>
            <a:picLocks noChangeAspect="1"/>
          </p:cNvPicPr>
          <p:nvPr/>
        </p:nvPicPr>
        <p:blipFill>
          <a:blip r:embed="rId2"/>
          <a:stretch>
            <a:fillRect/>
          </a:stretch>
        </p:blipFill>
        <p:spPr>
          <a:xfrm>
            <a:off x="0" y="0"/>
            <a:ext cx="13009641" cy="9753600"/>
          </a:xfrm>
          <a:prstGeom prst="rect">
            <a:avLst/>
          </a:prstGeom>
        </p:spPr>
      </p:pic>
    </p:spTree>
    <p:extLst>
      <p:ext uri="{BB962C8B-B14F-4D97-AF65-F5344CB8AC3E}">
        <p14:creationId xmlns:p14="http://schemas.microsoft.com/office/powerpoint/2010/main" val="2564028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1078" y="0"/>
            <a:ext cx="12981498" cy="12960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sp>
        <p:nvSpPr>
          <p:cNvPr id="3" name="Rectangle 2"/>
          <p:cNvSpPr/>
          <p:nvPr/>
        </p:nvSpPr>
        <p:spPr>
          <a:xfrm>
            <a:off x="1090865" y="2073888"/>
            <a:ext cx="9369871" cy="3477875"/>
          </a:xfrm>
          <a:prstGeom prst="rect">
            <a:avLst/>
          </a:prstGeom>
        </p:spPr>
        <p:txBody>
          <a:bodyPr wrap="square">
            <a:spAutoFit/>
          </a:bodyPr>
          <a:lstStyle/>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Creating</a:t>
            </a:r>
            <a:r>
              <a:rPr lang="en-GB" sz="4400" b="1" i="1" dirty="0">
                <a:effectLst/>
                <a:latin typeface="Arial" panose="020B0604020202020204" pitchFamily="34" charset="0"/>
                <a:ea typeface="Calibri" panose="020F0502020204030204" pitchFamily="34" charset="0"/>
                <a:cs typeface="Times New Roman" panose="02020603050405020304" pitchFamily="18" charset="0"/>
              </a:rPr>
              <a:t> </a:t>
            </a:r>
            <a:r>
              <a:rPr lang="en-GB" sz="4400" b="1" dirty="0">
                <a:effectLst/>
                <a:latin typeface="Arial" panose="020B0604020202020204" pitchFamily="34" charset="0"/>
                <a:ea typeface="Calibri" panose="020F0502020204030204" pitchFamily="34" charset="0"/>
                <a:cs typeface="Times New Roman" panose="02020603050405020304" pitchFamily="18" charset="0"/>
              </a:rPr>
              <a:t>the right </a:t>
            </a:r>
            <a:r>
              <a:rPr lang="en-GB" sz="4400" b="1" i="1" dirty="0">
                <a:effectLst/>
                <a:latin typeface="Arial" panose="020B0604020202020204" pitchFamily="34" charset="0"/>
                <a:ea typeface="Calibri" panose="020F0502020204030204" pitchFamily="34" charset="0"/>
                <a:cs typeface="Times New Roman" panose="02020603050405020304" pitchFamily="18" charset="0"/>
              </a:rPr>
              <a:t>culture</a:t>
            </a:r>
            <a:r>
              <a:rPr lang="en-GB" sz="4400" b="1" dirty="0">
                <a:effectLst/>
                <a:latin typeface="Arial" panose="020B0604020202020204" pitchFamily="34" charset="0"/>
                <a:ea typeface="Calibri" panose="020F0502020204030204" pitchFamily="34" charset="0"/>
                <a:cs typeface="Times New Roman" panose="02020603050405020304" pitchFamily="18" charset="0"/>
              </a:rPr>
              <a:t> to support school’s approaches to keeping learners safe online</a:t>
            </a:r>
          </a:p>
          <a:p>
            <a:pPr>
              <a:spcAft>
                <a:spcPts val="0"/>
              </a:spcAft>
            </a:pPr>
            <a:endParaRPr lang="en-GB" sz="4400" b="1"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Q&amp;A</a:t>
            </a:r>
          </a:p>
        </p:txBody>
      </p:sp>
      <p:sp>
        <p:nvSpPr>
          <p:cNvPr id="2" name="Rectangle 1">
            <a:extLst>
              <a:ext uri="{FF2B5EF4-FFF2-40B4-BE49-F238E27FC236}">
                <a16:creationId xmlns:a16="http://schemas.microsoft.com/office/drawing/2014/main" id="{9EA5A73F-1963-B086-C537-7A5C6EB52F42}"/>
              </a:ext>
            </a:extLst>
          </p:cNvPr>
          <p:cNvSpPr/>
          <p:nvPr/>
        </p:nvSpPr>
        <p:spPr>
          <a:xfrm>
            <a:off x="1090865" y="6271434"/>
            <a:ext cx="9369871" cy="1446550"/>
          </a:xfrm>
          <a:prstGeom prst="rect">
            <a:avLst/>
          </a:prstGeom>
        </p:spPr>
        <p:txBody>
          <a:bodyPr wrap="square">
            <a:spAutoFit/>
          </a:bodyPr>
          <a:lstStyle/>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Dyfrig Ellis, </a:t>
            </a:r>
          </a:p>
          <a:p>
            <a:pPr>
              <a:spcAft>
                <a:spcPts val="0"/>
              </a:spcAft>
            </a:pPr>
            <a:r>
              <a:rPr lang="en-GB" sz="4400" b="1" dirty="0">
                <a:effectLst/>
                <a:latin typeface="Arial" panose="020B0604020202020204" pitchFamily="34" charset="0"/>
                <a:ea typeface="Calibri" panose="020F0502020204030204" pitchFamily="34" charset="0"/>
                <a:cs typeface="Times New Roman" panose="02020603050405020304" pitchFamily="18" charset="0"/>
              </a:rPr>
              <a:t>Assistant Director</a:t>
            </a:r>
          </a:p>
        </p:txBody>
      </p:sp>
    </p:spTree>
    <p:extLst>
      <p:ext uri="{BB962C8B-B14F-4D97-AF65-F5344CB8AC3E}">
        <p14:creationId xmlns:p14="http://schemas.microsoft.com/office/powerpoint/2010/main" val="24039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3" name="Picture 2">
            <a:extLst>
              <a:ext uri="{FF2B5EF4-FFF2-40B4-BE49-F238E27FC236}">
                <a16:creationId xmlns:a16="http://schemas.microsoft.com/office/drawing/2014/main" id="{C17DDCA1-0339-14AA-F496-CB16BDB43EA3}"/>
              </a:ext>
            </a:extLst>
          </p:cNvPr>
          <p:cNvPicPr>
            <a:picLocks noChangeAspect="1"/>
          </p:cNvPicPr>
          <p:nvPr/>
        </p:nvPicPr>
        <p:blipFill>
          <a:blip r:embed="rId4"/>
          <a:stretch>
            <a:fillRect/>
          </a:stretch>
        </p:blipFill>
        <p:spPr>
          <a:xfrm>
            <a:off x="958575" y="1742732"/>
            <a:ext cx="3943900" cy="4429743"/>
          </a:xfrm>
          <a:prstGeom prst="rect">
            <a:avLst/>
          </a:prstGeom>
        </p:spPr>
      </p:pic>
      <p:pic>
        <p:nvPicPr>
          <p:cNvPr id="8" name="Picture 7">
            <a:extLst>
              <a:ext uri="{FF2B5EF4-FFF2-40B4-BE49-F238E27FC236}">
                <a16:creationId xmlns:a16="http://schemas.microsoft.com/office/drawing/2014/main" id="{A36AE42E-64BB-EFBA-B908-578A5A9A6705}"/>
              </a:ext>
            </a:extLst>
          </p:cNvPr>
          <p:cNvPicPr>
            <a:picLocks noChangeAspect="1"/>
          </p:cNvPicPr>
          <p:nvPr/>
        </p:nvPicPr>
        <p:blipFill>
          <a:blip r:embed="rId5"/>
          <a:stretch>
            <a:fillRect/>
          </a:stretch>
        </p:blipFill>
        <p:spPr>
          <a:xfrm>
            <a:off x="6049765" y="3957603"/>
            <a:ext cx="5496605" cy="1838392"/>
          </a:xfrm>
          <a:prstGeom prst="rect">
            <a:avLst/>
          </a:prstGeom>
        </p:spPr>
      </p:pic>
      <p:sp>
        <p:nvSpPr>
          <p:cNvPr id="11" name="TextBox 10">
            <a:extLst>
              <a:ext uri="{FF2B5EF4-FFF2-40B4-BE49-F238E27FC236}">
                <a16:creationId xmlns:a16="http://schemas.microsoft.com/office/drawing/2014/main" id="{2CB0D3D5-BF7E-3E02-413C-19B97CB9413C}"/>
              </a:ext>
            </a:extLst>
          </p:cNvPr>
          <p:cNvSpPr txBox="1"/>
          <p:nvPr/>
        </p:nvSpPr>
        <p:spPr>
          <a:xfrm>
            <a:off x="1557337" y="6933620"/>
            <a:ext cx="10286999" cy="1569660"/>
          </a:xfrm>
          <a:prstGeom prst="rect">
            <a:avLst/>
          </a:prstGeom>
          <a:noFill/>
        </p:spPr>
        <p:txBody>
          <a:bodyPr wrap="square">
            <a:spAutoFit/>
          </a:bodyPr>
          <a:lstStyle/>
          <a:p>
            <a:r>
              <a:rPr lang="en-GB" sz="3200" dirty="0"/>
              <a:t>Last year, Childline delivered almost 200,000 counselling sessions to children and young people, with about </a:t>
            </a:r>
            <a:r>
              <a:rPr lang="en-GB" sz="3200" b="1" i="1" dirty="0"/>
              <a:t>75% of these taking place online</a:t>
            </a:r>
            <a:r>
              <a:rPr lang="en-GB" sz="3200" dirty="0"/>
              <a:t>.</a:t>
            </a:r>
          </a:p>
        </p:txBody>
      </p:sp>
      <p:pic>
        <p:nvPicPr>
          <p:cNvPr id="12" name="Picture 11">
            <a:extLst>
              <a:ext uri="{FF2B5EF4-FFF2-40B4-BE49-F238E27FC236}">
                <a16:creationId xmlns:a16="http://schemas.microsoft.com/office/drawing/2014/main" id="{E6E6D817-06C5-CD05-A2E8-C3EAE2B6FBEF}"/>
              </a:ext>
            </a:extLst>
          </p:cNvPr>
          <p:cNvPicPr>
            <a:picLocks noChangeAspect="1"/>
          </p:cNvPicPr>
          <p:nvPr/>
        </p:nvPicPr>
        <p:blipFill>
          <a:blip r:embed="rId6"/>
          <a:stretch>
            <a:fillRect/>
          </a:stretch>
        </p:blipFill>
        <p:spPr>
          <a:xfrm>
            <a:off x="6018050" y="1742732"/>
            <a:ext cx="2780017" cy="1060796"/>
          </a:xfrm>
          <a:prstGeom prst="rect">
            <a:avLst/>
          </a:prstGeom>
        </p:spPr>
      </p:pic>
    </p:spTree>
    <p:extLst>
      <p:ext uri="{BB962C8B-B14F-4D97-AF65-F5344CB8AC3E}">
        <p14:creationId xmlns:p14="http://schemas.microsoft.com/office/powerpoint/2010/main" val="243919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7403E-34BF-2544-C8E3-DFE5F7631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4" name="Picture 3">
            <a:extLst>
              <a:ext uri="{FF2B5EF4-FFF2-40B4-BE49-F238E27FC236}">
                <a16:creationId xmlns:a16="http://schemas.microsoft.com/office/drawing/2014/main" id="{B5C78139-6FEF-1492-77AA-12959B50EA52}"/>
              </a:ext>
            </a:extLst>
          </p:cNvPr>
          <p:cNvPicPr>
            <a:picLocks noChangeAspect="1"/>
          </p:cNvPicPr>
          <p:nvPr/>
        </p:nvPicPr>
        <p:blipFill>
          <a:blip r:embed="rId3"/>
          <a:stretch>
            <a:fillRect/>
          </a:stretch>
        </p:blipFill>
        <p:spPr>
          <a:xfrm>
            <a:off x="605602" y="3181035"/>
            <a:ext cx="11793596" cy="4505954"/>
          </a:xfrm>
          <a:prstGeom prst="rect">
            <a:avLst/>
          </a:prstGeom>
        </p:spPr>
      </p:pic>
      <p:pic>
        <p:nvPicPr>
          <p:cNvPr id="5" name="Picture 4">
            <a:extLst>
              <a:ext uri="{FF2B5EF4-FFF2-40B4-BE49-F238E27FC236}">
                <a16:creationId xmlns:a16="http://schemas.microsoft.com/office/drawing/2014/main" id="{04AD8029-5B5D-B90A-84BA-E4E1A988C6A6}"/>
              </a:ext>
            </a:extLst>
          </p:cNvPr>
          <p:cNvPicPr>
            <a:picLocks noChangeAspect="1"/>
          </p:cNvPicPr>
          <p:nvPr/>
        </p:nvPicPr>
        <p:blipFill>
          <a:blip r:embed="rId4"/>
          <a:stretch>
            <a:fillRect/>
          </a:stretch>
        </p:blipFill>
        <p:spPr>
          <a:xfrm>
            <a:off x="88335" y="1366589"/>
            <a:ext cx="4493141" cy="1414395"/>
          </a:xfrm>
          <a:prstGeom prst="rect">
            <a:avLst/>
          </a:prstGeom>
        </p:spPr>
      </p:pic>
      <p:sp>
        <p:nvSpPr>
          <p:cNvPr id="6" name="TextBox 5">
            <a:extLst>
              <a:ext uri="{FF2B5EF4-FFF2-40B4-BE49-F238E27FC236}">
                <a16:creationId xmlns:a16="http://schemas.microsoft.com/office/drawing/2014/main" id="{C98DD4A9-D57A-41E8-BE4A-B4F99AA9EED4}"/>
              </a:ext>
            </a:extLst>
          </p:cNvPr>
          <p:cNvSpPr txBox="1"/>
          <p:nvPr/>
        </p:nvSpPr>
        <p:spPr>
          <a:xfrm>
            <a:off x="605602" y="8401547"/>
            <a:ext cx="6515100" cy="830997"/>
          </a:xfrm>
          <a:prstGeom prst="rect">
            <a:avLst/>
          </a:prstGeom>
          <a:noFill/>
        </p:spPr>
        <p:txBody>
          <a:bodyPr wrap="square">
            <a:spAutoFit/>
          </a:bodyPr>
          <a:lstStyle/>
          <a:p>
            <a:r>
              <a:rPr lang="en-GB" sz="2400" b="1" i="1" u="sng" dirty="0">
                <a:solidFill>
                  <a:srgbClr val="00376F"/>
                </a:solidFill>
                <a:effectLst/>
                <a:latin typeface="Titillium Web" panose="00000500000000000000" pitchFamily="2" charset="0"/>
                <a:hlinkClick r:id="rId5"/>
              </a:rPr>
              <a:t>Understanding how to keep children safe online</a:t>
            </a:r>
            <a:br>
              <a:rPr lang="en-GB" sz="2400" dirty="0"/>
            </a:br>
            <a:r>
              <a:rPr lang="en-GB" sz="2400" b="0" i="0" dirty="0">
                <a:solidFill>
                  <a:srgbClr val="333333"/>
                </a:solidFill>
                <a:effectLst/>
                <a:latin typeface="Titillium Web" panose="00000500000000000000" pitchFamily="2" charset="0"/>
              </a:rPr>
              <a:t>November 2023</a:t>
            </a:r>
            <a:endParaRPr lang="en-GB" sz="2400" dirty="0"/>
          </a:p>
        </p:txBody>
      </p:sp>
    </p:spTree>
    <p:extLst>
      <p:ext uri="{BB962C8B-B14F-4D97-AF65-F5344CB8AC3E}">
        <p14:creationId xmlns:p14="http://schemas.microsoft.com/office/powerpoint/2010/main" val="3433007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7403E-34BF-2544-C8E3-DFE5F7631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5" name="Picture 4">
            <a:extLst>
              <a:ext uri="{FF2B5EF4-FFF2-40B4-BE49-F238E27FC236}">
                <a16:creationId xmlns:a16="http://schemas.microsoft.com/office/drawing/2014/main" id="{04AD8029-5B5D-B90A-84BA-E4E1A988C6A6}"/>
              </a:ext>
            </a:extLst>
          </p:cNvPr>
          <p:cNvPicPr>
            <a:picLocks noChangeAspect="1"/>
          </p:cNvPicPr>
          <p:nvPr/>
        </p:nvPicPr>
        <p:blipFill>
          <a:blip r:embed="rId3"/>
          <a:stretch>
            <a:fillRect/>
          </a:stretch>
        </p:blipFill>
        <p:spPr>
          <a:xfrm>
            <a:off x="88335" y="1366589"/>
            <a:ext cx="4493141" cy="1414395"/>
          </a:xfrm>
          <a:prstGeom prst="rect">
            <a:avLst/>
          </a:prstGeom>
        </p:spPr>
      </p:pic>
      <p:pic>
        <p:nvPicPr>
          <p:cNvPr id="7" name="Picture 6">
            <a:extLst>
              <a:ext uri="{FF2B5EF4-FFF2-40B4-BE49-F238E27FC236}">
                <a16:creationId xmlns:a16="http://schemas.microsoft.com/office/drawing/2014/main" id="{01C77799-840A-777A-E8CA-75BC2F97663A}"/>
              </a:ext>
            </a:extLst>
          </p:cNvPr>
          <p:cNvPicPr>
            <a:picLocks noChangeAspect="1"/>
          </p:cNvPicPr>
          <p:nvPr/>
        </p:nvPicPr>
        <p:blipFill>
          <a:blip r:embed="rId4"/>
          <a:stretch>
            <a:fillRect/>
          </a:stretch>
        </p:blipFill>
        <p:spPr>
          <a:xfrm>
            <a:off x="605602" y="3162930"/>
            <a:ext cx="10508382" cy="561987"/>
          </a:xfrm>
          <a:prstGeom prst="rect">
            <a:avLst/>
          </a:prstGeom>
        </p:spPr>
      </p:pic>
      <p:pic>
        <p:nvPicPr>
          <p:cNvPr id="9" name="Picture 8">
            <a:extLst>
              <a:ext uri="{FF2B5EF4-FFF2-40B4-BE49-F238E27FC236}">
                <a16:creationId xmlns:a16="http://schemas.microsoft.com/office/drawing/2014/main" id="{B7C02542-B686-5209-710B-F5F839FD29CF}"/>
              </a:ext>
            </a:extLst>
          </p:cNvPr>
          <p:cNvPicPr>
            <a:picLocks noChangeAspect="1"/>
          </p:cNvPicPr>
          <p:nvPr/>
        </p:nvPicPr>
        <p:blipFill>
          <a:blip r:embed="rId5"/>
          <a:stretch>
            <a:fillRect/>
          </a:stretch>
        </p:blipFill>
        <p:spPr>
          <a:xfrm>
            <a:off x="220550" y="4106864"/>
            <a:ext cx="12764522" cy="3771733"/>
          </a:xfrm>
          <a:prstGeom prst="rect">
            <a:avLst/>
          </a:prstGeom>
        </p:spPr>
      </p:pic>
    </p:spTree>
    <p:extLst>
      <p:ext uri="{BB962C8B-B14F-4D97-AF65-F5344CB8AC3E}">
        <p14:creationId xmlns:p14="http://schemas.microsoft.com/office/powerpoint/2010/main" val="368114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7403E-34BF-2544-C8E3-DFE5F7631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5" name="Picture 4">
            <a:extLst>
              <a:ext uri="{FF2B5EF4-FFF2-40B4-BE49-F238E27FC236}">
                <a16:creationId xmlns:a16="http://schemas.microsoft.com/office/drawing/2014/main" id="{04AD8029-5B5D-B90A-84BA-E4E1A988C6A6}"/>
              </a:ext>
            </a:extLst>
          </p:cNvPr>
          <p:cNvPicPr>
            <a:picLocks noChangeAspect="1"/>
          </p:cNvPicPr>
          <p:nvPr/>
        </p:nvPicPr>
        <p:blipFill>
          <a:blip r:embed="rId3"/>
          <a:stretch>
            <a:fillRect/>
          </a:stretch>
        </p:blipFill>
        <p:spPr>
          <a:xfrm>
            <a:off x="88335" y="1366589"/>
            <a:ext cx="4493141" cy="1414395"/>
          </a:xfrm>
          <a:prstGeom prst="rect">
            <a:avLst/>
          </a:prstGeom>
        </p:spPr>
      </p:pic>
      <p:pic>
        <p:nvPicPr>
          <p:cNvPr id="7" name="Picture 6">
            <a:extLst>
              <a:ext uri="{FF2B5EF4-FFF2-40B4-BE49-F238E27FC236}">
                <a16:creationId xmlns:a16="http://schemas.microsoft.com/office/drawing/2014/main" id="{19273ADD-66ED-F346-4A60-67DA2E0D22DB}"/>
              </a:ext>
            </a:extLst>
          </p:cNvPr>
          <p:cNvPicPr>
            <a:picLocks noChangeAspect="1"/>
          </p:cNvPicPr>
          <p:nvPr/>
        </p:nvPicPr>
        <p:blipFill>
          <a:blip r:embed="rId4"/>
          <a:stretch>
            <a:fillRect/>
          </a:stretch>
        </p:blipFill>
        <p:spPr>
          <a:xfrm>
            <a:off x="605602" y="3044810"/>
            <a:ext cx="10684152" cy="612789"/>
          </a:xfrm>
          <a:prstGeom prst="rect">
            <a:avLst/>
          </a:prstGeom>
        </p:spPr>
      </p:pic>
      <p:sp>
        <p:nvSpPr>
          <p:cNvPr id="8" name="TextBox 7">
            <a:extLst>
              <a:ext uri="{FF2B5EF4-FFF2-40B4-BE49-F238E27FC236}">
                <a16:creationId xmlns:a16="http://schemas.microsoft.com/office/drawing/2014/main" id="{4422ED07-8234-89E4-045E-D035D75B83AA}"/>
              </a:ext>
            </a:extLst>
          </p:cNvPr>
          <p:cNvSpPr txBox="1"/>
          <p:nvPr/>
        </p:nvSpPr>
        <p:spPr>
          <a:xfrm>
            <a:off x="787400" y="3924300"/>
            <a:ext cx="10287000" cy="2554545"/>
          </a:xfrm>
          <a:prstGeom prst="rect">
            <a:avLst/>
          </a:prstGeom>
          <a:noFill/>
        </p:spPr>
        <p:txBody>
          <a:bodyPr wrap="square" rtlCol="0">
            <a:spAutoFit/>
          </a:bodyPr>
          <a:lstStyle/>
          <a:p>
            <a:pPr marL="285750" indent="-285750">
              <a:buFont typeface="Arial" panose="020B0604020202020204" pitchFamily="34" charset="0"/>
              <a:buChar char="•"/>
            </a:pPr>
            <a:r>
              <a:rPr lang="en-GB" sz="3200" dirty="0"/>
              <a:t>Circumstances and characteristics of children</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Design features and functionalities of platforms</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Content that children were exposed to online</a:t>
            </a:r>
          </a:p>
        </p:txBody>
      </p:sp>
    </p:spTree>
    <p:extLst>
      <p:ext uri="{BB962C8B-B14F-4D97-AF65-F5344CB8AC3E}">
        <p14:creationId xmlns:p14="http://schemas.microsoft.com/office/powerpoint/2010/main" val="289998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4" name="Picture 3">
            <a:extLst>
              <a:ext uri="{FF2B5EF4-FFF2-40B4-BE49-F238E27FC236}">
                <a16:creationId xmlns:a16="http://schemas.microsoft.com/office/drawing/2014/main" id="{883E6579-295C-34C7-9BAF-DEEF6DC1F1B3}"/>
              </a:ext>
            </a:extLst>
          </p:cNvPr>
          <p:cNvPicPr>
            <a:picLocks noChangeAspect="1"/>
          </p:cNvPicPr>
          <p:nvPr/>
        </p:nvPicPr>
        <p:blipFill>
          <a:blip r:embed="rId4"/>
          <a:stretch>
            <a:fillRect/>
          </a:stretch>
        </p:blipFill>
        <p:spPr>
          <a:xfrm>
            <a:off x="777076" y="2285638"/>
            <a:ext cx="5725324" cy="5182323"/>
          </a:xfrm>
          <a:prstGeom prst="rect">
            <a:avLst/>
          </a:prstGeom>
        </p:spPr>
      </p:pic>
      <p:pic>
        <p:nvPicPr>
          <p:cNvPr id="12" name="Picture 11">
            <a:extLst>
              <a:ext uri="{FF2B5EF4-FFF2-40B4-BE49-F238E27FC236}">
                <a16:creationId xmlns:a16="http://schemas.microsoft.com/office/drawing/2014/main" id="{6F974A8E-0ECC-312C-7FAF-B32102EFABF1}"/>
              </a:ext>
            </a:extLst>
          </p:cNvPr>
          <p:cNvPicPr>
            <a:picLocks noChangeAspect="1"/>
          </p:cNvPicPr>
          <p:nvPr/>
        </p:nvPicPr>
        <p:blipFill>
          <a:blip r:embed="rId5"/>
          <a:stretch>
            <a:fillRect/>
          </a:stretch>
        </p:blipFill>
        <p:spPr>
          <a:xfrm>
            <a:off x="7164227" y="2633348"/>
            <a:ext cx="2276793" cy="4486901"/>
          </a:xfrm>
          <a:prstGeom prst="rect">
            <a:avLst/>
          </a:prstGeom>
        </p:spPr>
      </p:pic>
      <p:pic>
        <p:nvPicPr>
          <p:cNvPr id="14" name="Picture 13">
            <a:extLst>
              <a:ext uri="{FF2B5EF4-FFF2-40B4-BE49-F238E27FC236}">
                <a16:creationId xmlns:a16="http://schemas.microsoft.com/office/drawing/2014/main" id="{06193D87-8890-90CC-1922-0779B780125F}"/>
              </a:ext>
            </a:extLst>
          </p:cNvPr>
          <p:cNvPicPr>
            <a:picLocks noChangeAspect="1"/>
          </p:cNvPicPr>
          <p:nvPr/>
        </p:nvPicPr>
        <p:blipFill>
          <a:blip r:embed="rId6"/>
          <a:stretch>
            <a:fillRect/>
          </a:stretch>
        </p:blipFill>
        <p:spPr>
          <a:xfrm>
            <a:off x="9559767" y="2633348"/>
            <a:ext cx="2257740" cy="3781953"/>
          </a:xfrm>
          <a:prstGeom prst="rect">
            <a:avLst/>
          </a:prstGeom>
        </p:spPr>
      </p:pic>
    </p:spTree>
    <p:extLst>
      <p:ext uri="{BB962C8B-B14F-4D97-AF65-F5344CB8AC3E}">
        <p14:creationId xmlns:p14="http://schemas.microsoft.com/office/powerpoint/2010/main" val="181110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5" y="40709"/>
            <a:ext cx="3779520" cy="1325880"/>
          </a:xfrm>
          <a:prstGeom prst="rect">
            <a:avLst/>
          </a:prstGeom>
        </p:spPr>
      </p:pic>
      <p:pic>
        <p:nvPicPr>
          <p:cNvPr id="5" name="Picture 4">
            <a:extLst>
              <a:ext uri="{FF2B5EF4-FFF2-40B4-BE49-F238E27FC236}">
                <a16:creationId xmlns:a16="http://schemas.microsoft.com/office/drawing/2014/main" id="{3A4605CC-7ED5-2A39-515E-2CD67F76CA8B}"/>
              </a:ext>
            </a:extLst>
          </p:cNvPr>
          <p:cNvPicPr>
            <a:picLocks noChangeAspect="1"/>
          </p:cNvPicPr>
          <p:nvPr/>
        </p:nvPicPr>
        <p:blipFill>
          <a:blip r:embed="rId4"/>
          <a:stretch>
            <a:fillRect/>
          </a:stretch>
        </p:blipFill>
        <p:spPr>
          <a:xfrm>
            <a:off x="88335" y="1366589"/>
            <a:ext cx="4493141" cy="1414395"/>
          </a:xfrm>
          <a:prstGeom prst="rect">
            <a:avLst/>
          </a:prstGeom>
        </p:spPr>
      </p:pic>
      <p:sp>
        <p:nvSpPr>
          <p:cNvPr id="6" name="TextBox 5">
            <a:extLst>
              <a:ext uri="{FF2B5EF4-FFF2-40B4-BE49-F238E27FC236}">
                <a16:creationId xmlns:a16="http://schemas.microsoft.com/office/drawing/2014/main" id="{22E79911-DE4B-66FD-4CF5-87451B8F8E00}"/>
              </a:ext>
            </a:extLst>
          </p:cNvPr>
          <p:cNvSpPr txBox="1"/>
          <p:nvPr/>
        </p:nvSpPr>
        <p:spPr>
          <a:xfrm>
            <a:off x="442913" y="8227903"/>
            <a:ext cx="8115300" cy="830997"/>
          </a:xfrm>
          <a:prstGeom prst="rect">
            <a:avLst/>
          </a:prstGeom>
          <a:noFill/>
        </p:spPr>
        <p:txBody>
          <a:bodyPr wrap="square">
            <a:spAutoFit/>
          </a:bodyPr>
          <a:lstStyle/>
          <a:p>
            <a:r>
              <a:rPr lang="en-GB" sz="2400" b="1" i="1" u="sng" dirty="0">
                <a:solidFill>
                  <a:srgbClr val="2563BA"/>
                </a:solidFill>
                <a:effectLst/>
                <a:latin typeface="Titillium Web" panose="00000500000000000000" pitchFamily="2" charset="0"/>
                <a:hlinkClick r:id="rId5"/>
              </a:rPr>
              <a:t>Understanding online communications among children</a:t>
            </a:r>
            <a:br>
              <a:rPr lang="en-GB" sz="2400" dirty="0"/>
            </a:br>
            <a:r>
              <a:rPr lang="en-GB" sz="2400" b="0" i="0" dirty="0">
                <a:solidFill>
                  <a:srgbClr val="333333"/>
                </a:solidFill>
                <a:effectLst/>
                <a:latin typeface="Titillium Web" panose="00000500000000000000" pitchFamily="2" charset="0"/>
              </a:rPr>
              <a:t>November 2023</a:t>
            </a:r>
            <a:endParaRPr lang="en-GB" sz="2400" dirty="0"/>
          </a:p>
        </p:txBody>
      </p:sp>
      <p:sp>
        <p:nvSpPr>
          <p:cNvPr id="2" name="TextBox 1">
            <a:extLst>
              <a:ext uri="{FF2B5EF4-FFF2-40B4-BE49-F238E27FC236}">
                <a16:creationId xmlns:a16="http://schemas.microsoft.com/office/drawing/2014/main" id="{294A301E-E1D5-ED62-E093-F62F77FE2F98}"/>
              </a:ext>
            </a:extLst>
          </p:cNvPr>
          <p:cNvSpPr txBox="1"/>
          <p:nvPr/>
        </p:nvSpPr>
        <p:spPr>
          <a:xfrm>
            <a:off x="314576" y="2903622"/>
            <a:ext cx="11598442" cy="4493538"/>
          </a:xfrm>
          <a:prstGeom prst="rect">
            <a:avLst/>
          </a:prstGeom>
          <a:noFill/>
        </p:spPr>
        <p:txBody>
          <a:bodyPr wrap="square" rtlCol="0">
            <a:spAutoFit/>
          </a:bodyPr>
          <a:lstStyle/>
          <a:p>
            <a:r>
              <a:rPr lang="en-GB" sz="2800" b="1" dirty="0"/>
              <a:t>11-18 year olds’ social media use, motivations and ways of communicating</a:t>
            </a:r>
          </a:p>
          <a:p>
            <a:endParaRPr lang="en-GB" sz="2400" b="1" dirty="0">
              <a:highlight>
                <a:srgbClr val="FFFF00"/>
              </a:highlight>
            </a:endParaRPr>
          </a:p>
          <a:p>
            <a:pPr marL="285750" indent="-285750">
              <a:buFont typeface="Arial" panose="020B0604020202020204" pitchFamily="34" charset="0"/>
              <a:buChar char="•"/>
            </a:pPr>
            <a:r>
              <a:rPr lang="en-GB" sz="2600" dirty="0">
                <a:highlight>
                  <a:srgbClr val="FFFF00"/>
                </a:highlight>
              </a:rPr>
              <a:t>Eleven to eighteen year olds are more likely to say they feel confident communicating online (71%) than in person (53%).</a:t>
            </a:r>
          </a:p>
          <a:p>
            <a:pPr marL="285750" indent="-285750">
              <a:buFont typeface="Arial" panose="020B0604020202020204" pitchFamily="34" charset="0"/>
              <a:buChar char="•"/>
            </a:pPr>
            <a:r>
              <a:rPr lang="en-GB" sz="2600" dirty="0"/>
              <a:t>They mainly said they used social media platforms to chat and interact with those they already know (58% average) but motivations varied by platform.</a:t>
            </a:r>
          </a:p>
          <a:p>
            <a:pPr marL="285750" indent="-285750">
              <a:buFont typeface="Arial" panose="020B0604020202020204" pitchFamily="34" charset="0"/>
              <a:buChar char="•"/>
            </a:pPr>
            <a:r>
              <a:rPr lang="en-GB" sz="2600" dirty="0"/>
              <a:t>Nearly ninety percent of 11-18 year olds reported gaming at least weekly on one or more platforms. Mobile and tablet (79% weekly) are the most commonly used devices / methods for gaming. </a:t>
            </a:r>
          </a:p>
          <a:p>
            <a:pPr marL="285750" indent="-285750">
              <a:buFont typeface="Arial" panose="020B0604020202020204" pitchFamily="34" charset="0"/>
              <a:buChar char="•"/>
            </a:pPr>
            <a:r>
              <a:rPr lang="en-GB" sz="2600" dirty="0"/>
              <a:t>Four in five (79%) weekly online gamers said they communicate with others online while gaming.</a:t>
            </a:r>
          </a:p>
        </p:txBody>
      </p:sp>
    </p:spTree>
    <p:extLst>
      <p:ext uri="{BB962C8B-B14F-4D97-AF65-F5344CB8AC3E}">
        <p14:creationId xmlns:p14="http://schemas.microsoft.com/office/powerpoint/2010/main" val="2473864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raining Document" ma:contentTypeID="0x0101005AAE99603EBC2A4E9C2710F3612A156B" ma:contentTypeVersion="51" ma:contentTypeDescription="Create a new document." ma:contentTypeScope="" ma:versionID="3b4a27eadbb8dc3df284d009e5c61390">
  <xsd:schema xmlns:xsd="http://www.w3.org/2001/XMLSchema" xmlns:xs="http://www.w3.org/2001/XMLSchema" xmlns:p="http://schemas.microsoft.com/office/2006/metadata/properties" xmlns:ns2="7d0c52b9-8dd3-418b-a781-412e5a1f1d07" xmlns:ns3="66cfced3-2252-43f8-a5d2-c26605d67d19" targetNamespace="http://schemas.microsoft.com/office/2006/metadata/properties" ma:root="true" ma:fieldsID="7964d521abb7837372e5622e5210e5f3" ns2:_="" ns3:_="">
    <xsd:import namespace="7d0c52b9-8dd3-418b-a781-412e5a1f1d07"/>
    <xsd:import namespace="66cfced3-2252-43f8-a5d2-c26605d67d19"/>
    <xsd:element name="properties">
      <xsd:complexType>
        <xsd:sequence>
          <xsd:element name="documentManagement">
            <xsd:complexType>
              <xsd:all>
                <xsd:element ref="ns2:Cobas_x0020_Code" minOccurs="0"/>
                <xsd:element ref="ns2:Internal_x0020__x002f__x0020_External" minOccurs="0"/>
                <xsd:element ref="ns2:Training_x0020_Type" minOccurs="0"/>
                <xsd:element ref="ns3:Sector_x0020_Multi_x0020__x0028_Lookup_x0029_" minOccurs="0"/>
                <xsd:element ref="ns3:Inspector_x0020_Type" minOccurs="0"/>
                <xsd:element ref="ns2:Type_x0020_of_x0020_document" minOccurs="0"/>
                <xsd:element ref="ns3:Academic_x0020_Year" minOccurs="0"/>
                <xsd:element ref="ns3:Additional_x0020_Comments_x0020__x0028_one_x0020_line_x0029_" minOccurs="0"/>
                <xsd:element ref="ns2:Process"/>
                <xsd:element ref="ns2:System" minOccurs="0"/>
                <xsd:element ref="ns3:Sector_x0020_Multi_x0020__x0028_Lookup_x0029__x003a_No." minOccurs="0"/>
                <xsd:element ref="ns3:TaxCatchAll" minOccurs="0"/>
                <xsd:element ref="ns3:Academic_x0020_Year_x003a_Year"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0c52b9-8dd3-418b-a781-412e5a1f1d07" elementFormDefault="qualified">
    <xsd:import namespace="http://schemas.microsoft.com/office/2006/documentManagement/types"/>
    <xsd:import namespace="http://schemas.microsoft.com/office/infopath/2007/PartnerControls"/>
    <xsd:element name="Cobas_x0020_Code" ma:index="1" nillable="true" ma:displayName="Cobas Code" ma:internalName="Cobas_x0020_Code" ma:readOnly="false">
      <xsd:simpleType>
        <xsd:restriction base="dms:Text">
          <xsd:maxLength value="255"/>
        </xsd:restriction>
      </xsd:simpleType>
    </xsd:element>
    <xsd:element name="Internal_x0020__x002f__x0020_External" ma:index="3" nillable="true" ma:displayName="Internal / External" ma:format="Dropdown" ma:internalName="Internal_x0020__x002f__x0020_External" ma:readOnly="false">
      <xsd:simpleType>
        <xsd:restriction base="dms:Choice">
          <xsd:enumeration value="Internal"/>
          <xsd:enumeration value="External"/>
        </xsd:restriction>
      </xsd:simpleType>
    </xsd:element>
    <xsd:element name="Training_x0020_Type" ma:index="4" nillable="true" ma:displayName="Training Type" ma:format="Dropdown" ma:internalName="Training_x0020_Type" ma:readOnly="false">
      <xsd:simpleType>
        <xsd:restriction base="dms:Choice">
          <xsd:enumeration value="School Inspection training"/>
          <xsd:enumeration value="Stakeholder forum"/>
          <xsd:enumeration value="T&amp;D working group"/>
          <xsd:enumeration value="Termly briefing"/>
          <xsd:enumeration value="Training Bid"/>
          <xsd:enumeration value="Annual update training"/>
        </xsd:restriction>
      </xsd:simpleType>
    </xsd:element>
    <xsd:element name="Type_x0020_of_x0020_document" ma:index="7" nillable="true" ma:displayName="Type of document" ma:format="Dropdown" ma:internalName="Type_x0020_of_x0020_document" ma:readOnly="false">
      <xsd:simpleType>
        <xsd:restriction base="dms:Choice">
          <xsd:enumeration value="Assessment document"/>
          <xsd:enumeration value="Bid form"/>
          <xsd:enumeration value="Box contents"/>
          <xsd:enumeration value="Briefing note"/>
          <xsd:enumeration value="Delegate manual"/>
          <xsd:enumeration value="Handout"/>
          <xsd:enumeration value="Other"/>
          <xsd:enumeration value="Powerpoint presentation"/>
          <xsd:enumeration value="Tutor manual"/>
          <xsd:enumeration value="VIR document"/>
        </xsd:restriction>
      </xsd:simpleType>
    </xsd:element>
    <xsd:element name="Process" ma:index="10" ma:displayName="Process" ma:list="{b76d8057-0c0a-4da6-a533-1beb5e26efa6}" ma:internalName="Process" ma:readOnly="false" ma:showField="Title">
      <xsd:simpleType>
        <xsd:restriction base="dms:Lookup"/>
      </xsd:simpleType>
    </xsd:element>
    <xsd:element name="System" ma:index="11" nillable="true" ma:displayName="System" ma:list="{d025584b-5ad1-4de9-a8c2-e91c85465ee1}" ma:internalName="System" ma:readOnly="false" ma:showField="Title">
      <xsd:simpleType>
        <xsd:restriction base="dms:Lookup"/>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cfced3-2252-43f8-a5d2-c26605d67d19" elementFormDefault="qualified">
    <xsd:import namespace="http://schemas.microsoft.com/office/2006/documentManagement/types"/>
    <xsd:import namespace="http://schemas.microsoft.com/office/infopath/2007/PartnerControls"/>
    <xsd:element name="Sector_x0020_Multi_x0020__x0028_Lookup_x0029_" ma:index="5" nillable="true" ma:displayName="Sector Multi (Lookup)" ma:list="{4b4e99cb-124f-4b2f-a0b3-23d8a9f1266e}" ma:internalName="Sector_x0020_Multi_x0020__x0028_Lookup_x0029_" ma:readOnly="false" ma:showField="Title" ma:web="66cfced3-2252-43f8-a5d2-c26605d67d19">
      <xsd:complexType>
        <xsd:complexContent>
          <xsd:extension base="dms:MultiChoiceLookup">
            <xsd:sequence>
              <xsd:element name="Value" type="dms:Lookup" maxOccurs="unbounded" minOccurs="0" nillable="true"/>
            </xsd:sequence>
          </xsd:extension>
        </xsd:complexContent>
      </xsd:complexType>
    </xsd:element>
    <xsd:element name="Inspector_x0020_Type" ma:index="6" nillable="true" ma:displayName="Inspector Type" ma:format="Dropdown" ma:internalName="Inspector_x0020_Type" ma:readOnly="false">
      <xsd:simpleType>
        <xsd:restriction base="dms:Choice">
          <xsd:enumeration value="AA (Associate Assessors)"/>
          <xsd:enumeration value="AI (Additional inspectors)"/>
          <xsd:enumeration value="CA (Challenge Advisers)"/>
          <xsd:enumeration value="HMI (Her Majesty's Inspector)"/>
          <xsd:enumeration value="LI (Lay inspectors)"/>
          <xsd:enumeration value="PI (Peer Inspectors)"/>
          <xsd:enumeration value="RgI (Registered Inspectors)"/>
          <xsd:enumeration value="RgNI (Registered Nursery Inspectors)"/>
          <xsd:enumeration value="SL (System Leader)"/>
        </xsd:restriction>
      </xsd:simpleType>
    </xsd:element>
    <xsd:element name="Academic_x0020_Year" ma:index="8" nillable="true" ma:displayName="Academic Year" ma:list="{59a7f092-9277-44fc-806b-6d16ecd02118}" ma:internalName="Academic_x0020_Year" ma:readOnly="false" ma:showField="Title" ma:web="66cfced3-2252-43f8-a5d2-c26605d67d19">
      <xsd:simpleType>
        <xsd:restriction base="dms:Lookup"/>
      </xsd:simpleType>
    </xsd:element>
    <xsd:element name="Additional_x0020_Comments_x0020__x0028_one_x0020_line_x0029_" ma:index="9" nillable="true" ma:displayName="Additional Comments (one line)" ma:description="Additional Comments (one line) used for filtering" ma:internalName="Additional_x0020_Comments_x0020__x0028_one_x0020_line_x0029_" ma:readOnly="false">
      <xsd:simpleType>
        <xsd:restriction base="dms:Text">
          <xsd:maxLength value="255"/>
        </xsd:restriction>
      </xsd:simpleType>
    </xsd:element>
    <xsd:element name="Sector_x0020_Multi_x0020__x0028_Lookup_x0029__x003a_No." ma:index="17" nillable="true" ma:displayName="Sector Multi (Lookup):No." ma:list="{4b4e99cb-124f-4b2f-a0b3-23d8a9f1266e}" ma:internalName="Sector_x0020_Multi_x0020__x0028_Lookup_x0029__x003A_No_x002e_" ma:readOnly="true" ma:showField="No_x002e_" ma:web="66cfced3-2252-43f8-a5d2-c26605d67d19">
      <xsd:complexType>
        <xsd:complexContent>
          <xsd:extension base="dms:MultiChoiceLookup">
            <xsd:sequence>
              <xsd:element name="Value" type="dms:Lookup" maxOccurs="unbounded" minOccurs="0" nillable="true"/>
            </xsd:sequence>
          </xsd:extension>
        </xsd:complexContent>
      </xsd:complexType>
    </xsd:element>
    <xsd:element name="TaxCatchAll" ma:index="19" nillable="true" ma:displayName="Taxonomy Catch All Column" ma:hidden="true" ma:list="{25291572-e542-49df-b71b-c0411b2532ef}" ma:internalName="TaxCatchAll" ma:showField="CatchAllData" ma:web="66cfced3-2252-43f8-a5d2-c26605d67d19">
      <xsd:complexType>
        <xsd:complexContent>
          <xsd:extension base="dms:MultiChoiceLookup">
            <xsd:sequence>
              <xsd:element name="Value" type="dms:Lookup" maxOccurs="unbounded" minOccurs="0" nillable="true"/>
            </xsd:sequence>
          </xsd:extension>
        </xsd:complexContent>
      </xsd:complexType>
    </xsd:element>
    <xsd:element name="Academic_x0020_Year_x003a_Year" ma:index="20" nillable="true" ma:displayName="Academic Year:Year" ma:list="{59a7f092-9277-44fc-806b-6d16ecd02118}" ma:internalName="Academic_x0020_Year_x003A_Year" ma:readOnly="true" ma:showField="Year" ma:web="66cfced3-2252-43f8-a5d2-c26605d67d19">
      <xsd:simpleType>
        <xsd:restriction base="dms:Lookup"/>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cademic_x0020_Year xmlns="66cfced3-2252-43f8-a5d2-c26605d67d19">13</Academic_x0020_Year>
    <System xmlns="7d0c52b9-8dd3-418b-a781-412e5a1f1d07">1</System>
    <Sector_x0020_Multi_x0020__x0028_Lookup_x0029_ xmlns="66cfced3-2252-43f8-a5d2-c26605d67d19">
      <Value>4</Value>
    </Sector_x0020_Multi_x0020__x0028_Lookup_x0029_>
    <Additional_x0020_Comments_x0020__x0028_one_x0020_line_x0029_ xmlns="66cfced3-2252-43f8-a5d2-c26605d67d19" xsi:nil="true"/>
    <Process xmlns="7d0c52b9-8dd3-418b-a781-412e5a1f1d07">23</Process>
    <Training_x0020_Type xmlns="7d0c52b9-8dd3-418b-a781-412e5a1f1d07">School Inspection training</Training_x0020_Type>
    <Cobas_x0020_Code xmlns="7d0c52b9-8dd3-418b-a781-412e5a1f1d07" xsi:nil="true"/>
    <Type_x0020_of_x0020_document xmlns="7d0c52b9-8dd3-418b-a781-412e5a1f1d07">Powerpoint presentation</Type_x0020_of_x0020_document>
    <Inspector_x0020_Type xmlns="66cfced3-2252-43f8-a5d2-c26605d67d19">PI (Peer Inspectors)</Inspector_x0020_Type>
    <Internal_x0020__x002f__x0020_External xmlns="7d0c52b9-8dd3-418b-a781-412e5a1f1d07">External</Internal_x0020__x002f__x0020_External>
    <TaxCatchAll xmlns="66cfced3-2252-43f8-a5d2-c26605d67d19">
      <Value>81</Value>
    </TaxCatchAll>
  </documentManagement>
</p:properties>
</file>

<file path=customXml/itemProps1.xml><?xml version="1.0" encoding="utf-8"?>
<ds:datastoreItem xmlns:ds="http://schemas.openxmlformats.org/officeDocument/2006/customXml" ds:itemID="{D7FBD8F2-F90A-4C1F-8595-DFA4488FCDAC}">
  <ds:schemaRefs>
    <ds:schemaRef ds:uri="http://schemas.microsoft.com/sharepoint/v3/contenttype/forms"/>
  </ds:schemaRefs>
</ds:datastoreItem>
</file>

<file path=customXml/itemProps2.xml><?xml version="1.0" encoding="utf-8"?>
<ds:datastoreItem xmlns:ds="http://schemas.openxmlformats.org/officeDocument/2006/customXml" ds:itemID="{64134FE9-CC47-4450-BB47-AB89D2823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0c52b9-8dd3-418b-a781-412e5a1f1d07"/>
    <ds:schemaRef ds:uri="66cfced3-2252-43f8-a5d2-c26605d67d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12C820-0342-4CB2-88FC-4AEEC26C1B5E}">
  <ds:schemaRefs>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7d0c52b9-8dd3-418b-a781-412e5a1f1d07"/>
    <ds:schemaRef ds:uri="http://purl.org/dc/elements/1.1/"/>
    <ds:schemaRef ds:uri="66cfced3-2252-43f8-a5d2-c26605d67d1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9662</TotalTime>
  <Words>1826</Words>
  <Application>Microsoft Office PowerPoint</Application>
  <PresentationFormat>Custom</PresentationFormat>
  <Paragraphs>200</Paragraphs>
  <Slides>39</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Arial</vt:lpstr>
      <vt:lpstr>Calibri</vt:lpstr>
      <vt:lpstr>Calibri Light</vt:lpstr>
      <vt:lpstr>PT Sans</vt:lpstr>
      <vt:lpstr>Roboto</vt:lpstr>
      <vt:lpstr>Roboto Light</vt:lpstr>
      <vt:lpstr>Symbol</vt:lpstr>
      <vt:lpstr>Titillium Web</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Independent PI training</dc:title>
  <dc:creator>Gina Rathbone</dc:creator>
  <cp:lastModifiedBy>Rothwell, Kate (PSWL - PSWL Ops - Digital Learning Div)</cp:lastModifiedBy>
  <cp:revision>141</cp:revision>
  <dcterms:created xsi:type="dcterms:W3CDTF">2015-04-24T11:05:35Z</dcterms:created>
  <dcterms:modified xsi:type="dcterms:W3CDTF">2024-02-07T17:08:55Z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2015-04-24T00:00:00Z</vt:filetime>
  </property>
  <property fmtid="{D5CDD505-2E9C-101B-9397-08002B2CF9AE}" pid="3" name="Creator">
    <vt:lpwstr>Adobe InDesign CS5 (7.0)</vt:lpwstr>
  </property>
  <property fmtid="{D5CDD505-2E9C-101B-9397-08002B2CF9AE}" pid="4" name="LastSaved">
    <vt:filetime>2015-04-24T00:00:00Z</vt:filetime>
  </property>
  <property fmtid="{D5CDD505-2E9C-101B-9397-08002B2CF9AE}" pid="5" name="ContentTypeId">
    <vt:lpwstr>0x0101005AAE99603EBC2A4E9C2710F3612A156B</vt:lpwstr>
  </property>
  <property fmtid="{D5CDD505-2E9C-101B-9397-08002B2CF9AE}" pid="6" name="Estyn Language">
    <vt:lpwstr>81;#English|777de1d1-cd30-4966-a2e3-f61db4c431e8</vt:lpwstr>
  </property>
  <property fmtid="{D5CDD505-2E9C-101B-9397-08002B2CF9AE}" pid="7" name="Move To T&amp;D Area">
    <vt:bool>false</vt:bool>
  </property>
  <property fmtid="{D5CDD505-2E9C-101B-9397-08002B2CF9AE}" pid="8" name="Title (Welsh)">
    <vt:lpwstr>Standard Power Point - update Aug 2016</vt:lpwstr>
  </property>
  <property fmtid="{D5CDD505-2E9C-101B-9397-08002B2CF9AE}" pid="9" name="Calendar Year">
    <vt:lpwstr>7</vt:lpwstr>
  </property>
  <property fmtid="{D5CDD505-2E9C-101B-9397-08002B2CF9AE}" pid="10" name="TaxCatchAll">
    <vt:lpwstr>1;#English|777de1d1-cd30-4966-a2e3-f61db4c431e8</vt:lpwstr>
  </property>
  <property fmtid="{D5CDD505-2E9C-101B-9397-08002B2CF9AE}" pid="11" name="b6bad8d7342d4cc5ae5d0cd685ebd519">
    <vt:lpwstr>English|777de1d1-cd30-4966-a2e3-f61db4c431e8</vt:lpwstr>
  </property>
  <property fmtid="{D5CDD505-2E9C-101B-9397-08002B2CF9AE}" pid="12" name="Financial Year">
    <vt:lpwstr>7</vt:lpwstr>
  </property>
</Properties>
</file>