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4044" r:id="rId5"/>
    <p:sldMasterId id="2147484056" r:id="rId6"/>
  </p:sldMasterIdLst>
  <p:notesMasterIdLst>
    <p:notesMasterId r:id="rId21"/>
  </p:notesMasterIdLst>
  <p:handoutMasterIdLst>
    <p:handoutMasterId r:id="rId22"/>
  </p:handoutMasterIdLst>
  <p:sldIdLst>
    <p:sldId id="664" r:id="rId7"/>
    <p:sldId id="926" r:id="rId8"/>
    <p:sldId id="668" r:id="rId9"/>
    <p:sldId id="930" r:id="rId10"/>
    <p:sldId id="932" r:id="rId11"/>
    <p:sldId id="934" r:id="rId12"/>
    <p:sldId id="936" r:id="rId13"/>
    <p:sldId id="938" r:id="rId14"/>
    <p:sldId id="940" r:id="rId15"/>
    <p:sldId id="942" r:id="rId16"/>
    <p:sldId id="944" r:id="rId17"/>
    <p:sldId id="946" r:id="rId18"/>
    <p:sldId id="298" r:id="rId19"/>
    <p:sldId id="1011" r:id="rId20"/>
  </p:sldIdLst>
  <p:sldSz cx="9144000" cy="6858000" type="screen4x3"/>
  <p:notesSz cx="6742113" cy="9874250"/>
  <p:defaultTextStyle>
    <a:defPPr>
      <a:defRPr lang="en-US"/>
    </a:defPPr>
    <a:lvl1pPr marL="0" algn="l" defTabSz="456748" rtl="0" eaLnBrk="1" latinLnBrk="0" hangingPunct="1">
      <a:defRPr sz="1800" kern="1200">
        <a:solidFill>
          <a:schemeClr val="tx1"/>
        </a:solidFill>
        <a:latin typeface="+mn-lt"/>
        <a:ea typeface="+mn-ea"/>
        <a:cs typeface="+mn-cs"/>
      </a:defRPr>
    </a:lvl1pPr>
    <a:lvl2pPr marL="456748" algn="l" defTabSz="456748" rtl="0" eaLnBrk="1" latinLnBrk="0" hangingPunct="1">
      <a:defRPr sz="1800" kern="1200">
        <a:solidFill>
          <a:schemeClr val="tx1"/>
        </a:solidFill>
        <a:latin typeface="+mn-lt"/>
        <a:ea typeface="+mn-ea"/>
        <a:cs typeface="+mn-cs"/>
      </a:defRPr>
    </a:lvl2pPr>
    <a:lvl3pPr marL="913496" algn="l" defTabSz="456748" rtl="0" eaLnBrk="1" latinLnBrk="0" hangingPunct="1">
      <a:defRPr sz="1800" kern="1200">
        <a:solidFill>
          <a:schemeClr val="tx1"/>
        </a:solidFill>
        <a:latin typeface="+mn-lt"/>
        <a:ea typeface="+mn-ea"/>
        <a:cs typeface="+mn-cs"/>
      </a:defRPr>
    </a:lvl3pPr>
    <a:lvl4pPr marL="1370244" algn="l" defTabSz="456748" rtl="0" eaLnBrk="1" latinLnBrk="0" hangingPunct="1">
      <a:defRPr sz="1800" kern="1200">
        <a:solidFill>
          <a:schemeClr val="tx1"/>
        </a:solidFill>
        <a:latin typeface="+mn-lt"/>
        <a:ea typeface="+mn-ea"/>
        <a:cs typeface="+mn-cs"/>
      </a:defRPr>
    </a:lvl4pPr>
    <a:lvl5pPr marL="1826992" algn="l" defTabSz="456748" rtl="0" eaLnBrk="1" latinLnBrk="0" hangingPunct="1">
      <a:defRPr sz="1800" kern="1200">
        <a:solidFill>
          <a:schemeClr val="tx1"/>
        </a:solidFill>
        <a:latin typeface="+mn-lt"/>
        <a:ea typeface="+mn-ea"/>
        <a:cs typeface="+mn-cs"/>
      </a:defRPr>
    </a:lvl5pPr>
    <a:lvl6pPr marL="2283739" algn="l" defTabSz="456748" rtl="0" eaLnBrk="1" latinLnBrk="0" hangingPunct="1">
      <a:defRPr sz="1800" kern="1200">
        <a:solidFill>
          <a:schemeClr val="tx1"/>
        </a:solidFill>
        <a:latin typeface="+mn-lt"/>
        <a:ea typeface="+mn-ea"/>
        <a:cs typeface="+mn-cs"/>
      </a:defRPr>
    </a:lvl6pPr>
    <a:lvl7pPr marL="2740488" algn="l" defTabSz="456748" rtl="0" eaLnBrk="1" latinLnBrk="0" hangingPunct="1">
      <a:defRPr sz="1800" kern="1200">
        <a:solidFill>
          <a:schemeClr val="tx1"/>
        </a:solidFill>
        <a:latin typeface="+mn-lt"/>
        <a:ea typeface="+mn-ea"/>
        <a:cs typeface="+mn-cs"/>
      </a:defRPr>
    </a:lvl7pPr>
    <a:lvl8pPr marL="3197235" algn="l" defTabSz="456748" rtl="0" eaLnBrk="1" latinLnBrk="0" hangingPunct="1">
      <a:defRPr sz="1800" kern="1200">
        <a:solidFill>
          <a:schemeClr val="tx1"/>
        </a:solidFill>
        <a:latin typeface="+mn-lt"/>
        <a:ea typeface="+mn-ea"/>
        <a:cs typeface="+mn-cs"/>
      </a:defRPr>
    </a:lvl8pPr>
    <a:lvl9pPr marL="3653984" algn="l" defTabSz="4567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nne Parfitt" initials=""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645"/>
    <a:srgbClr val="00BFDF"/>
    <a:srgbClr val="74C047"/>
    <a:srgbClr val="EC008C"/>
    <a:srgbClr val="F68B1F"/>
    <a:srgbClr val="FF33CC"/>
    <a:srgbClr val="5E467F"/>
    <a:srgbClr val="FFAB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88" autoAdjust="0"/>
    <p:restoredTop sz="94660"/>
  </p:normalViewPr>
  <p:slideViewPr>
    <p:cSldViewPr snapToGrid="0" snapToObjects="1">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2317" cy="494267"/>
          </a:xfrm>
          <a:prstGeom prst="rect">
            <a:avLst/>
          </a:prstGeom>
        </p:spPr>
        <p:txBody>
          <a:bodyPr vert="horz" lIns="90846" tIns="45423" rIns="90846" bIns="45423" rtlCol="0"/>
          <a:lstStyle>
            <a:lvl1pPr algn="l">
              <a:defRPr sz="1200"/>
            </a:lvl1pPr>
          </a:lstStyle>
          <a:p>
            <a:endParaRPr lang="en-GB"/>
          </a:p>
        </p:txBody>
      </p:sp>
      <p:sp>
        <p:nvSpPr>
          <p:cNvPr id="3" name="Date Placeholder 2"/>
          <p:cNvSpPr>
            <a:spLocks noGrp="1"/>
          </p:cNvSpPr>
          <p:nvPr>
            <p:ph type="dt" sz="quarter" idx="1"/>
          </p:nvPr>
        </p:nvSpPr>
        <p:spPr>
          <a:xfrm>
            <a:off x="3818223" y="1"/>
            <a:ext cx="2922317" cy="494267"/>
          </a:xfrm>
          <a:prstGeom prst="rect">
            <a:avLst/>
          </a:prstGeom>
        </p:spPr>
        <p:txBody>
          <a:bodyPr vert="horz" lIns="90846" tIns="45423" rIns="90846" bIns="45423" rtlCol="0"/>
          <a:lstStyle>
            <a:lvl1pPr algn="r">
              <a:defRPr sz="1200"/>
            </a:lvl1pPr>
          </a:lstStyle>
          <a:p>
            <a:fld id="{C1262429-DD5A-4088-AEE3-52805076429B}" type="datetimeFigureOut">
              <a:rPr lang="en-GB" smtClean="0"/>
              <a:t>25/11/2019</a:t>
            </a:fld>
            <a:endParaRPr lang="en-GB"/>
          </a:p>
        </p:txBody>
      </p:sp>
      <p:sp>
        <p:nvSpPr>
          <p:cNvPr id="4" name="Footer Placeholder 3"/>
          <p:cNvSpPr>
            <a:spLocks noGrp="1"/>
          </p:cNvSpPr>
          <p:nvPr>
            <p:ph type="ftr" sz="quarter" idx="2"/>
          </p:nvPr>
        </p:nvSpPr>
        <p:spPr>
          <a:xfrm>
            <a:off x="0" y="9378407"/>
            <a:ext cx="2922317" cy="494265"/>
          </a:xfrm>
          <a:prstGeom prst="rect">
            <a:avLst/>
          </a:prstGeom>
        </p:spPr>
        <p:txBody>
          <a:bodyPr vert="horz" lIns="90846" tIns="45423" rIns="90846" bIns="45423" rtlCol="0" anchor="b"/>
          <a:lstStyle>
            <a:lvl1pPr algn="l">
              <a:defRPr sz="1200"/>
            </a:lvl1pPr>
          </a:lstStyle>
          <a:p>
            <a:endParaRPr lang="en-GB"/>
          </a:p>
        </p:txBody>
      </p:sp>
      <p:sp>
        <p:nvSpPr>
          <p:cNvPr id="5" name="Slide Number Placeholder 4"/>
          <p:cNvSpPr>
            <a:spLocks noGrp="1"/>
          </p:cNvSpPr>
          <p:nvPr>
            <p:ph type="sldNum" sz="quarter" idx="3"/>
          </p:nvPr>
        </p:nvSpPr>
        <p:spPr>
          <a:xfrm>
            <a:off x="3818223" y="9378407"/>
            <a:ext cx="2922317" cy="494265"/>
          </a:xfrm>
          <a:prstGeom prst="rect">
            <a:avLst/>
          </a:prstGeom>
        </p:spPr>
        <p:txBody>
          <a:bodyPr vert="horz" lIns="90846" tIns="45423" rIns="90846" bIns="45423" rtlCol="0" anchor="b"/>
          <a:lstStyle>
            <a:lvl1pPr algn="r">
              <a:defRPr sz="1200"/>
            </a:lvl1pPr>
          </a:lstStyle>
          <a:p>
            <a:fld id="{BDF29A58-3621-44D9-89AD-92428AD6E858}" type="slidenum">
              <a:rPr lang="en-GB" smtClean="0"/>
              <a:t>‹#›</a:t>
            </a:fld>
            <a:endParaRPr lang="en-GB"/>
          </a:p>
        </p:txBody>
      </p:sp>
    </p:spTree>
    <p:extLst>
      <p:ext uri="{BB962C8B-B14F-4D97-AF65-F5344CB8AC3E}">
        <p14:creationId xmlns:p14="http://schemas.microsoft.com/office/powerpoint/2010/main" val="303253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21582" cy="493713"/>
          </a:xfrm>
          <a:prstGeom prst="rect">
            <a:avLst/>
          </a:prstGeom>
        </p:spPr>
        <p:txBody>
          <a:bodyPr vert="horz" lIns="90846" tIns="45423" rIns="90846" bIns="45423" rtlCol="0"/>
          <a:lstStyle>
            <a:lvl1pPr algn="l">
              <a:defRPr sz="1200"/>
            </a:lvl1pPr>
          </a:lstStyle>
          <a:p>
            <a:endParaRPr lang="en-US"/>
          </a:p>
        </p:txBody>
      </p:sp>
      <p:sp>
        <p:nvSpPr>
          <p:cNvPr id="3" name="Date Placeholder 2"/>
          <p:cNvSpPr>
            <a:spLocks noGrp="1"/>
          </p:cNvSpPr>
          <p:nvPr>
            <p:ph type="dt" idx="1"/>
          </p:nvPr>
        </p:nvSpPr>
        <p:spPr>
          <a:xfrm>
            <a:off x="3818972" y="0"/>
            <a:ext cx="2921582" cy="493713"/>
          </a:xfrm>
          <a:prstGeom prst="rect">
            <a:avLst/>
          </a:prstGeom>
        </p:spPr>
        <p:txBody>
          <a:bodyPr vert="horz" lIns="90846" tIns="45423" rIns="90846" bIns="45423" rtlCol="0"/>
          <a:lstStyle>
            <a:lvl1pPr algn="r">
              <a:defRPr sz="1200"/>
            </a:lvl1pPr>
          </a:lstStyle>
          <a:p>
            <a:fld id="{A938A6AC-E85A-5F4F-A682-CE73B510D29C}" type="datetimeFigureOut">
              <a:rPr lang="en-US" smtClean="0"/>
              <a:pPr/>
              <a:t>11/25/2019</a:t>
            </a:fld>
            <a:endParaRPr lang="en-US"/>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0846" tIns="45423" rIns="90846" bIns="45423" rtlCol="0" anchor="ctr"/>
          <a:lstStyle/>
          <a:p>
            <a:endParaRPr lang="en-US"/>
          </a:p>
        </p:txBody>
      </p:sp>
      <p:sp>
        <p:nvSpPr>
          <p:cNvPr id="5" name="Notes Placeholder 4"/>
          <p:cNvSpPr>
            <a:spLocks noGrp="1"/>
          </p:cNvSpPr>
          <p:nvPr>
            <p:ph type="body" sz="quarter" idx="3"/>
          </p:nvPr>
        </p:nvSpPr>
        <p:spPr>
          <a:xfrm>
            <a:off x="674212" y="4690270"/>
            <a:ext cx="5393690" cy="4443412"/>
          </a:xfrm>
          <a:prstGeom prst="rect">
            <a:avLst/>
          </a:prstGeom>
        </p:spPr>
        <p:txBody>
          <a:bodyPr vert="horz" lIns="90846" tIns="45423" rIns="90846" bIns="45423"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2" y="9378823"/>
            <a:ext cx="2921582" cy="493713"/>
          </a:xfrm>
          <a:prstGeom prst="rect">
            <a:avLst/>
          </a:prstGeom>
        </p:spPr>
        <p:txBody>
          <a:bodyPr vert="horz" lIns="90846" tIns="45423" rIns="90846" bIns="45423" rtlCol="0" anchor="b"/>
          <a:lstStyle>
            <a:lvl1pPr algn="l">
              <a:defRPr sz="1200"/>
            </a:lvl1pPr>
          </a:lstStyle>
          <a:p>
            <a:endParaRPr lang="en-US"/>
          </a:p>
        </p:txBody>
      </p:sp>
      <p:sp>
        <p:nvSpPr>
          <p:cNvPr id="7" name="Slide Number Placeholder 6"/>
          <p:cNvSpPr>
            <a:spLocks noGrp="1"/>
          </p:cNvSpPr>
          <p:nvPr>
            <p:ph type="sldNum" sz="quarter" idx="5"/>
          </p:nvPr>
        </p:nvSpPr>
        <p:spPr>
          <a:xfrm>
            <a:off x="3818972" y="9378823"/>
            <a:ext cx="2921582" cy="493713"/>
          </a:xfrm>
          <a:prstGeom prst="rect">
            <a:avLst/>
          </a:prstGeom>
        </p:spPr>
        <p:txBody>
          <a:bodyPr vert="horz" lIns="90846" tIns="45423" rIns="90846" bIns="45423" rtlCol="0" anchor="b"/>
          <a:lstStyle>
            <a:lvl1pPr algn="r">
              <a:defRPr sz="1200"/>
            </a:lvl1pPr>
          </a:lstStyle>
          <a:p>
            <a:fld id="{617AFEE2-AD4D-764A-A2F0-61E59C870AC6}" type="slidenum">
              <a:rPr lang="en-US" smtClean="0"/>
              <a:pPr/>
              <a:t>‹#›</a:t>
            </a:fld>
            <a:endParaRPr lang="en-US"/>
          </a:p>
        </p:txBody>
      </p:sp>
    </p:spTree>
    <p:extLst>
      <p:ext uri="{BB962C8B-B14F-4D97-AF65-F5344CB8AC3E}">
        <p14:creationId xmlns:p14="http://schemas.microsoft.com/office/powerpoint/2010/main" val="3175243825"/>
      </p:ext>
    </p:extLst>
  </p:cSld>
  <p:clrMap bg1="lt1" tx1="dk1" bg2="lt2" tx2="dk2" accent1="accent1" accent2="accent2" accent3="accent3" accent4="accent4" accent5="accent5" accent6="accent6" hlink="hlink" folHlink="folHlink"/>
  <p:notesStyle>
    <a:lvl1pPr marL="0" algn="l" defTabSz="456748" rtl="0" eaLnBrk="1" latinLnBrk="0" hangingPunct="1">
      <a:defRPr sz="1200" kern="1200">
        <a:solidFill>
          <a:schemeClr val="tx1"/>
        </a:solidFill>
        <a:latin typeface="+mn-lt"/>
        <a:ea typeface="+mn-ea"/>
        <a:cs typeface="+mn-cs"/>
      </a:defRPr>
    </a:lvl1pPr>
    <a:lvl2pPr marL="456748" algn="l" defTabSz="456748" rtl="0" eaLnBrk="1" latinLnBrk="0" hangingPunct="1">
      <a:defRPr sz="1200" kern="1200">
        <a:solidFill>
          <a:schemeClr val="tx1"/>
        </a:solidFill>
        <a:latin typeface="+mn-lt"/>
        <a:ea typeface="+mn-ea"/>
        <a:cs typeface="+mn-cs"/>
      </a:defRPr>
    </a:lvl2pPr>
    <a:lvl3pPr marL="913496" algn="l" defTabSz="456748" rtl="0" eaLnBrk="1" latinLnBrk="0" hangingPunct="1">
      <a:defRPr sz="1200" kern="1200">
        <a:solidFill>
          <a:schemeClr val="tx1"/>
        </a:solidFill>
        <a:latin typeface="+mn-lt"/>
        <a:ea typeface="+mn-ea"/>
        <a:cs typeface="+mn-cs"/>
      </a:defRPr>
    </a:lvl3pPr>
    <a:lvl4pPr marL="1370244" algn="l" defTabSz="456748" rtl="0" eaLnBrk="1" latinLnBrk="0" hangingPunct="1">
      <a:defRPr sz="1200" kern="1200">
        <a:solidFill>
          <a:schemeClr val="tx1"/>
        </a:solidFill>
        <a:latin typeface="+mn-lt"/>
        <a:ea typeface="+mn-ea"/>
        <a:cs typeface="+mn-cs"/>
      </a:defRPr>
    </a:lvl4pPr>
    <a:lvl5pPr marL="1826992" algn="l" defTabSz="456748" rtl="0" eaLnBrk="1" latinLnBrk="0" hangingPunct="1">
      <a:defRPr sz="1200" kern="1200">
        <a:solidFill>
          <a:schemeClr val="tx1"/>
        </a:solidFill>
        <a:latin typeface="+mn-lt"/>
        <a:ea typeface="+mn-ea"/>
        <a:cs typeface="+mn-cs"/>
      </a:defRPr>
    </a:lvl5pPr>
    <a:lvl6pPr marL="2283739" algn="l" defTabSz="456748" rtl="0" eaLnBrk="1" latinLnBrk="0" hangingPunct="1">
      <a:defRPr sz="1200" kern="1200">
        <a:solidFill>
          <a:schemeClr val="tx1"/>
        </a:solidFill>
        <a:latin typeface="+mn-lt"/>
        <a:ea typeface="+mn-ea"/>
        <a:cs typeface="+mn-cs"/>
      </a:defRPr>
    </a:lvl6pPr>
    <a:lvl7pPr marL="2740488" algn="l" defTabSz="456748" rtl="0" eaLnBrk="1" latinLnBrk="0" hangingPunct="1">
      <a:defRPr sz="1200" kern="1200">
        <a:solidFill>
          <a:schemeClr val="tx1"/>
        </a:solidFill>
        <a:latin typeface="+mn-lt"/>
        <a:ea typeface="+mn-ea"/>
        <a:cs typeface="+mn-cs"/>
      </a:defRPr>
    </a:lvl7pPr>
    <a:lvl8pPr marL="3197235" algn="l" defTabSz="456748" rtl="0" eaLnBrk="1" latinLnBrk="0" hangingPunct="1">
      <a:defRPr sz="1200" kern="1200">
        <a:solidFill>
          <a:schemeClr val="tx1"/>
        </a:solidFill>
        <a:latin typeface="+mn-lt"/>
        <a:ea typeface="+mn-ea"/>
        <a:cs typeface="+mn-cs"/>
      </a:defRPr>
    </a:lvl8pPr>
    <a:lvl9pPr marL="3653984" algn="l" defTabSz="4567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charset="0"/>
                <a:ea typeface="ＭＳ Ｐゴシック" charset="0"/>
                <a:cs typeface="ＭＳ Ｐゴシック" charset="0"/>
              </a:defRPr>
            </a:lvl1pPr>
            <a:lvl2pPr marL="738121" indent="-283893">
              <a:defRPr sz="2100">
                <a:solidFill>
                  <a:schemeClr val="tx1"/>
                </a:solidFill>
                <a:latin typeface="Calibri" charset="0"/>
                <a:ea typeface="ＭＳ Ｐゴシック" charset="0"/>
              </a:defRPr>
            </a:lvl2pPr>
            <a:lvl3pPr marL="1135571" indent="-227114">
              <a:defRPr sz="2100">
                <a:solidFill>
                  <a:schemeClr val="tx1"/>
                </a:solidFill>
                <a:latin typeface="Calibri" charset="0"/>
                <a:ea typeface="ＭＳ Ｐゴシック" charset="0"/>
              </a:defRPr>
            </a:lvl3pPr>
            <a:lvl4pPr marL="1589799" indent="-227114">
              <a:defRPr sz="2100">
                <a:solidFill>
                  <a:schemeClr val="tx1"/>
                </a:solidFill>
                <a:latin typeface="Calibri" charset="0"/>
                <a:ea typeface="ＭＳ Ｐゴシック" charset="0"/>
              </a:defRPr>
            </a:lvl4pPr>
            <a:lvl5pPr marL="2044027" indent="-227114">
              <a:defRPr sz="2100">
                <a:solidFill>
                  <a:schemeClr val="tx1"/>
                </a:solidFill>
                <a:latin typeface="Calibri" charset="0"/>
                <a:ea typeface="ＭＳ Ｐゴシック" charset="0"/>
              </a:defRPr>
            </a:lvl5pPr>
            <a:lvl6pPr marL="2498255" indent="-227114" defTabSz="517315" fontAlgn="base">
              <a:spcBef>
                <a:spcPct val="0"/>
              </a:spcBef>
              <a:spcAft>
                <a:spcPct val="0"/>
              </a:spcAft>
              <a:defRPr sz="2100">
                <a:solidFill>
                  <a:schemeClr val="tx1"/>
                </a:solidFill>
                <a:latin typeface="Calibri" charset="0"/>
                <a:ea typeface="ＭＳ Ｐゴシック" charset="0"/>
              </a:defRPr>
            </a:lvl6pPr>
            <a:lvl7pPr marL="2952483" indent="-227114" defTabSz="517315" fontAlgn="base">
              <a:spcBef>
                <a:spcPct val="0"/>
              </a:spcBef>
              <a:spcAft>
                <a:spcPct val="0"/>
              </a:spcAft>
              <a:defRPr sz="2100">
                <a:solidFill>
                  <a:schemeClr val="tx1"/>
                </a:solidFill>
                <a:latin typeface="Calibri" charset="0"/>
                <a:ea typeface="ＭＳ Ｐゴシック" charset="0"/>
              </a:defRPr>
            </a:lvl7pPr>
            <a:lvl8pPr marL="3406712" indent="-227114" defTabSz="517315" fontAlgn="base">
              <a:spcBef>
                <a:spcPct val="0"/>
              </a:spcBef>
              <a:spcAft>
                <a:spcPct val="0"/>
              </a:spcAft>
              <a:defRPr sz="2100">
                <a:solidFill>
                  <a:schemeClr val="tx1"/>
                </a:solidFill>
                <a:latin typeface="Calibri" charset="0"/>
                <a:ea typeface="ＭＳ Ｐゴシック" charset="0"/>
              </a:defRPr>
            </a:lvl8pPr>
            <a:lvl9pPr marL="3860940" indent="-227114" defTabSz="517315" fontAlgn="base">
              <a:spcBef>
                <a:spcPct val="0"/>
              </a:spcBef>
              <a:spcAft>
                <a:spcPct val="0"/>
              </a:spcAft>
              <a:defRPr sz="2100">
                <a:solidFill>
                  <a:schemeClr val="tx1"/>
                </a:solidFill>
                <a:latin typeface="Calibri" charset="0"/>
                <a:ea typeface="ＭＳ Ｐゴシック" charset="0"/>
              </a:defRPr>
            </a:lvl9pPr>
          </a:lstStyle>
          <a:p>
            <a:pPr defTabSz="517315"/>
            <a:fld id="{8EA67354-82D5-EF4E-A975-BC4E6DD14D79}" type="slidenum">
              <a:rPr lang="en-US" sz="1200">
                <a:solidFill>
                  <a:prstClr val="black"/>
                </a:solidFill>
              </a:rPr>
              <a:pPr defTabSz="517315"/>
              <a:t>2</a:t>
            </a:fld>
            <a:endParaRPr lang="en-US" sz="1200" dirty="0">
              <a:solidFill>
                <a:prstClr val="black"/>
              </a:solidFill>
            </a:endParaRPr>
          </a:p>
        </p:txBody>
      </p:sp>
    </p:spTree>
    <p:extLst>
      <p:ext uri="{BB962C8B-B14F-4D97-AF65-F5344CB8AC3E}">
        <p14:creationId xmlns:p14="http://schemas.microsoft.com/office/powerpoint/2010/main" val="66065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11</a:t>
            </a:fld>
            <a:endParaRPr lang="en-US" sz="1200" dirty="0">
              <a:solidFill>
                <a:prstClr val="black"/>
              </a:solidFill>
            </a:endParaRPr>
          </a:p>
        </p:txBody>
      </p:sp>
    </p:spTree>
    <p:extLst>
      <p:ext uri="{BB962C8B-B14F-4D97-AF65-F5344CB8AC3E}">
        <p14:creationId xmlns:p14="http://schemas.microsoft.com/office/powerpoint/2010/main" val="54143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12</a:t>
            </a:fld>
            <a:endParaRPr lang="en-US" sz="1200" dirty="0">
              <a:solidFill>
                <a:prstClr val="black"/>
              </a:solidFill>
            </a:endParaRPr>
          </a:p>
        </p:txBody>
      </p:sp>
    </p:spTree>
    <p:extLst>
      <p:ext uri="{BB962C8B-B14F-4D97-AF65-F5344CB8AC3E}">
        <p14:creationId xmlns:p14="http://schemas.microsoft.com/office/powerpoint/2010/main" val="6178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13</a:t>
            </a:fld>
            <a:endParaRPr lang="en-US" sz="1200">
              <a:solidFill>
                <a:prstClr val="black"/>
              </a:solidFill>
            </a:endParaRPr>
          </a:p>
        </p:txBody>
      </p:sp>
    </p:spTree>
    <p:extLst>
      <p:ext uri="{BB962C8B-B14F-4D97-AF65-F5344CB8AC3E}">
        <p14:creationId xmlns:p14="http://schemas.microsoft.com/office/powerpoint/2010/main" val="30542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14</a:t>
            </a:fld>
            <a:endParaRPr lang="en-US" sz="1200">
              <a:solidFill>
                <a:prstClr val="black"/>
              </a:solidFill>
            </a:endParaRPr>
          </a:p>
        </p:txBody>
      </p:sp>
    </p:spTree>
    <p:extLst>
      <p:ext uri="{BB962C8B-B14F-4D97-AF65-F5344CB8AC3E}">
        <p14:creationId xmlns:p14="http://schemas.microsoft.com/office/powerpoint/2010/main" val="158683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3</a:t>
            </a:fld>
            <a:endParaRPr lang="en-US" sz="1200" dirty="0">
              <a:solidFill>
                <a:prstClr val="black"/>
              </a:solidFill>
            </a:endParaRPr>
          </a:p>
        </p:txBody>
      </p:sp>
    </p:spTree>
    <p:extLst>
      <p:ext uri="{BB962C8B-B14F-4D97-AF65-F5344CB8AC3E}">
        <p14:creationId xmlns:p14="http://schemas.microsoft.com/office/powerpoint/2010/main" val="321914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4</a:t>
            </a:fld>
            <a:endParaRPr lang="en-US" sz="1200" dirty="0">
              <a:solidFill>
                <a:prstClr val="black"/>
              </a:solidFill>
            </a:endParaRPr>
          </a:p>
        </p:txBody>
      </p:sp>
    </p:spTree>
    <p:extLst>
      <p:ext uri="{BB962C8B-B14F-4D97-AF65-F5344CB8AC3E}">
        <p14:creationId xmlns:p14="http://schemas.microsoft.com/office/powerpoint/2010/main" val="247448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5</a:t>
            </a:fld>
            <a:endParaRPr lang="en-US" sz="1200" dirty="0">
              <a:solidFill>
                <a:prstClr val="black"/>
              </a:solidFill>
            </a:endParaRPr>
          </a:p>
        </p:txBody>
      </p:sp>
    </p:spTree>
    <p:extLst>
      <p:ext uri="{BB962C8B-B14F-4D97-AF65-F5344CB8AC3E}">
        <p14:creationId xmlns:p14="http://schemas.microsoft.com/office/powerpoint/2010/main" val="99396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100">
                <a:solidFill>
                  <a:schemeClr val="tx1"/>
                </a:solidFill>
                <a:latin typeface="Calibri" charset="0"/>
                <a:ea typeface="ＭＳ Ｐゴシック" charset="0"/>
                <a:cs typeface="ＭＳ Ｐゴシック" charset="0"/>
              </a:defRPr>
            </a:lvl1pPr>
            <a:lvl2pPr marL="738121" indent="-283893">
              <a:defRPr sz="2100">
                <a:solidFill>
                  <a:schemeClr val="tx1"/>
                </a:solidFill>
                <a:latin typeface="Calibri" charset="0"/>
                <a:ea typeface="ＭＳ Ｐゴシック" charset="0"/>
              </a:defRPr>
            </a:lvl2pPr>
            <a:lvl3pPr marL="1135571" indent="-227114">
              <a:defRPr sz="2100">
                <a:solidFill>
                  <a:schemeClr val="tx1"/>
                </a:solidFill>
                <a:latin typeface="Calibri" charset="0"/>
                <a:ea typeface="ＭＳ Ｐゴシック" charset="0"/>
              </a:defRPr>
            </a:lvl3pPr>
            <a:lvl4pPr marL="1589799" indent="-227114">
              <a:defRPr sz="2100">
                <a:solidFill>
                  <a:schemeClr val="tx1"/>
                </a:solidFill>
                <a:latin typeface="Calibri" charset="0"/>
                <a:ea typeface="ＭＳ Ｐゴシック" charset="0"/>
              </a:defRPr>
            </a:lvl4pPr>
            <a:lvl5pPr marL="2044027" indent="-227114">
              <a:defRPr sz="2100">
                <a:solidFill>
                  <a:schemeClr val="tx1"/>
                </a:solidFill>
                <a:latin typeface="Calibri" charset="0"/>
                <a:ea typeface="ＭＳ Ｐゴシック" charset="0"/>
              </a:defRPr>
            </a:lvl5pPr>
            <a:lvl6pPr marL="2498255" indent="-227114" defTabSz="517315" fontAlgn="base">
              <a:spcBef>
                <a:spcPct val="0"/>
              </a:spcBef>
              <a:spcAft>
                <a:spcPct val="0"/>
              </a:spcAft>
              <a:defRPr sz="2100">
                <a:solidFill>
                  <a:schemeClr val="tx1"/>
                </a:solidFill>
                <a:latin typeface="Calibri" charset="0"/>
                <a:ea typeface="ＭＳ Ｐゴシック" charset="0"/>
              </a:defRPr>
            </a:lvl6pPr>
            <a:lvl7pPr marL="2952483" indent="-227114" defTabSz="517315" fontAlgn="base">
              <a:spcBef>
                <a:spcPct val="0"/>
              </a:spcBef>
              <a:spcAft>
                <a:spcPct val="0"/>
              </a:spcAft>
              <a:defRPr sz="2100">
                <a:solidFill>
                  <a:schemeClr val="tx1"/>
                </a:solidFill>
                <a:latin typeface="Calibri" charset="0"/>
                <a:ea typeface="ＭＳ Ｐゴシック" charset="0"/>
              </a:defRPr>
            </a:lvl7pPr>
            <a:lvl8pPr marL="3406712" indent="-227114" defTabSz="517315" fontAlgn="base">
              <a:spcBef>
                <a:spcPct val="0"/>
              </a:spcBef>
              <a:spcAft>
                <a:spcPct val="0"/>
              </a:spcAft>
              <a:defRPr sz="2100">
                <a:solidFill>
                  <a:schemeClr val="tx1"/>
                </a:solidFill>
                <a:latin typeface="Calibri" charset="0"/>
                <a:ea typeface="ＭＳ Ｐゴシック" charset="0"/>
              </a:defRPr>
            </a:lvl8pPr>
            <a:lvl9pPr marL="3860940" indent="-227114" defTabSz="517315" fontAlgn="base">
              <a:spcBef>
                <a:spcPct val="0"/>
              </a:spcBef>
              <a:spcAft>
                <a:spcPct val="0"/>
              </a:spcAft>
              <a:defRPr sz="2100">
                <a:solidFill>
                  <a:schemeClr val="tx1"/>
                </a:solidFill>
                <a:latin typeface="Calibri" charset="0"/>
                <a:ea typeface="ＭＳ Ｐゴシック" charset="0"/>
              </a:defRPr>
            </a:lvl9pPr>
          </a:lstStyle>
          <a:p>
            <a:pPr defTabSz="517315"/>
            <a:fld id="{8EA67354-82D5-EF4E-A975-BC4E6DD14D79}" type="slidenum">
              <a:rPr lang="en-US" sz="1200">
                <a:solidFill>
                  <a:prstClr val="black"/>
                </a:solidFill>
              </a:rPr>
              <a:pPr defTabSz="517315"/>
              <a:t>6</a:t>
            </a:fld>
            <a:endParaRPr lang="en-US" sz="1200" dirty="0">
              <a:solidFill>
                <a:prstClr val="black"/>
              </a:solidFill>
            </a:endParaRPr>
          </a:p>
        </p:txBody>
      </p:sp>
    </p:spTree>
    <p:extLst>
      <p:ext uri="{BB962C8B-B14F-4D97-AF65-F5344CB8AC3E}">
        <p14:creationId xmlns:p14="http://schemas.microsoft.com/office/powerpoint/2010/main" val="267257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7</a:t>
            </a:fld>
            <a:endParaRPr lang="en-US" sz="1200" dirty="0">
              <a:solidFill>
                <a:prstClr val="black"/>
              </a:solidFill>
            </a:endParaRPr>
          </a:p>
        </p:txBody>
      </p:sp>
    </p:spTree>
    <p:extLst>
      <p:ext uri="{BB962C8B-B14F-4D97-AF65-F5344CB8AC3E}">
        <p14:creationId xmlns:p14="http://schemas.microsoft.com/office/powerpoint/2010/main" val="110328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8</a:t>
            </a:fld>
            <a:endParaRPr lang="en-US" sz="1200" dirty="0">
              <a:solidFill>
                <a:prstClr val="black"/>
              </a:solidFill>
            </a:endParaRPr>
          </a:p>
        </p:txBody>
      </p:sp>
    </p:spTree>
    <p:extLst>
      <p:ext uri="{BB962C8B-B14F-4D97-AF65-F5344CB8AC3E}">
        <p14:creationId xmlns:p14="http://schemas.microsoft.com/office/powerpoint/2010/main" val="13506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9</a:t>
            </a:fld>
            <a:endParaRPr lang="en-US" sz="1200" dirty="0">
              <a:solidFill>
                <a:prstClr val="black"/>
              </a:solidFill>
            </a:endParaRPr>
          </a:p>
        </p:txBody>
      </p:sp>
    </p:spTree>
    <p:extLst>
      <p:ext uri="{BB962C8B-B14F-4D97-AF65-F5344CB8AC3E}">
        <p14:creationId xmlns:p14="http://schemas.microsoft.com/office/powerpoint/2010/main" val="26929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03288" y="741363"/>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100">
                <a:solidFill>
                  <a:schemeClr val="tx1"/>
                </a:solidFill>
                <a:latin typeface="Calibri" charset="0"/>
                <a:ea typeface="ＭＳ Ｐゴシック" charset="0"/>
                <a:cs typeface="ＭＳ Ｐゴシック" charset="0"/>
              </a:defRPr>
            </a:lvl1pPr>
            <a:lvl2pPr marL="738121" indent="-283893" eaLnBrk="0" hangingPunct="0">
              <a:defRPr sz="2100">
                <a:solidFill>
                  <a:schemeClr val="tx1"/>
                </a:solidFill>
                <a:latin typeface="Calibri" charset="0"/>
                <a:ea typeface="ＭＳ Ｐゴシック" charset="0"/>
              </a:defRPr>
            </a:lvl2pPr>
            <a:lvl3pPr marL="1135571" indent="-227114" eaLnBrk="0" hangingPunct="0">
              <a:defRPr sz="2100">
                <a:solidFill>
                  <a:schemeClr val="tx1"/>
                </a:solidFill>
                <a:latin typeface="Calibri" charset="0"/>
                <a:ea typeface="ＭＳ Ｐゴシック" charset="0"/>
              </a:defRPr>
            </a:lvl3pPr>
            <a:lvl4pPr marL="1589799" indent="-227114" eaLnBrk="0" hangingPunct="0">
              <a:defRPr sz="2100">
                <a:solidFill>
                  <a:schemeClr val="tx1"/>
                </a:solidFill>
                <a:latin typeface="Calibri" charset="0"/>
                <a:ea typeface="ＭＳ Ｐゴシック" charset="0"/>
              </a:defRPr>
            </a:lvl4pPr>
            <a:lvl5pPr marL="2044027" indent="-227114" eaLnBrk="0" hangingPunct="0">
              <a:defRPr sz="2100">
                <a:solidFill>
                  <a:schemeClr val="tx1"/>
                </a:solidFill>
                <a:latin typeface="Calibri" charset="0"/>
                <a:ea typeface="ＭＳ Ｐゴシック" charset="0"/>
              </a:defRPr>
            </a:lvl5pPr>
            <a:lvl6pPr marL="2498255" indent="-227114" defTabSz="517315" eaLnBrk="0" fontAlgn="base" hangingPunct="0">
              <a:spcBef>
                <a:spcPct val="0"/>
              </a:spcBef>
              <a:spcAft>
                <a:spcPct val="0"/>
              </a:spcAft>
              <a:defRPr sz="2100">
                <a:solidFill>
                  <a:schemeClr val="tx1"/>
                </a:solidFill>
                <a:latin typeface="Calibri" charset="0"/>
                <a:ea typeface="ＭＳ Ｐゴシック" charset="0"/>
              </a:defRPr>
            </a:lvl6pPr>
            <a:lvl7pPr marL="2952483" indent="-227114" defTabSz="517315" eaLnBrk="0" fontAlgn="base" hangingPunct="0">
              <a:spcBef>
                <a:spcPct val="0"/>
              </a:spcBef>
              <a:spcAft>
                <a:spcPct val="0"/>
              </a:spcAft>
              <a:defRPr sz="2100">
                <a:solidFill>
                  <a:schemeClr val="tx1"/>
                </a:solidFill>
                <a:latin typeface="Calibri" charset="0"/>
                <a:ea typeface="ＭＳ Ｐゴシック" charset="0"/>
              </a:defRPr>
            </a:lvl7pPr>
            <a:lvl8pPr marL="3406712" indent="-227114" defTabSz="517315" eaLnBrk="0" fontAlgn="base" hangingPunct="0">
              <a:spcBef>
                <a:spcPct val="0"/>
              </a:spcBef>
              <a:spcAft>
                <a:spcPct val="0"/>
              </a:spcAft>
              <a:defRPr sz="2100">
                <a:solidFill>
                  <a:schemeClr val="tx1"/>
                </a:solidFill>
                <a:latin typeface="Calibri" charset="0"/>
                <a:ea typeface="ＭＳ Ｐゴシック" charset="0"/>
              </a:defRPr>
            </a:lvl8pPr>
            <a:lvl9pPr marL="3860940" indent="-227114" defTabSz="517315" eaLnBrk="0" fontAlgn="base" hangingPunct="0">
              <a:spcBef>
                <a:spcPct val="0"/>
              </a:spcBef>
              <a:spcAft>
                <a:spcPct val="0"/>
              </a:spcAft>
              <a:defRPr sz="2100">
                <a:solidFill>
                  <a:schemeClr val="tx1"/>
                </a:solidFill>
                <a:latin typeface="Calibri" charset="0"/>
                <a:ea typeface="ＭＳ Ｐゴシック" charset="0"/>
              </a:defRPr>
            </a:lvl9pPr>
          </a:lstStyle>
          <a:p>
            <a:pPr defTabSz="517315" eaLnBrk="1" hangingPunct="1"/>
            <a:fld id="{5061872D-8D4A-8E43-BD55-A1C7D76A5042}" type="slidenum">
              <a:rPr lang="en-US" sz="1200">
                <a:solidFill>
                  <a:prstClr val="black"/>
                </a:solidFill>
              </a:rPr>
              <a:pPr defTabSz="517315" eaLnBrk="1" hangingPunct="1"/>
              <a:t>10</a:t>
            </a:fld>
            <a:endParaRPr lang="en-US" sz="1200" dirty="0">
              <a:solidFill>
                <a:prstClr val="black"/>
              </a:solidFill>
            </a:endParaRPr>
          </a:p>
        </p:txBody>
      </p:sp>
    </p:spTree>
    <p:extLst>
      <p:ext uri="{BB962C8B-B14F-4D97-AF65-F5344CB8AC3E}">
        <p14:creationId xmlns:p14="http://schemas.microsoft.com/office/powerpoint/2010/main" val="263682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6748" indent="0" algn="ctr">
              <a:buNone/>
              <a:defRPr>
                <a:solidFill>
                  <a:schemeClr val="tx1">
                    <a:tint val="75000"/>
                  </a:schemeClr>
                </a:solidFill>
              </a:defRPr>
            </a:lvl2pPr>
            <a:lvl3pPr marL="913496" indent="0" algn="ctr">
              <a:buNone/>
              <a:defRPr>
                <a:solidFill>
                  <a:schemeClr val="tx1">
                    <a:tint val="75000"/>
                  </a:schemeClr>
                </a:solidFill>
              </a:defRPr>
            </a:lvl3pPr>
            <a:lvl4pPr marL="1370244" indent="0" algn="ctr">
              <a:buNone/>
              <a:defRPr>
                <a:solidFill>
                  <a:schemeClr val="tx1">
                    <a:tint val="75000"/>
                  </a:schemeClr>
                </a:solidFill>
              </a:defRPr>
            </a:lvl4pPr>
            <a:lvl5pPr marL="1826992" indent="0" algn="ctr">
              <a:buNone/>
              <a:defRPr>
                <a:solidFill>
                  <a:schemeClr val="tx1">
                    <a:tint val="75000"/>
                  </a:schemeClr>
                </a:solidFill>
              </a:defRPr>
            </a:lvl5pPr>
            <a:lvl6pPr marL="2283739" indent="0" algn="ctr">
              <a:buNone/>
              <a:defRPr>
                <a:solidFill>
                  <a:schemeClr val="tx1">
                    <a:tint val="75000"/>
                  </a:schemeClr>
                </a:solidFill>
              </a:defRPr>
            </a:lvl6pPr>
            <a:lvl7pPr marL="2740488" indent="0" algn="ctr">
              <a:buNone/>
              <a:defRPr>
                <a:solidFill>
                  <a:schemeClr val="tx1">
                    <a:tint val="75000"/>
                  </a:schemeClr>
                </a:solidFill>
              </a:defRPr>
            </a:lvl7pPr>
            <a:lvl8pPr marL="3197235" indent="0" algn="ctr">
              <a:buNone/>
              <a:defRPr>
                <a:solidFill>
                  <a:schemeClr val="tx1">
                    <a:tint val="75000"/>
                  </a:schemeClr>
                </a:solidFill>
              </a:defRPr>
            </a:lvl8pPr>
            <a:lvl9pPr marL="36539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807158-5E80-544E-94C3-B30C5D57BF95}" type="datetimeFigureOut">
              <a:rPr lang="en-US">
                <a:solidFill>
                  <a:prstClr val="black">
                    <a:tint val="75000"/>
                  </a:prstClr>
                </a:solidFill>
              </a:rPr>
              <a:pPr>
                <a:def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D3A8A3-8931-C449-A1E9-162D487D32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971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9C2CA6-ECED-144C-B919-233F25EBB45F}" type="datetimeFigureOut">
              <a:rPr lang="en-US">
                <a:solidFill>
                  <a:prstClr val="black">
                    <a:tint val="75000"/>
                  </a:prstClr>
                </a:solidFill>
              </a:rPr>
              <a:pPr>
                <a:def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1E665-D889-F44C-B6B7-D41206D056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63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83" y="303221"/>
            <a:ext cx="2403475" cy="6453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96" y="303221"/>
            <a:ext cx="7062787" cy="6453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E823EF-A643-4C4B-805E-FB922158C791}" type="datetimeFigureOut">
              <a:rPr lang="en-US">
                <a:solidFill>
                  <a:prstClr val="black">
                    <a:tint val="75000"/>
                  </a:prstClr>
                </a:solidFill>
              </a:rPr>
              <a:pPr>
                <a:def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F1D7A8-CAE8-DF4C-A01C-77BC608689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2931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44" indent="0" algn="ctr">
              <a:buNone/>
              <a:defRPr>
                <a:solidFill>
                  <a:schemeClr val="tx1">
                    <a:tint val="75000"/>
                  </a:schemeClr>
                </a:solidFill>
              </a:defRPr>
            </a:lvl2pPr>
            <a:lvl3pPr marL="914287" indent="0" algn="ctr">
              <a:buNone/>
              <a:defRPr>
                <a:solidFill>
                  <a:schemeClr val="tx1">
                    <a:tint val="75000"/>
                  </a:schemeClr>
                </a:solidFill>
              </a:defRPr>
            </a:lvl3pPr>
            <a:lvl4pPr marL="1371431" indent="0" algn="ctr">
              <a:buNone/>
              <a:defRPr>
                <a:solidFill>
                  <a:schemeClr val="tx1">
                    <a:tint val="75000"/>
                  </a:schemeClr>
                </a:solidFill>
              </a:defRPr>
            </a:lvl4pPr>
            <a:lvl5pPr marL="1828574" indent="0" algn="ctr">
              <a:buNone/>
              <a:defRPr>
                <a:solidFill>
                  <a:schemeClr val="tx1">
                    <a:tint val="75000"/>
                  </a:schemeClr>
                </a:solidFill>
              </a:defRPr>
            </a:lvl5pPr>
            <a:lvl6pPr marL="2285717" indent="0" algn="ctr">
              <a:buNone/>
              <a:defRPr>
                <a:solidFill>
                  <a:schemeClr val="tx1">
                    <a:tint val="75000"/>
                  </a:schemeClr>
                </a:solidFill>
              </a:defRPr>
            </a:lvl6pPr>
            <a:lvl7pPr marL="2742861" indent="0" algn="ctr">
              <a:buNone/>
              <a:defRPr>
                <a:solidFill>
                  <a:schemeClr val="tx1">
                    <a:tint val="75000"/>
                  </a:schemeClr>
                </a:solidFill>
              </a:defRPr>
            </a:lvl7pPr>
            <a:lvl8pPr marL="3200004" indent="0" algn="ctr">
              <a:buNone/>
              <a:defRPr>
                <a:solidFill>
                  <a:schemeClr val="tx1">
                    <a:tint val="75000"/>
                  </a:schemeClr>
                </a:solidFill>
              </a:defRPr>
            </a:lvl8pPr>
            <a:lvl9pPr marL="365714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887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214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4" indent="0">
              <a:buNone/>
              <a:defRPr sz="1800">
                <a:solidFill>
                  <a:schemeClr val="tx1">
                    <a:tint val="75000"/>
                  </a:schemeClr>
                </a:solidFill>
              </a:defRPr>
            </a:lvl2pPr>
            <a:lvl3pPr marL="914287" indent="0">
              <a:buNone/>
              <a:defRPr sz="1600">
                <a:solidFill>
                  <a:schemeClr val="tx1">
                    <a:tint val="75000"/>
                  </a:schemeClr>
                </a:solidFill>
              </a:defRPr>
            </a:lvl3pPr>
            <a:lvl4pPr marL="1371431" indent="0">
              <a:buNone/>
              <a:defRPr sz="1400">
                <a:solidFill>
                  <a:schemeClr val="tx1">
                    <a:tint val="75000"/>
                  </a:schemeClr>
                </a:solidFill>
              </a:defRPr>
            </a:lvl4pPr>
            <a:lvl5pPr marL="1828574" indent="0">
              <a:buNone/>
              <a:defRPr sz="1400">
                <a:solidFill>
                  <a:schemeClr val="tx1">
                    <a:tint val="75000"/>
                  </a:schemeClr>
                </a:solidFill>
              </a:defRPr>
            </a:lvl5pPr>
            <a:lvl6pPr marL="2285717" indent="0">
              <a:buNone/>
              <a:defRPr sz="1400">
                <a:solidFill>
                  <a:schemeClr val="tx1">
                    <a:tint val="75000"/>
                  </a:schemeClr>
                </a:solidFill>
              </a:defRPr>
            </a:lvl6pPr>
            <a:lvl7pPr marL="2742861" indent="0">
              <a:buNone/>
              <a:defRPr sz="1400">
                <a:solidFill>
                  <a:schemeClr val="tx1">
                    <a:tint val="75000"/>
                  </a:schemeClr>
                </a:solidFill>
              </a:defRPr>
            </a:lvl7pPr>
            <a:lvl8pPr marL="3200004" indent="0">
              <a:buNone/>
              <a:defRPr sz="1400">
                <a:solidFill>
                  <a:schemeClr val="tx1">
                    <a:tint val="75000"/>
                  </a:schemeClr>
                </a:solidFill>
              </a:defRPr>
            </a:lvl8pPr>
            <a:lvl9pPr marL="3657148"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6088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840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44" indent="0">
              <a:buNone/>
              <a:defRPr sz="2000" b="1"/>
            </a:lvl2pPr>
            <a:lvl3pPr marL="914287" indent="0">
              <a:buNone/>
              <a:defRPr sz="1800" b="1"/>
            </a:lvl3pPr>
            <a:lvl4pPr marL="1371431" indent="0">
              <a:buNone/>
              <a:defRPr sz="1600" b="1"/>
            </a:lvl4pPr>
            <a:lvl5pPr marL="1828574" indent="0">
              <a:buNone/>
              <a:defRPr sz="1600" b="1"/>
            </a:lvl5pPr>
            <a:lvl6pPr marL="2285717" indent="0">
              <a:buNone/>
              <a:defRPr sz="1600" b="1"/>
            </a:lvl6pPr>
            <a:lvl7pPr marL="2742861" indent="0">
              <a:buNone/>
              <a:defRPr sz="1600" b="1"/>
            </a:lvl7pPr>
            <a:lvl8pPr marL="3200004" indent="0">
              <a:buNone/>
              <a:defRPr sz="1600" b="1"/>
            </a:lvl8pPr>
            <a:lvl9pPr marL="3657148"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012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529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973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436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E1479-BABE-924B-90FF-C1C666CAB33C}" type="datetimeFigureOut">
              <a:rPr lang="en-US">
                <a:solidFill>
                  <a:prstClr val="black">
                    <a:tint val="75000"/>
                  </a:prstClr>
                </a:solidFill>
              </a:rPr>
              <a:pPr>
                <a:def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BC3FA7-CF79-7848-B1F8-D88A59A999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9808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44" indent="0">
              <a:buNone/>
              <a:defRPr sz="2800"/>
            </a:lvl2pPr>
            <a:lvl3pPr marL="914287" indent="0">
              <a:buNone/>
              <a:defRPr sz="2400"/>
            </a:lvl3pPr>
            <a:lvl4pPr marL="1371431" indent="0">
              <a:buNone/>
              <a:defRPr sz="2000"/>
            </a:lvl4pPr>
            <a:lvl5pPr marL="1828574" indent="0">
              <a:buNone/>
              <a:defRPr sz="2000"/>
            </a:lvl5pPr>
            <a:lvl6pPr marL="2285717" indent="0">
              <a:buNone/>
              <a:defRPr sz="2000"/>
            </a:lvl6pPr>
            <a:lvl7pPr marL="2742861" indent="0">
              <a:buNone/>
              <a:defRPr sz="2000"/>
            </a:lvl7pPr>
            <a:lvl8pPr marL="3200004" indent="0">
              <a:buNone/>
              <a:defRPr sz="2000"/>
            </a:lvl8pPr>
            <a:lvl9pPr marL="3657148" indent="0">
              <a:buNone/>
              <a:defRPr sz="2000"/>
            </a:lvl9pPr>
          </a:lstStyle>
          <a:p>
            <a:endParaRPr lang="en-US"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144" indent="0">
              <a:buNone/>
              <a:defRPr sz="1200"/>
            </a:lvl2pPr>
            <a:lvl3pPr marL="914287" indent="0">
              <a:buNone/>
              <a:defRPr sz="1000"/>
            </a:lvl3pPr>
            <a:lvl4pPr marL="1371431" indent="0">
              <a:buNone/>
              <a:defRPr sz="900"/>
            </a:lvl4pPr>
            <a:lvl5pPr marL="1828574" indent="0">
              <a:buNone/>
              <a:defRPr sz="900"/>
            </a:lvl5pPr>
            <a:lvl6pPr marL="2285717" indent="0">
              <a:buNone/>
              <a:defRPr sz="900"/>
            </a:lvl6pPr>
            <a:lvl7pPr marL="2742861" indent="0">
              <a:buNone/>
              <a:defRPr sz="900"/>
            </a:lvl7pPr>
            <a:lvl8pPr marL="3200004" indent="0">
              <a:buNone/>
              <a:defRPr sz="900"/>
            </a:lvl8pPr>
            <a:lvl9pPr marL="3657148"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073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855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9650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088" indent="0" algn="ctr">
              <a:buNone/>
              <a:defRPr>
                <a:solidFill>
                  <a:schemeClr val="tx1">
                    <a:tint val="75000"/>
                  </a:schemeClr>
                </a:solidFill>
              </a:defRPr>
            </a:lvl2pPr>
            <a:lvl3pPr marL="914174" indent="0" algn="ctr">
              <a:buNone/>
              <a:defRPr>
                <a:solidFill>
                  <a:schemeClr val="tx1">
                    <a:tint val="75000"/>
                  </a:schemeClr>
                </a:solidFill>
              </a:defRPr>
            </a:lvl3pPr>
            <a:lvl4pPr marL="1371261" indent="0" algn="ctr">
              <a:buNone/>
              <a:defRPr>
                <a:solidFill>
                  <a:schemeClr val="tx1">
                    <a:tint val="75000"/>
                  </a:schemeClr>
                </a:solidFill>
              </a:defRPr>
            </a:lvl4pPr>
            <a:lvl5pPr marL="1828348" indent="0" algn="ctr">
              <a:buNone/>
              <a:defRPr>
                <a:solidFill>
                  <a:schemeClr val="tx1">
                    <a:tint val="75000"/>
                  </a:schemeClr>
                </a:solidFill>
              </a:defRPr>
            </a:lvl5pPr>
            <a:lvl6pPr marL="2285434" indent="0" algn="ctr">
              <a:buNone/>
              <a:defRPr>
                <a:solidFill>
                  <a:schemeClr val="tx1">
                    <a:tint val="75000"/>
                  </a:schemeClr>
                </a:solidFill>
              </a:defRPr>
            </a:lvl6pPr>
            <a:lvl7pPr marL="2742522" indent="0" algn="ctr">
              <a:buNone/>
              <a:defRPr>
                <a:solidFill>
                  <a:schemeClr val="tx1">
                    <a:tint val="75000"/>
                  </a:schemeClr>
                </a:solidFill>
              </a:defRPr>
            </a:lvl7pPr>
            <a:lvl8pPr marL="3199609" indent="0" algn="ctr">
              <a:buNone/>
              <a:defRPr>
                <a:solidFill>
                  <a:schemeClr val="tx1">
                    <a:tint val="75000"/>
                  </a:schemeClr>
                </a:solidFill>
              </a:defRPr>
            </a:lvl8pPr>
            <a:lvl9pPr marL="36566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807158-5E80-544E-94C3-B30C5D57BF95}"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0D3A8A3-8931-C449-A1E9-162D487D32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3861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E1479-BABE-924B-90FF-C1C666CAB33C}"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BC3FA7-CF79-7848-B1F8-D88A59A999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7502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88" indent="0">
              <a:buNone/>
              <a:defRPr sz="1800">
                <a:solidFill>
                  <a:schemeClr val="tx1">
                    <a:tint val="75000"/>
                  </a:schemeClr>
                </a:solidFill>
              </a:defRPr>
            </a:lvl2pPr>
            <a:lvl3pPr marL="914174" indent="0">
              <a:buNone/>
              <a:defRPr sz="1600">
                <a:solidFill>
                  <a:schemeClr val="tx1">
                    <a:tint val="75000"/>
                  </a:schemeClr>
                </a:solidFill>
              </a:defRPr>
            </a:lvl3pPr>
            <a:lvl4pPr marL="1371261" indent="0">
              <a:buNone/>
              <a:defRPr sz="1400">
                <a:solidFill>
                  <a:schemeClr val="tx1">
                    <a:tint val="75000"/>
                  </a:schemeClr>
                </a:solidFill>
              </a:defRPr>
            </a:lvl4pPr>
            <a:lvl5pPr marL="1828348" indent="0">
              <a:buNone/>
              <a:defRPr sz="1400">
                <a:solidFill>
                  <a:schemeClr val="tx1">
                    <a:tint val="75000"/>
                  </a:schemeClr>
                </a:solidFill>
              </a:defRPr>
            </a:lvl5pPr>
            <a:lvl6pPr marL="2285434" indent="0">
              <a:buNone/>
              <a:defRPr sz="1400">
                <a:solidFill>
                  <a:schemeClr val="tx1">
                    <a:tint val="75000"/>
                  </a:schemeClr>
                </a:solidFill>
              </a:defRPr>
            </a:lvl6pPr>
            <a:lvl7pPr marL="2742522" indent="0">
              <a:buNone/>
              <a:defRPr sz="1400">
                <a:solidFill>
                  <a:schemeClr val="tx1">
                    <a:tint val="75000"/>
                  </a:schemeClr>
                </a:solidFill>
              </a:defRPr>
            </a:lvl7pPr>
            <a:lvl8pPr marL="3199609" indent="0">
              <a:buNone/>
              <a:defRPr sz="1400">
                <a:solidFill>
                  <a:schemeClr val="tx1">
                    <a:tint val="75000"/>
                  </a:schemeClr>
                </a:solidFill>
              </a:defRPr>
            </a:lvl8pPr>
            <a:lvl9pPr marL="365669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AEC8B4-D468-4146-906E-622640247792}"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62422-CFF3-B346-BCB4-76893638F6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9143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90"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27"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887EEF-74AC-C446-87F5-DA5136570586}"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C5B19D-5C71-E543-917B-1E3FC5B549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3432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088" indent="0">
              <a:buNone/>
              <a:defRPr sz="2000" b="1"/>
            </a:lvl2pPr>
            <a:lvl3pPr marL="914174" indent="0">
              <a:buNone/>
              <a:defRPr sz="1800" b="1"/>
            </a:lvl3pPr>
            <a:lvl4pPr marL="1371261" indent="0">
              <a:buNone/>
              <a:defRPr sz="1600" b="1"/>
            </a:lvl4pPr>
            <a:lvl5pPr marL="1828348" indent="0">
              <a:buNone/>
              <a:defRPr sz="1600" b="1"/>
            </a:lvl5pPr>
            <a:lvl6pPr marL="2285434" indent="0">
              <a:buNone/>
              <a:defRPr sz="1600" b="1"/>
            </a:lvl6pPr>
            <a:lvl7pPr marL="2742522" indent="0">
              <a:buNone/>
              <a:defRPr sz="1600" b="1"/>
            </a:lvl7pPr>
            <a:lvl8pPr marL="3199609" indent="0">
              <a:buNone/>
              <a:defRPr sz="1600" b="1"/>
            </a:lvl8pPr>
            <a:lvl9pPr marL="36566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5"/>
            <a:ext cx="4041775" cy="639762"/>
          </a:xfrm>
        </p:spPr>
        <p:txBody>
          <a:bodyPr anchor="b"/>
          <a:lstStyle>
            <a:lvl1pPr marL="0" indent="0">
              <a:buNone/>
              <a:defRPr sz="2400" b="1"/>
            </a:lvl1pPr>
            <a:lvl2pPr marL="457088" indent="0">
              <a:buNone/>
              <a:defRPr sz="2000" b="1"/>
            </a:lvl2pPr>
            <a:lvl3pPr marL="914174" indent="0">
              <a:buNone/>
              <a:defRPr sz="1800" b="1"/>
            </a:lvl3pPr>
            <a:lvl4pPr marL="1371261" indent="0">
              <a:buNone/>
              <a:defRPr sz="1600" b="1"/>
            </a:lvl4pPr>
            <a:lvl5pPr marL="1828348" indent="0">
              <a:buNone/>
              <a:defRPr sz="1600" b="1"/>
            </a:lvl5pPr>
            <a:lvl6pPr marL="2285434" indent="0">
              <a:buNone/>
              <a:defRPr sz="1600" b="1"/>
            </a:lvl6pPr>
            <a:lvl7pPr marL="2742522" indent="0">
              <a:buNone/>
              <a:defRPr sz="1600" b="1"/>
            </a:lvl7pPr>
            <a:lvl8pPr marL="3199609" indent="0">
              <a:buNone/>
              <a:defRPr sz="1600" b="1"/>
            </a:lvl8pPr>
            <a:lvl9pPr marL="36566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FBCED7-66D5-E148-A815-E580BB22691F}"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6C83D5-690B-BA41-8421-3E6F7864CA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9955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BB1F0F-05BA-0E44-B7DC-E753FBE56C47}"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ED28713-A8B1-934F-82D9-E3E7DC5687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5785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4E590B-7470-BC46-BE92-480746B9082A}"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BB6157-5128-274F-8277-AD68F8AA38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491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6748" indent="0">
              <a:buNone/>
              <a:defRPr sz="1800">
                <a:solidFill>
                  <a:schemeClr val="tx1">
                    <a:tint val="75000"/>
                  </a:schemeClr>
                </a:solidFill>
              </a:defRPr>
            </a:lvl2pPr>
            <a:lvl3pPr marL="913496" indent="0">
              <a:buNone/>
              <a:defRPr sz="1600">
                <a:solidFill>
                  <a:schemeClr val="tx1">
                    <a:tint val="75000"/>
                  </a:schemeClr>
                </a:solidFill>
              </a:defRPr>
            </a:lvl3pPr>
            <a:lvl4pPr marL="1370244" indent="0">
              <a:buNone/>
              <a:defRPr sz="1400">
                <a:solidFill>
                  <a:schemeClr val="tx1">
                    <a:tint val="75000"/>
                  </a:schemeClr>
                </a:solidFill>
              </a:defRPr>
            </a:lvl4pPr>
            <a:lvl5pPr marL="1826992" indent="0">
              <a:buNone/>
              <a:defRPr sz="1400">
                <a:solidFill>
                  <a:schemeClr val="tx1">
                    <a:tint val="75000"/>
                  </a:schemeClr>
                </a:solidFill>
              </a:defRPr>
            </a:lvl5pPr>
            <a:lvl6pPr marL="2283739" indent="0">
              <a:buNone/>
              <a:defRPr sz="1400">
                <a:solidFill>
                  <a:schemeClr val="tx1">
                    <a:tint val="75000"/>
                  </a:schemeClr>
                </a:solidFill>
              </a:defRPr>
            </a:lvl6pPr>
            <a:lvl7pPr marL="2740488" indent="0">
              <a:buNone/>
              <a:defRPr sz="1400">
                <a:solidFill>
                  <a:schemeClr val="tx1">
                    <a:tint val="75000"/>
                  </a:schemeClr>
                </a:solidFill>
              </a:defRPr>
            </a:lvl7pPr>
            <a:lvl8pPr marL="3197235" indent="0">
              <a:buNone/>
              <a:defRPr sz="1400">
                <a:solidFill>
                  <a:schemeClr val="tx1">
                    <a:tint val="75000"/>
                  </a:schemeClr>
                </a:solidFill>
              </a:defRPr>
            </a:lvl8pPr>
            <a:lvl9pPr marL="365398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AEC8B4-D468-4146-906E-622640247792}" type="datetimeFigureOut">
              <a:rPr lang="en-US">
                <a:solidFill>
                  <a:prstClr val="black">
                    <a:tint val="75000"/>
                  </a:prstClr>
                </a:solidFill>
              </a:rPr>
              <a:pPr>
                <a:def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F962422-CFF3-B346-BCB4-76893638F6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92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8" indent="0">
              <a:buNone/>
              <a:defRPr sz="1200"/>
            </a:lvl2pPr>
            <a:lvl3pPr marL="914174" indent="0">
              <a:buNone/>
              <a:defRPr sz="1000"/>
            </a:lvl3pPr>
            <a:lvl4pPr marL="1371261" indent="0">
              <a:buNone/>
              <a:defRPr sz="900"/>
            </a:lvl4pPr>
            <a:lvl5pPr marL="1828348" indent="0">
              <a:buNone/>
              <a:defRPr sz="900"/>
            </a:lvl5pPr>
            <a:lvl6pPr marL="2285434" indent="0">
              <a:buNone/>
              <a:defRPr sz="900"/>
            </a:lvl6pPr>
            <a:lvl7pPr marL="2742522" indent="0">
              <a:buNone/>
              <a:defRPr sz="900"/>
            </a:lvl7pPr>
            <a:lvl8pPr marL="3199609" indent="0">
              <a:buNone/>
              <a:defRPr sz="900"/>
            </a:lvl8pPr>
            <a:lvl9pPr marL="365669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36956B-E384-D247-8DD3-3EC1AEF3AF9E}"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EF79E0-6127-AA41-8E1F-0A4334E4D7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6061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88" indent="0">
              <a:buNone/>
              <a:defRPr sz="2800"/>
            </a:lvl2pPr>
            <a:lvl3pPr marL="914174" indent="0">
              <a:buNone/>
              <a:defRPr sz="2400"/>
            </a:lvl3pPr>
            <a:lvl4pPr marL="1371261" indent="0">
              <a:buNone/>
              <a:defRPr sz="2000"/>
            </a:lvl4pPr>
            <a:lvl5pPr marL="1828348" indent="0">
              <a:buNone/>
              <a:defRPr sz="2000"/>
            </a:lvl5pPr>
            <a:lvl6pPr marL="2285434" indent="0">
              <a:buNone/>
              <a:defRPr sz="2000"/>
            </a:lvl6pPr>
            <a:lvl7pPr marL="2742522" indent="0">
              <a:buNone/>
              <a:defRPr sz="2000"/>
            </a:lvl7pPr>
            <a:lvl8pPr marL="3199609" indent="0">
              <a:buNone/>
              <a:defRPr sz="2000"/>
            </a:lvl8pPr>
            <a:lvl9pPr marL="3656696"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88" indent="0">
              <a:buNone/>
              <a:defRPr sz="1200"/>
            </a:lvl2pPr>
            <a:lvl3pPr marL="914174" indent="0">
              <a:buNone/>
              <a:defRPr sz="1000"/>
            </a:lvl3pPr>
            <a:lvl4pPr marL="1371261" indent="0">
              <a:buNone/>
              <a:defRPr sz="900"/>
            </a:lvl4pPr>
            <a:lvl5pPr marL="1828348" indent="0">
              <a:buNone/>
              <a:defRPr sz="900"/>
            </a:lvl5pPr>
            <a:lvl6pPr marL="2285434" indent="0">
              <a:buNone/>
              <a:defRPr sz="900"/>
            </a:lvl6pPr>
            <a:lvl7pPr marL="2742522" indent="0">
              <a:buNone/>
              <a:defRPr sz="900"/>
            </a:lvl7pPr>
            <a:lvl8pPr marL="3199609" indent="0">
              <a:buNone/>
              <a:defRPr sz="900"/>
            </a:lvl8pPr>
            <a:lvl9pPr marL="365669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EC5084-9568-C04D-90CB-D619E0CA1A7C}"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C02714-02A7-0F4F-9FA6-A125EFC50E6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150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9C2CA6-ECED-144C-B919-233F25EBB45F}"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1E665-D889-F44C-B6B7-D41206D056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71085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7" y="303215"/>
            <a:ext cx="2403475" cy="6453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90" y="303215"/>
            <a:ext cx="7062787" cy="6453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E823EF-A643-4C4B-805E-FB922158C791}"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F1D7A8-CAE8-DF4C-A01C-77BC608689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467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96"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9733"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887EEF-74AC-C446-87F5-DA5136570586}" type="datetimeFigureOut">
              <a:rPr lang="en-US">
                <a:solidFill>
                  <a:prstClr val="black">
                    <a:tint val="75000"/>
                  </a:prstClr>
                </a:solidFill>
              </a:rPr>
              <a:pPr>
                <a:defRPr/>
              </a:pPr>
              <a:t>11/25/2019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C5B19D-5C71-E543-917B-1E3FC5B549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466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6748" indent="0">
              <a:buNone/>
              <a:defRPr sz="2000" b="1"/>
            </a:lvl2pPr>
            <a:lvl3pPr marL="913496" indent="0">
              <a:buNone/>
              <a:defRPr sz="1800" b="1"/>
            </a:lvl3pPr>
            <a:lvl4pPr marL="1370244" indent="0">
              <a:buNone/>
              <a:defRPr sz="1600" b="1"/>
            </a:lvl4pPr>
            <a:lvl5pPr marL="1826992" indent="0">
              <a:buNone/>
              <a:defRPr sz="1600" b="1"/>
            </a:lvl5pPr>
            <a:lvl6pPr marL="2283739" indent="0">
              <a:buNone/>
              <a:defRPr sz="1600" b="1"/>
            </a:lvl6pPr>
            <a:lvl7pPr marL="2740488" indent="0">
              <a:buNone/>
              <a:defRPr sz="1600" b="1"/>
            </a:lvl7pPr>
            <a:lvl8pPr marL="3197235" indent="0">
              <a:buNone/>
              <a:defRPr sz="1600" b="1"/>
            </a:lvl8pPr>
            <a:lvl9pPr marL="365398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6748" indent="0">
              <a:buNone/>
              <a:defRPr sz="2000" b="1"/>
            </a:lvl2pPr>
            <a:lvl3pPr marL="913496" indent="0">
              <a:buNone/>
              <a:defRPr sz="1800" b="1"/>
            </a:lvl3pPr>
            <a:lvl4pPr marL="1370244" indent="0">
              <a:buNone/>
              <a:defRPr sz="1600" b="1"/>
            </a:lvl4pPr>
            <a:lvl5pPr marL="1826992" indent="0">
              <a:buNone/>
              <a:defRPr sz="1600" b="1"/>
            </a:lvl5pPr>
            <a:lvl6pPr marL="2283739" indent="0">
              <a:buNone/>
              <a:defRPr sz="1600" b="1"/>
            </a:lvl6pPr>
            <a:lvl7pPr marL="2740488" indent="0">
              <a:buNone/>
              <a:defRPr sz="1600" b="1"/>
            </a:lvl7pPr>
            <a:lvl8pPr marL="3197235" indent="0">
              <a:buNone/>
              <a:defRPr sz="1600" b="1"/>
            </a:lvl8pPr>
            <a:lvl9pPr marL="365398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FBCED7-66D5-E148-A815-E580BB22691F}" type="datetimeFigureOut">
              <a:rPr lang="en-US">
                <a:solidFill>
                  <a:prstClr val="black">
                    <a:tint val="75000"/>
                  </a:prstClr>
                </a:solidFill>
              </a:rPr>
              <a:pPr>
                <a:defRPr/>
              </a:pPr>
              <a:t>11/25/2019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6C83D5-690B-BA41-8421-3E6F7864CA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676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BB1F0F-05BA-0E44-B7DC-E753FBE56C47}" type="datetimeFigureOut">
              <a:rPr lang="en-US">
                <a:solidFill>
                  <a:prstClr val="black">
                    <a:tint val="75000"/>
                  </a:prstClr>
                </a:solidFill>
              </a:rPr>
              <a:pPr>
                <a:defRPr/>
              </a:pPr>
              <a:t>11/25/2019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ED28713-A8B1-934F-82D9-E3E7DC5687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801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4E590B-7470-BC46-BE92-480746B9082A}" type="datetimeFigureOut">
              <a:rPr lang="en-US">
                <a:solidFill>
                  <a:prstClr val="black">
                    <a:tint val="75000"/>
                  </a:prstClr>
                </a:solidFill>
              </a:rPr>
              <a:pPr>
                <a:defRPr/>
              </a:pPr>
              <a:t>11/25/2019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BB6157-5128-274F-8277-AD68F8AA38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562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6748" indent="0">
              <a:buNone/>
              <a:defRPr sz="1200"/>
            </a:lvl2pPr>
            <a:lvl3pPr marL="913496" indent="0">
              <a:buNone/>
              <a:defRPr sz="1000"/>
            </a:lvl3pPr>
            <a:lvl4pPr marL="1370244" indent="0">
              <a:buNone/>
              <a:defRPr sz="900"/>
            </a:lvl4pPr>
            <a:lvl5pPr marL="1826992" indent="0">
              <a:buNone/>
              <a:defRPr sz="900"/>
            </a:lvl5pPr>
            <a:lvl6pPr marL="2283739" indent="0">
              <a:buNone/>
              <a:defRPr sz="900"/>
            </a:lvl6pPr>
            <a:lvl7pPr marL="2740488" indent="0">
              <a:buNone/>
              <a:defRPr sz="900"/>
            </a:lvl7pPr>
            <a:lvl8pPr marL="3197235" indent="0">
              <a:buNone/>
              <a:defRPr sz="900"/>
            </a:lvl8pPr>
            <a:lvl9pPr marL="365398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36956B-E384-D247-8DD3-3EC1AEF3AF9E}" type="datetimeFigureOut">
              <a:rPr lang="en-US">
                <a:solidFill>
                  <a:prstClr val="black">
                    <a:tint val="75000"/>
                  </a:prstClr>
                </a:solidFill>
              </a:rPr>
              <a:pPr>
                <a:defRPr/>
              </a:pPr>
              <a:t>11/25/2019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EF79E0-6127-AA41-8E1F-0A4334E4D7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31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6748" indent="0">
              <a:buNone/>
              <a:defRPr sz="2800"/>
            </a:lvl2pPr>
            <a:lvl3pPr marL="913496" indent="0">
              <a:buNone/>
              <a:defRPr sz="2400"/>
            </a:lvl3pPr>
            <a:lvl4pPr marL="1370244" indent="0">
              <a:buNone/>
              <a:defRPr sz="2000"/>
            </a:lvl4pPr>
            <a:lvl5pPr marL="1826992" indent="0">
              <a:buNone/>
              <a:defRPr sz="2000"/>
            </a:lvl5pPr>
            <a:lvl6pPr marL="2283739" indent="0">
              <a:buNone/>
              <a:defRPr sz="2000"/>
            </a:lvl6pPr>
            <a:lvl7pPr marL="2740488" indent="0">
              <a:buNone/>
              <a:defRPr sz="2000"/>
            </a:lvl7pPr>
            <a:lvl8pPr marL="3197235" indent="0">
              <a:buNone/>
              <a:defRPr sz="2000"/>
            </a:lvl8pPr>
            <a:lvl9pPr marL="3653984"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6748" indent="0">
              <a:buNone/>
              <a:defRPr sz="1200"/>
            </a:lvl2pPr>
            <a:lvl3pPr marL="913496" indent="0">
              <a:buNone/>
              <a:defRPr sz="1000"/>
            </a:lvl3pPr>
            <a:lvl4pPr marL="1370244" indent="0">
              <a:buNone/>
              <a:defRPr sz="900"/>
            </a:lvl4pPr>
            <a:lvl5pPr marL="1826992" indent="0">
              <a:buNone/>
              <a:defRPr sz="900"/>
            </a:lvl5pPr>
            <a:lvl6pPr marL="2283739" indent="0">
              <a:buNone/>
              <a:defRPr sz="900"/>
            </a:lvl6pPr>
            <a:lvl7pPr marL="2740488" indent="0">
              <a:buNone/>
              <a:defRPr sz="900"/>
            </a:lvl7pPr>
            <a:lvl8pPr marL="3197235" indent="0">
              <a:buNone/>
              <a:defRPr sz="900"/>
            </a:lvl8pPr>
            <a:lvl9pPr marL="365398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EC5084-9568-C04D-90CB-D619E0CA1A7C}" type="datetimeFigureOut">
              <a:rPr lang="en-US">
                <a:solidFill>
                  <a:prstClr val="black">
                    <a:tint val="75000"/>
                  </a:prstClr>
                </a:solidFill>
              </a:rPr>
              <a:pPr>
                <a:defRPr/>
              </a:pPr>
              <a:t>11/25/2019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C02714-02A7-0F4F-9FA6-A125EFC50E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53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3"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0" tIns="45674" rIns="91350" bIns="45674"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683" y="1600783"/>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50" tIns="45674" rIns="91350" bIns="4567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676" y="6357038"/>
            <a:ext cx="2133554" cy="364206"/>
          </a:xfrm>
          <a:prstGeom prst="rect">
            <a:avLst/>
          </a:prstGeom>
        </p:spPr>
        <p:txBody>
          <a:bodyPr vert="horz" lIns="91350" tIns="45674" rIns="91350" bIns="45674" rtlCol="0" anchor="ctr"/>
          <a:lstStyle>
            <a:lvl1pPr algn="l" defTabSz="456748" fontAlgn="auto">
              <a:spcBef>
                <a:spcPts val="0"/>
              </a:spcBef>
              <a:spcAft>
                <a:spcPts val="0"/>
              </a:spcAft>
              <a:defRPr sz="1200">
                <a:solidFill>
                  <a:schemeClr val="tx1">
                    <a:tint val="75000"/>
                  </a:schemeClr>
                </a:solidFill>
                <a:latin typeface="+mn-lt"/>
                <a:ea typeface="+mn-ea"/>
                <a:cs typeface="+mn-cs"/>
              </a:defRPr>
            </a:lvl1pPr>
          </a:lstStyle>
          <a:p>
            <a:pPr>
              <a:defRPr/>
            </a:pPr>
            <a:fld id="{719C9695-B40B-934E-BDAE-7986D2114D23}" type="datetimeFigureOut">
              <a:rPr lang="en-US">
                <a:solidFill>
                  <a:prstClr val="black">
                    <a:tint val="75000"/>
                  </a:prstClr>
                </a:solidFill>
              </a:rPr>
              <a:pPr>
                <a:defRPr/>
              </a:pPr>
              <a:t>11/25/2019</a:t>
            </a:fld>
            <a:endParaRPr lang="en-US">
              <a:solidFill>
                <a:prstClr val="black">
                  <a:tint val="75000"/>
                </a:prstClr>
              </a:solidFill>
            </a:endParaRPr>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350" tIns="45674" rIns="91350" bIns="45674" rtlCol="0" anchor="ctr"/>
          <a:lstStyle>
            <a:lvl1pPr algn="ctr" defTabSz="456748"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lIns="91350" tIns="45674" rIns="91350" bIns="45674" rtlCol="0" anchor="ctr"/>
          <a:lstStyle>
            <a:lvl1pPr algn="r" defTabSz="456748" fontAlgn="auto">
              <a:spcBef>
                <a:spcPts val="0"/>
              </a:spcBef>
              <a:spcAft>
                <a:spcPts val="0"/>
              </a:spcAft>
              <a:defRPr sz="1200">
                <a:solidFill>
                  <a:schemeClr val="tx1">
                    <a:tint val="75000"/>
                  </a:schemeClr>
                </a:solidFill>
                <a:latin typeface="+mn-lt"/>
                <a:ea typeface="+mn-ea"/>
                <a:cs typeface="+mn-cs"/>
              </a:defRPr>
            </a:lvl1pPr>
          </a:lstStyle>
          <a:p>
            <a:pPr>
              <a:defRPr/>
            </a:pPr>
            <a:fld id="{9B6A4857-8CEB-0E43-B75B-3DC206F9FD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4948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6101"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00477"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800960"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201440"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601921" algn="ctr" defTabSz="45610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073" indent="-342073" algn="l" defTabSz="456101"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167" indent="-285063" algn="l" defTabSz="456101"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646" indent="-228052" algn="l" defTabSz="456101"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750" indent="-228052" algn="l" defTabSz="456101"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243" indent="-228052" algn="l" defTabSz="456101"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2114" indent="-228372" algn="l" defTabSz="456748" rtl="0" eaLnBrk="1" latinLnBrk="0" hangingPunct="1">
        <a:spcBef>
          <a:spcPct val="20000"/>
        </a:spcBef>
        <a:buFont typeface="Arial"/>
        <a:buChar char="•"/>
        <a:defRPr sz="2000" kern="1200">
          <a:solidFill>
            <a:schemeClr val="tx1"/>
          </a:solidFill>
          <a:latin typeface="+mn-lt"/>
          <a:ea typeface="+mn-ea"/>
          <a:cs typeface="+mn-cs"/>
        </a:defRPr>
      </a:lvl6pPr>
      <a:lvl7pPr marL="2968862" indent="-228372" algn="l" defTabSz="456748" rtl="0" eaLnBrk="1" latinLnBrk="0" hangingPunct="1">
        <a:spcBef>
          <a:spcPct val="20000"/>
        </a:spcBef>
        <a:buFont typeface="Arial"/>
        <a:buChar char="•"/>
        <a:defRPr sz="2000" kern="1200">
          <a:solidFill>
            <a:schemeClr val="tx1"/>
          </a:solidFill>
          <a:latin typeface="+mn-lt"/>
          <a:ea typeface="+mn-ea"/>
          <a:cs typeface="+mn-cs"/>
        </a:defRPr>
      </a:lvl7pPr>
      <a:lvl8pPr marL="3425610" indent="-228372" algn="l" defTabSz="456748" rtl="0" eaLnBrk="1" latinLnBrk="0" hangingPunct="1">
        <a:spcBef>
          <a:spcPct val="20000"/>
        </a:spcBef>
        <a:buFont typeface="Arial"/>
        <a:buChar char="•"/>
        <a:defRPr sz="2000" kern="1200">
          <a:solidFill>
            <a:schemeClr val="tx1"/>
          </a:solidFill>
          <a:latin typeface="+mn-lt"/>
          <a:ea typeface="+mn-ea"/>
          <a:cs typeface="+mn-cs"/>
        </a:defRPr>
      </a:lvl8pPr>
      <a:lvl9pPr marL="3882359" indent="-228372" algn="l" defTabSz="4567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48" rtl="0" eaLnBrk="1" latinLnBrk="0" hangingPunct="1">
        <a:defRPr sz="1800" kern="1200">
          <a:solidFill>
            <a:schemeClr val="tx1"/>
          </a:solidFill>
          <a:latin typeface="+mn-lt"/>
          <a:ea typeface="+mn-ea"/>
          <a:cs typeface="+mn-cs"/>
        </a:defRPr>
      </a:lvl1pPr>
      <a:lvl2pPr marL="456748" algn="l" defTabSz="456748" rtl="0" eaLnBrk="1" latinLnBrk="0" hangingPunct="1">
        <a:defRPr sz="1800" kern="1200">
          <a:solidFill>
            <a:schemeClr val="tx1"/>
          </a:solidFill>
          <a:latin typeface="+mn-lt"/>
          <a:ea typeface="+mn-ea"/>
          <a:cs typeface="+mn-cs"/>
        </a:defRPr>
      </a:lvl2pPr>
      <a:lvl3pPr marL="913496" algn="l" defTabSz="456748" rtl="0" eaLnBrk="1" latinLnBrk="0" hangingPunct="1">
        <a:defRPr sz="1800" kern="1200">
          <a:solidFill>
            <a:schemeClr val="tx1"/>
          </a:solidFill>
          <a:latin typeface="+mn-lt"/>
          <a:ea typeface="+mn-ea"/>
          <a:cs typeface="+mn-cs"/>
        </a:defRPr>
      </a:lvl3pPr>
      <a:lvl4pPr marL="1370244" algn="l" defTabSz="456748" rtl="0" eaLnBrk="1" latinLnBrk="0" hangingPunct="1">
        <a:defRPr sz="1800" kern="1200">
          <a:solidFill>
            <a:schemeClr val="tx1"/>
          </a:solidFill>
          <a:latin typeface="+mn-lt"/>
          <a:ea typeface="+mn-ea"/>
          <a:cs typeface="+mn-cs"/>
        </a:defRPr>
      </a:lvl4pPr>
      <a:lvl5pPr marL="1826992" algn="l" defTabSz="456748" rtl="0" eaLnBrk="1" latinLnBrk="0" hangingPunct="1">
        <a:defRPr sz="1800" kern="1200">
          <a:solidFill>
            <a:schemeClr val="tx1"/>
          </a:solidFill>
          <a:latin typeface="+mn-lt"/>
          <a:ea typeface="+mn-ea"/>
          <a:cs typeface="+mn-cs"/>
        </a:defRPr>
      </a:lvl5pPr>
      <a:lvl6pPr marL="2283739" algn="l" defTabSz="456748" rtl="0" eaLnBrk="1" latinLnBrk="0" hangingPunct="1">
        <a:defRPr sz="1800" kern="1200">
          <a:solidFill>
            <a:schemeClr val="tx1"/>
          </a:solidFill>
          <a:latin typeface="+mn-lt"/>
          <a:ea typeface="+mn-ea"/>
          <a:cs typeface="+mn-cs"/>
        </a:defRPr>
      </a:lvl6pPr>
      <a:lvl7pPr marL="2740488" algn="l" defTabSz="456748" rtl="0" eaLnBrk="1" latinLnBrk="0" hangingPunct="1">
        <a:defRPr sz="1800" kern="1200">
          <a:solidFill>
            <a:schemeClr val="tx1"/>
          </a:solidFill>
          <a:latin typeface="+mn-lt"/>
          <a:ea typeface="+mn-ea"/>
          <a:cs typeface="+mn-cs"/>
        </a:defRPr>
      </a:lvl7pPr>
      <a:lvl8pPr marL="3197235" algn="l" defTabSz="456748" rtl="0" eaLnBrk="1" latinLnBrk="0" hangingPunct="1">
        <a:defRPr sz="1800" kern="1200">
          <a:solidFill>
            <a:schemeClr val="tx1"/>
          </a:solidFill>
          <a:latin typeface="+mn-lt"/>
          <a:ea typeface="+mn-ea"/>
          <a:cs typeface="+mn-cs"/>
        </a:defRPr>
      </a:lvl8pPr>
      <a:lvl9pPr marL="3653984" algn="l" defTabSz="45674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28" tIns="45715" rIns="91428" bIns="45715"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8" tIns="45715" rIns="91428" bIns="45715"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8" tIns="45715" rIns="91428" bIns="45715" rtlCol="0" anchor="ctr"/>
          <a:lstStyle>
            <a:lvl1pPr algn="l">
              <a:defRPr sz="1200">
                <a:solidFill>
                  <a:schemeClr val="tx1">
                    <a:tint val="75000"/>
                  </a:schemeClr>
                </a:solidFill>
              </a:defRPr>
            </a:lvl1pPr>
          </a:lstStyle>
          <a:p>
            <a:pPr defTabSz="457144"/>
            <a:fld id="{D92CCDF5-BC1E-C044-B4C7-A23ADF035DF8}" type="datetimeFigureOut">
              <a:rPr lang="en-US" smtClean="0">
                <a:solidFill>
                  <a:prstClr val="black">
                    <a:tint val="75000"/>
                  </a:prstClr>
                </a:solidFill>
              </a:rPr>
              <a:pPr defTabSz="457144"/>
              <a:t>11/25/2019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28" tIns="45715" rIns="91428" bIns="45715" rtlCol="0" anchor="ctr"/>
          <a:lstStyle>
            <a:lvl1pPr algn="ctr">
              <a:defRPr sz="1200">
                <a:solidFill>
                  <a:schemeClr val="tx1">
                    <a:tint val="75000"/>
                  </a:schemeClr>
                </a:solidFill>
              </a:defRPr>
            </a:lvl1pPr>
          </a:lstStyle>
          <a:p>
            <a:pPr defTabSz="457144"/>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8" tIns="45715" rIns="91428" bIns="45715" rtlCol="0" anchor="ctr"/>
          <a:lstStyle>
            <a:lvl1pPr algn="r">
              <a:defRPr sz="1200">
                <a:solidFill>
                  <a:schemeClr val="tx1">
                    <a:tint val="75000"/>
                  </a:schemeClr>
                </a:solidFill>
              </a:defRPr>
            </a:lvl1pPr>
          </a:lstStyle>
          <a:p>
            <a:pPr defTabSz="457144"/>
            <a:fld id="{63C59495-38BC-D544-83A6-46488695F585}" type="slidenum">
              <a:rPr lang="en-US" smtClean="0">
                <a:solidFill>
                  <a:prstClr val="black">
                    <a:tint val="75000"/>
                  </a:prstClr>
                </a:solidFill>
              </a:rPr>
              <a:pPr defTabSz="457144"/>
              <a:t>‹#›</a:t>
            </a:fld>
            <a:endParaRPr lang="en-US" dirty="0">
              <a:solidFill>
                <a:prstClr val="black">
                  <a:tint val="75000"/>
                </a:prstClr>
              </a:solidFill>
            </a:endParaRPr>
          </a:p>
        </p:txBody>
      </p:sp>
    </p:spTree>
    <p:extLst>
      <p:ext uri="{BB962C8B-B14F-4D97-AF65-F5344CB8AC3E}">
        <p14:creationId xmlns:p14="http://schemas.microsoft.com/office/powerpoint/2010/main" val="322306859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57144" rtl="0" eaLnBrk="1" latinLnBrk="0" hangingPunct="1">
        <a:spcBef>
          <a:spcPct val="0"/>
        </a:spcBef>
        <a:buNone/>
        <a:defRPr sz="4400" kern="1200">
          <a:solidFill>
            <a:schemeClr val="tx1"/>
          </a:solidFill>
          <a:latin typeface="+mj-lt"/>
          <a:ea typeface="+mj-ea"/>
          <a:cs typeface="+mj-cs"/>
        </a:defRPr>
      </a:lvl1pPr>
    </p:titleStyle>
    <p:bodyStyle>
      <a:lvl1pPr marL="342857" indent="-342857" algn="l" defTabSz="457144" rtl="0" eaLnBrk="1" latinLnBrk="0" hangingPunct="1">
        <a:spcBef>
          <a:spcPct val="20000"/>
        </a:spcBef>
        <a:buFont typeface="Arial"/>
        <a:buChar char="•"/>
        <a:defRPr sz="3200" kern="1200">
          <a:solidFill>
            <a:schemeClr val="tx1"/>
          </a:solidFill>
          <a:latin typeface="+mn-lt"/>
          <a:ea typeface="+mn-ea"/>
          <a:cs typeface="+mn-cs"/>
        </a:defRPr>
      </a:lvl1pPr>
      <a:lvl2pPr marL="742858" indent="-285715" algn="l" defTabSz="457144" rtl="0" eaLnBrk="1" latinLnBrk="0" hangingPunct="1">
        <a:spcBef>
          <a:spcPct val="20000"/>
        </a:spcBef>
        <a:buFont typeface="Arial"/>
        <a:buChar char="–"/>
        <a:defRPr sz="2800" kern="1200">
          <a:solidFill>
            <a:schemeClr val="tx1"/>
          </a:solidFill>
          <a:latin typeface="+mn-lt"/>
          <a:ea typeface="+mn-ea"/>
          <a:cs typeface="+mn-cs"/>
        </a:defRPr>
      </a:lvl2pPr>
      <a:lvl3pPr marL="1142859" indent="-228571" algn="l" defTabSz="457144" rtl="0" eaLnBrk="1" latinLnBrk="0" hangingPunct="1">
        <a:spcBef>
          <a:spcPct val="20000"/>
        </a:spcBef>
        <a:buFont typeface="Arial"/>
        <a:buChar char="•"/>
        <a:defRPr sz="2400" kern="1200">
          <a:solidFill>
            <a:schemeClr val="tx1"/>
          </a:solidFill>
          <a:latin typeface="+mn-lt"/>
          <a:ea typeface="+mn-ea"/>
          <a:cs typeface="+mn-cs"/>
        </a:defRPr>
      </a:lvl3pPr>
      <a:lvl4pPr marL="1600002" indent="-228571" algn="l" defTabSz="457144" rtl="0" eaLnBrk="1" latinLnBrk="0" hangingPunct="1">
        <a:spcBef>
          <a:spcPct val="20000"/>
        </a:spcBef>
        <a:buFont typeface="Arial"/>
        <a:buChar char="–"/>
        <a:defRPr sz="2000" kern="1200">
          <a:solidFill>
            <a:schemeClr val="tx1"/>
          </a:solidFill>
          <a:latin typeface="+mn-lt"/>
          <a:ea typeface="+mn-ea"/>
          <a:cs typeface="+mn-cs"/>
        </a:defRPr>
      </a:lvl4pPr>
      <a:lvl5pPr marL="2057146" indent="-228571" algn="l" defTabSz="457144" rtl="0" eaLnBrk="1" latinLnBrk="0" hangingPunct="1">
        <a:spcBef>
          <a:spcPct val="20000"/>
        </a:spcBef>
        <a:buFont typeface="Arial"/>
        <a:buChar char="»"/>
        <a:defRPr sz="2000" kern="1200">
          <a:solidFill>
            <a:schemeClr val="tx1"/>
          </a:solidFill>
          <a:latin typeface="+mn-lt"/>
          <a:ea typeface="+mn-ea"/>
          <a:cs typeface="+mn-cs"/>
        </a:defRPr>
      </a:lvl5pPr>
      <a:lvl6pPr marL="2514289" indent="-228571" algn="l" defTabSz="457144" rtl="0" eaLnBrk="1" latinLnBrk="0" hangingPunct="1">
        <a:spcBef>
          <a:spcPct val="20000"/>
        </a:spcBef>
        <a:buFont typeface="Arial"/>
        <a:buChar char="•"/>
        <a:defRPr sz="2000" kern="1200">
          <a:solidFill>
            <a:schemeClr val="tx1"/>
          </a:solidFill>
          <a:latin typeface="+mn-lt"/>
          <a:ea typeface="+mn-ea"/>
          <a:cs typeface="+mn-cs"/>
        </a:defRPr>
      </a:lvl6pPr>
      <a:lvl7pPr marL="2971433" indent="-228571" algn="l" defTabSz="457144" rtl="0" eaLnBrk="1" latinLnBrk="0" hangingPunct="1">
        <a:spcBef>
          <a:spcPct val="20000"/>
        </a:spcBef>
        <a:buFont typeface="Arial"/>
        <a:buChar char="•"/>
        <a:defRPr sz="2000" kern="1200">
          <a:solidFill>
            <a:schemeClr val="tx1"/>
          </a:solidFill>
          <a:latin typeface="+mn-lt"/>
          <a:ea typeface="+mn-ea"/>
          <a:cs typeface="+mn-cs"/>
        </a:defRPr>
      </a:lvl7pPr>
      <a:lvl8pPr marL="3428576" indent="-228571" algn="l" defTabSz="457144" rtl="0" eaLnBrk="1" latinLnBrk="0" hangingPunct="1">
        <a:spcBef>
          <a:spcPct val="20000"/>
        </a:spcBef>
        <a:buFont typeface="Arial"/>
        <a:buChar char="•"/>
        <a:defRPr sz="2000" kern="1200">
          <a:solidFill>
            <a:schemeClr val="tx1"/>
          </a:solidFill>
          <a:latin typeface="+mn-lt"/>
          <a:ea typeface="+mn-ea"/>
          <a:cs typeface="+mn-cs"/>
        </a:defRPr>
      </a:lvl8pPr>
      <a:lvl9pPr marL="3885719" indent="-228571" algn="l" defTabSz="45714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4" rtl="0" eaLnBrk="1" latinLnBrk="0" hangingPunct="1">
        <a:defRPr sz="1800" kern="1200">
          <a:solidFill>
            <a:schemeClr val="tx1"/>
          </a:solidFill>
          <a:latin typeface="+mn-lt"/>
          <a:ea typeface="+mn-ea"/>
          <a:cs typeface="+mn-cs"/>
        </a:defRPr>
      </a:lvl1pPr>
      <a:lvl2pPr marL="457144" algn="l" defTabSz="457144" rtl="0" eaLnBrk="1" latinLnBrk="0" hangingPunct="1">
        <a:defRPr sz="1800" kern="1200">
          <a:solidFill>
            <a:schemeClr val="tx1"/>
          </a:solidFill>
          <a:latin typeface="+mn-lt"/>
          <a:ea typeface="+mn-ea"/>
          <a:cs typeface="+mn-cs"/>
        </a:defRPr>
      </a:lvl2pPr>
      <a:lvl3pPr marL="914287" algn="l" defTabSz="457144" rtl="0" eaLnBrk="1" latinLnBrk="0" hangingPunct="1">
        <a:defRPr sz="1800" kern="1200">
          <a:solidFill>
            <a:schemeClr val="tx1"/>
          </a:solidFill>
          <a:latin typeface="+mn-lt"/>
          <a:ea typeface="+mn-ea"/>
          <a:cs typeface="+mn-cs"/>
        </a:defRPr>
      </a:lvl3pPr>
      <a:lvl4pPr marL="1371431" algn="l" defTabSz="457144" rtl="0" eaLnBrk="1" latinLnBrk="0" hangingPunct="1">
        <a:defRPr sz="1800" kern="1200">
          <a:solidFill>
            <a:schemeClr val="tx1"/>
          </a:solidFill>
          <a:latin typeface="+mn-lt"/>
          <a:ea typeface="+mn-ea"/>
          <a:cs typeface="+mn-cs"/>
        </a:defRPr>
      </a:lvl4pPr>
      <a:lvl5pPr marL="1828574" algn="l" defTabSz="457144" rtl="0" eaLnBrk="1" latinLnBrk="0" hangingPunct="1">
        <a:defRPr sz="1800" kern="1200">
          <a:solidFill>
            <a:schemeClr val="tx1"/>
          </a:solidFill>
          <a:latin typeface="+mn-lt"/>
          <a:ea typeface="+mn-ea"/>
          <a:cs typeface="+mn-cs"/>
        </a:defRPr>
      </a:lvl5pPr>
      <a:lvl6pPr marL="2285717" algn="l" defTabSz="457144" rtl="0" eaLnBrk="1" latinLnBrk="0" hangingPunct="1">
        <a:defRPr sz="1800" kern="1200">
          <a:solidFill>
            <a:schemeClr val="tx1"/>
          </a:solidFill>
          <a:latin typeface="+mn-lt"/>
          <a:ea typeface="+mn-ea"/>
          <a:cs typeface="+mn-cs"/>
        </a:defRPr>
      </a:lvl6pPr>
      <a:lvl7pPr marL="2742861" algn="l" defTabSz="457144" rtl="0" eaLnBrk="1" latinLnBrk="0" hangingPunct="1">
        <a:defRPr sz="1800" kern="1200">
          <a:solidFill>
            <a:schemeClr val="tx1"/>
          </a:solidFill>
          <a:latin typeface="+mn-lt"/>
          <a:ea typeface="+mn-ea"/>
          <a:cs typeface="+mn-cs"/>
        </a:defRPr>
      </a:lvl7pPr>
      <a:lvl8pPr marL="3200004" algn="l" defTabSz="457144" rtl="0" eaLnBrk="1" latinLnBrk="0" hangingPunct="1">
        <a:defRPr sz="1800" kern="1200">
          <a:solidFill>
            <a:schemeClr val="tx1"/>
          </a:solidFill>
          <a:latin typeface="+mn-lt"/>
          <a:ea typeface="+mn-ea"/>
          <a:cs typeface="+mn-cs"/>
        </a:defRPr>
      </a:lvl8pPr>
      <a:lvl9pPr marL="3657148" algn="l" defTabSz="4571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7"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7" tIns="45709" rIns="91417" bIns="45709"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677" y="1600777"/>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7" tIns="45709" rIns="91417"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676" y="6357038"/>
            <a:ext cx="2133554" cy="364206"/>
          </a:xfrm>
          <a:prstGeom prst="rect">
            <a:avLst/>
          </a:prstGeom>
        </p:spPr>
        <p:txBody>
          <a:bodyPr vert="horz" lIns="91417" tIns="45709" rIns="91417" bIns="45709" rtlCol="0" anchor="ctr"/>
          <a:lstStyle>
            <a:lvl1pPr algn="l" defTabSz="457088" fontAlgn="auto">
              <a:spcBef>
                <a:spcPts val="0"/>
              </a:spcBef>
              <a:spcAft>
                <a:spcPts val="0"/>
              </a:spcAft>
              <a:defRPr sz="1200">
                <a:solidFill>
                  <a:schemeClr val="tx1">
                    <a:tint val="75000"/>
                  </a:schemeClr>
                </a:solidFill>
                <a:latin typeface="+mn-lt"/>
                <a:ea typeface="+mn-ea"/>
                <a:cs typeface="+mn-cs"/>
              </a:defRPr>
            </a:lvl1pPr>
          </a:lstStyle>
          <a:p>
            <a:pPr>
              <a:defRPr/>
            </a:pPr>
            <a:fld id="{719C9695-B40B-934E-BDAE-7986D2114D23}" type="datetimeFigureOut">
              <a:rPr lang="en-US">
                <a:solidFill>
                  <a:prstClr val="black">
                    <a:tint val="75000"/>
                  </a:prstClr>
                </a:solidFill>
              </a:rPr>
              <a:pPr>
                <a:defRPr/>
              </a:pPr>
              <a:t>11/25/2019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417" tIns="45709" rIns="91417" bIns="45709" rtlCol="0" anchor="ctr"/>
          <a:lstStyle>
            <a:lvl1pPr algn="ctr" defTabSz="457088"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lIns="91417" tIns="45709" rIns="91417" bIns="45709" rtlCol="0" anchor="ctr"/>
          <a:lstStyle>
            <a:lvl1pPr algn="r" defTabSz="457088" fontAlgn="auto">
              <a:spcBef>
                <a:spcPts val="0"/>
              </a:spcBef>
              <a:spcAft>
                <a:spcPts val="0"/>
              </a:spcAft>
              <a:defRPr sz="1200">
                <a:solidFill>
                  <a:schemeClr val="tx1">
                    <a:tint val="75000"/>
                  </a:schemeClr>
                </a:solidFill>
                <a:latin typeface="+mn-lt"/>
                <a:ea typeface="+mn-ea"/>
                <a:cs typeface="+mn-cs"/>
              </a:defRPr>
            </a:lvl1pPr>
          </a:lstStyle>
          <a:p>
            <a:pPr>
              <a:defRPr/>
            </a:pPr>
            <a:fld id="{9B6A4857-8CEB-0E43-B75B-3DC206F9FD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2630905"/>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456442"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00777"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801555"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202334"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603111" algn="ctr" defTabSz="456442"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330" indent="-342330" algn="l" defTabSz="456442"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717" indent="-285276" algn="l" defTabSz="456442"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494" indent="-228221" algn="l" defTabSz="45644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936" indent="-228221" algn="l" defTabSz="456442"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6769" indent="-228221" algn="l" defTabSz="456442"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3978" indent="-228543" algn="l" defTabSz="457088" rtl="0" eaLnBrk="1" latinLnBrk="0" hangingPunct="1">
        <a:spcBef>
          <a:spcPct val="20000"/>
        </a:spcBef>
        <a:buFont typeface="Arial"/>
        <a:buChar char="•"/>
        <a:defRPr sz="2000" kern="1200">
          <a:solidFill>
            <a:schemeClr val="tx1"/>
          </a:solidFill>
          <a:latin typeface="+mn-lt"/>
          <a:ea typeface="+mn-ea"/>
          <a:cs typeface="+mn-cs"/>
        </a:defRPr>
      </a:lvl6pPr>
      <a:lvl7pPr marL="2971065" indent="-228543" algn="l" defTabSz="457088" rtl="0" eaLnBrk="1" latinLnBrk="0" hangingPunct="1">
        <a:spcBef>
          <a:spcPct val="20000"/>
        </a:spcBef>
        <a:buFont typeface="Arial"/>
        <a:buChar char="•"/>
        <a:defRPr sz="2000" kern="1200">
          <a:solidFill>
            <a:schemeClr val="tx1"/>
          </a:solidFill>
          <a:latin typeface="+mn-lt"/>
          <a:ea typeface="+mn-ea"/>
          <a:cs typeface="+mn-cs"/>
        </a:defRPr>
      </a:lvl7pPr>
      <a:lvl8pPr marL="3428152" indent="-228543" algn="l" defTabSz="457088" rtl="0" eaLnBrk="1" latinLnBrk="0" hangingPunct="1">
        <a:spcBef>
          <a:spcPct val="20000"/>
        </a:spcBef>
        <a:buFont typeface="Arial"/>
        <a:buChar char="•"/>
        <a:defRPr sz="2000" kern="1200">
          <a:solidFill>
            <a:schemeClr val="tx1"/>
          </a:solidFill>
          <a:latin typeface="+mn-lt"/>
          <a:ea typeface="+mn-ea"/>
          <a:cs typeface="+mn-cs"/>
        </a:defRPr>
      </a:lvl8pPr>
      <a:lvl9pPr marL="3885239" indent="-228543" algn="l" defTabSz="45708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88" rtl="0" eaLnBrk="1" latinLnBrk="0" hangingPunct="1">
        <a:defRPr sz="1800" kern="1200">
          <a:solidFill>
            <a:schemeClr val="tx1"/>
          </a:solidFill>
          <a:latin typeface="+mn-lt"/>
          <a:ea typeface="+mn-ea"/>
          <a:cs typeface="+mn-cs"/>
        </a:defRPr>
      </a:lvl1pPr>
      <a:lvl2pPr marL="457088" algn="l" defTabSz="457088" rtl="0" eaLnBrk="1" latinLnBrk="0" hangingPunct="1">
        <a:defRPr sz="1800" kern="1200">
          <a:solidFill>
            <a:schemeClr val="tx1"/>
          </a:solidFill>
          <a:latin typeface="+mn-lt"/>
          <a:ea typeface="+mn-ea"/>
          <a:cs typeface="+mn-cs"/>
        </a:defRPr>
      </a:lvl2pPr>
      <a:lvl3pPr marL="914174" algn="l" defTabSz="457088" rtl="0" eaLnBrk="1" latinLnBrk="0" hangingPunct="1">
        <a:defRPr sz="1800" kern="1200">
          <a:solidFill>
            <a:schemeClr val="tx1"/>
          </a:solidFill>
          <a:latin typeface="+mn-lt"/>
          <a:ea typeface="+mn-ea"/>
          <a:cs typeface="+mn-cs"/>
        </a:defRPr>
      </a:lvl3pPr>
      <a:lvl4pPr marL="1371261" algn="l" defTabSz="457088" rtl="0" eaLnBrk="1" latinLnBrk="0" hangingPunct="1">
        <a:defRPr sz="1800" kern="1200">
          <a:solidFill>
            <a:schemeClr val="tx1"/>
          </a:solidFill>
          <a:latin typeface="+mn-lt"/>
          <a:ea typeface="+mn-ea"/>
          <a:cs typeface="+mn-cs"/>
        </a:defRPr>
      </a:lvl4pPr>
      <a:lvl5pPr marL="1828348" algn="l" defTabSz="457088" rtl="0" eaLnBrk="1" latinLnBrk="0" hangingPunct="1">
        <a:defRPr sz="1800" kern="1200">
          <a:solidFill>
            <a:schemeClr val="tx1"/>
          </a:solidFill>
          <a:latin typeface="+mn-lt"/>
          <a:ea typeface="+mn-ea"/>
          <a:cs typeface="+mn-cs"/>
        </a:defRPr>
      </a:lvl5pPr>
      <a:lvl6pPr marL="2285434" algn="l" defTabSz="457088" rtl="0" eaLnBrk="1" latinLnBrk="0" hangingPunct="1">
        <a:defRPr sz="1800" kern="1200">
          <a:solidFill>
            <a:schemeClr val="tx1"/>
          </a:solidFill>
          <a:latin typeface="+mn-lt"/>
          <a:ea typeface="+mn-ea"/>
          <a:cs typeface="+mn-cs"/>
        </a:defRPr>
      </a:lvl6pPr>
      <a:lvl7pPr marL="2742522" algn="l" defTabSz="457088" rtl="0" eaLnBrk="1" latinLnBrk="0" hangingPunct="1">
        <a:defRPr sz="1800" kern="1200">
          <a:solidFill>
            <a:schemeClr val="tx1"/>
          </a:solidFill>
          <a:latin typeface="+mn-lt"/>
          <a:ea typeface="+mn-ea"/>
          <a:cs typeface="+mn-cs"/>
        </a:defRPr>
      </a:lvl7pPr>
      <a:lvl8pPr marL="3199609" algn="l" defTabSz="457088" rtl="0" eaLnBrk="1" latinLnBrk="0" hangingPunct="1">
        <a:defRPr sz="1800" kern="1200">
          <a:solidFill>
            <a:schemeClr val="tx1"/>
          </a:solidFill>
          <a:latin typeface="+mn-lt"/>
          <a:ea typeface="+mn-ea"/>
          <a:cs typeface="+mn-cs"/>
        </a:defRPr>
      </a:lvl8pPr>
      <a:lvl9pPr marL="3656696" algn="l" defTabSz="457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9.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11.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12.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emf"/><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slide" Target="slide6.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slide" Target="slide5.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6.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7.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slide" Target="slide3.xml"/><Relationship Id="rId5" Type="http://schemas.openxmlformats.org/officeDocument/2006/relationships/slide" Target="slide8.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0602" y="3758694"/>
            <a:ext cx="8440510" cy="69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algn="ctr" defTabSz="456385" eaLnBrk="1" fontAlgn="base" hangingPunct="1">
              <a:spcBef>
                <a:spcPct val="0"/>
              </a:spcBef>
              <a:spcAft>
                <a:spcPct val="0"/>
              </a:spcAft>
            </a:pPr>
            <a:r>
              <a:rPr lang="en-GB" sz="2000" dirty="0">
                <a:solidFill>
                  <a:srgbClr val="D53B81"/>
                </a:solidFill>
                <a:latin typeface="Rockwell" charset="0"/>
                <a:cs typeface="Rockwell" charset="0"/>
              </a:rPr>
              <a:t>Learning resources to support the facilitation of enterprise and entrepreneurship education at Key Stage 4 and above</a:t>
            </a:r>
            <a:endParaRPr lang="en-US" sz="2000" dirty="0">
              <a:solidFill>
                <a:srgbClr val="D53B81"/>
              </a:solidFill>
              <a:latin typeface="Rockwell" charset="0"/>
              <a:cs typeface="Rockwell" charset="0"/>
            </a:endParaRPr>
          </a:p>
        </p:txBody>
      </p:sp>
      <p:sp>
        <p:nvSpPr>
          <p:cNvPr id="3" name="TextBox 2"/>
          <p:cNvSpPr txBox="1"/>
          <p:nvPr/>
        </p:nvSpPr>
        <p:spPr>
          <a:xfrm>
            <a:off x="1436914" y="2650697"/>
            <a:ext cx="6487886" cy="1107986"/>
          </a:xfrm>
          <a:prstGeom prst="rect">
            <a:avLst/>
          </a:prstGeom>
          <a:noFill/>
        </p:spPr>
        <p:txBody>
          <a:bodyPr wrap="square" lIns="91428" tIns="45715" rIns="91428" bIns="45715" rtlCol="0">
            <a:spAutoFit/>
          </a:bodyPr>
          <a:lstStyle/>
          <a:p>
            <a:pPr algn="ctr" defTabSz="457088"/>
            <a:r>
              <a:rPr lang="en-GB" sz="4800" dirty="0">
                <a:solidFill>
                  <a:srgbClr val="EC008C"/>
                </a:solidFill>
                <a:latin typeface="Rockwell" pitchFamily="18" charset="0"/>
              </a:rPr>
              <a:t>ENTERPRISE</a:t>
            </a:r>
          </a:p>
          <a:p>
            <a:pPr algn="ctr" defTabSz="457088"/>
            <a:r>
              <a:rPr lang="en-GB" dirty="0" smtClean="0">
                <a:solidFill>
                  <a:srgbClr val="EC008C"/>
                </a:solidFill>
                <a:latin typeface="Rockwell" pitchFamily="18" charset="0"/>
              </a:rPr>
              <a:t>Skills and Behaviours</a:t>
            </a:r>
            <a:endParaRPr lang="en-GB" dirty="0">
              <a:solidFill>
                <a:srgbClr val="EC008C"/>
              </a:solidFill>
              <a:latin typeface="Rockwell"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83" r="3466"/>
          <a:stretch/>
        </p:blipFill>
        <p:spPr>
          <a:xfrm>
            <a:off x="108925" y="5279958"/>
            <a:ext cx="9000000" cy="1570279"/>
          </a:xfrm>
          <a:prstGeom prst="rect">
            <a:avLst/>
          </a:prstGeom>
        </p:spPr>
      </p:pic>
    </p:spTree>
    <p:extLst>
      <p:ext uri="{BB962C8B-B14F-4D97-AF65-F5344CB8AC3E}">
        <p14:creationId xmlns:p14="http://schemas.microsoft.com/office/powerpoint/2010/main" val="2737663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347" name="TextBox 1"/>
          <p:cNvSpPr txBox="1">
            <a:spLocks noChangeArrowheads="1"/>
          </p:cNvSpPr>
          <p:nvPr/>
        </p:nvSpPr>
        <p:spPr bwMode="auto">
          <a:xfrm>
            <a:off x="243097" y="1328704"/>
            <a:ext cx="8688225" cy="114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2000" dirty="0">
                <a:solidFill>
                  <a:srgbClr val="67BED0"/>
                </a:solidFill>
                <a:latin typeface="Rockwell" charset="0"/>
                <a:cs typeface="Rockwell" charset="0"/>
              </a:rPr>
              <a:t>Organisation</a:t>
            </a:r>
          </a:p>
          <a:p>
            <a:pPr defTabSz="456385" eaLnBrk="1" fontAlgn="base" hangingPunct="1">
              <a:spcBef>
                <a:spcPct val="0"/>
              </a:spcBef>
              <a:spcAft>
                <a:spcPct val="0"/>
              </a:spcAft>
            </a:pPr>
            <a:r>
              <a:rPr lang="en-GB" sz="1200" dirty="0">
                <a:solidFill>
                  <a:srgbClr val="67BED0"/>
                </a:solidFill>
                <a:latin typeface="Rockwell" charset="0"/>
                <a:cs typeface="Rockwell" charset="0"/>
              </a:rPr>
              <a:t>To</a:t>
            </a:r>
            <a:r>
              <a:rPr lang="en-GB" sz="1100" dirty="0">
                <a:solidFill>
                  <a:srgbClr val="67BED0"/>
                </a:solidFill>
                <a:latin typeface="Rockwell" charset="0"/>
                <a:cs typeface="Rockwell" charset="0"/>
              </a:rPr>
              <a:t> </a:t>
            </a:r>
            <a:r>
              <a:rPr lang="en-GB" sz="1200" dirty="0">
                <a:solidFill>
                  <a:srgbClr val="67BED0"/>
                </a:solidFill>
                <a:latin typeface="Rockwell" charset="0"/>
                <a:cs typeface="Rockwell" charset="0"/>
              </a:rPr>
              <a:t>enable learners to make decisions, fulfil their objectives by planning and managing situations, opportunities and risk.</a:t>
            </a:r>
            <a:endParaRPr lang="en-GB" sz="1100" dirty="0">
              <a:solidFill>
                <a:srgbClr val="67BED0"/>
              </a:solidFill>
              <a:latin typeface="Rockwell" charset="0"/>
              <a:cs typeface="Rockwell" charset="0"/>
            </a:endParaRPr>
          </a:p>
          <a:p>
            <a:pPr defTabSz="456385" eaLnBrk="1" fontAlgn="base" hangingPunct="1">
              <a:spcBef>
                <a:spcPct val="0"/>
              </a:spcBef>
              <a:spcAft>
                <a:spcPct val="0"/>
              </a:spcAft>
            </a:pPr>
            <a:r>
              <a:rPr lang="en-GB" sz="1600" dirty="0">
                <a:solidFill>
                  <a:srgbClr val="67BED0"/>
                </a:solidFill>
                <a:latin typeface="Rockwell" charset="0"/>
                <a:cs typeface="Rockwell" charset="0"/>
              </a:rPr>
              <a:t>Learning Outcomes</a:t>
            </a:r>
            <a:endParaRPr lang="en-US" sz="1600" dirty="0">
              <a:solidFill>
                <a:srgbClr val="67BED0"/>
              </a:solidFill>
              <a:latin typeface="Rockwell" charset="0"/>
              <a:cs typeface="Rockwell" charset="0"/>
            </a:endParaRPr>
          </a:p>
          <a:p>
            <a:pPr defTabSz="456385" eaLnBrk="1" fontAlgn="base" hangingPunct="1">
              <a:spcBef>
                <a:spcPct val="0"/>
              </a:spcBef>
              <a:spcAft>
                <a:spcPct val="0"/>
              </a:spcAft>
            </a:pPr>
            <a:endParaRPr lang="en-US" dirty="0">
              <a:solidFill>
                <a:srgbClr val="D53B81"/>
              </a:solidFill>
              <a:latin typeface="Rockwell" charset="0"/>
              <a:cs typeface="Rockwell" charset="0"/>
            </a:endParaRPr>
          </a:p>
        </p:txBody>
      </p:sp>
      <p:sp>
        <p:nvSpPr>
          <p:cNvPr id="14348" name="TextBox 3"/>
          <p:cNvSpPr txBox="1">
            <a:spLocks noChangeArrowheads="1"/>
          </p:cNvSpPr>
          <p:nvPr/>
        </p:nvSpPr>
        <p:spPr bwMode="auto">
          <a:xfrm>
            <a:off x="168946"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graphicFrame>
        <p:nvGraphicFramePr>
          <p:cNvPr id="7" name="Table 6"/>
          <p:cNvGraphicFramePr>
            <a:graphicFrameLocks noGrp="1"/>
          </p:cNvGraphicFramePr>
          <p:nvPr>
            <p:extLst>
              <p:ext uri="{D42A27DB-BD31-4B8C-83A1-F6EECF244321}">
                <p14:modId xmlns:p14="http://schemas.microsoft.com/office/powerpoint/2010/main" val="4172881734"/>
              </p:ext>
            </p:extLst>
          </p:nvPr>
        </p:nvGraphicFramePr>
        <p:xfrm>
          <a:off x="260753" y="2240551"/>
          <a:ext cx="8499600" cy="4211692"/>
        </p:xfrm>
        <a:graphic>
          <a:graphicData uri="http://schemas.openxmlformats.org/drawingml/2006/table">
            <a:tbl>
              <a:tblPr firstRow="1" bandRow="1">
                <a:tableStyleId>{7DF18680-E054-41AD-8BC1-D1AEF772440D}</a:tableStyleId>
              </a:tblPr>
              <a:tblGrid>
                <a:gridCol w="1260000">
                  <a:extLst>
                    <a:ext uri="{9D8B030D-6E8A-4147-A177-3AD203B41FA5}">
                      <a16:colId xmlns:a16="http://schemas.microsoft.com/office/drawing/2014/main" val="20000"/>
                    </a:ext>
                  </a:extLst>
                </a:gridCol>
                <a:gridCol w="1809900">
                  <a:extLst>
                    <a:ext uri="{9D8B030D-6E8A-4147-A177-3AD203B41FA5}">
                      <a16:colId xmlns:a16="http://schemas.microsoft.com/office/drawing/2014/main" val="20001"/>
                    </a:ext>
                  </a:extLst>
                </a:gridCol>
                <a:gridCol w="1809900">
                  <a:extLst>
                    <a:ext uri="{9D8B030D-6E8A-4147-A177-3AD203B41FA5}">
                      <a16:colId xmlns:a16="http://schemas.microsoft.com/office/drawing/2014/main" val="20002"/>
                    </a:ext>
                  </a:extLst>
                </a:gridCol>
                <a:gridCol w="1809900">
                  <a:extLst>
                    <a:ext uri="{9D8B030D-6E8A-4147-A177-3AD203B41FA5}">
                      <a16:colId xmlns:a16="http://schemas.microsoft.com/office/drawing/2014/main" val="20003"/>
                    </a:ext>
                  </a:extLst>
                </a:gridCol>
                <a:gridCol w="1809900">
                  <a:extLst>
                    <a:ext uri="{9D8B030D-6E8A-4147-A177-3AD203B41FA5}">
                      <a16:colId xmlns:a16="http://schemas.microsoft.com/office/drawing/2014/main" val="20004"/>
                    </a:ext>
                  </a:extLst>
                </a:gridCol>
              </a:tblGrid>
              <a:tr h="265798">
                <a:tc>
                  <a:txBody>
                    <a:bodyPr/>
                    <a:lstStyle/>
                    <a:p>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Foundation</a:t>
                      </a: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KS2</a:t>
                      </a: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KS 3</a:t>
                      </a:r>
                      <a:endParaRPr lang="en-GB" sz="1200" baseline="0" dirty="0">
                        <a:latin typeface="L Frutiger Light"/>
                      </a:endParaRPr>
                    </a:p>
                  </a:txBody>
                  <a:tcPr marL="78226" marR="78226" marT="41459" marB="41459"/>
                </a:tc>
                <a:tc>
                  <a:txBody>
                    <a:bodyPr/>
                    <a:lstStyle/>
                    <a:p>
                      <a:pPr algn="ctr"/>
                      <a:r>
                        <a:rPr lang="en-GB" sz="1200" dirty="0" smtClean="0">
                          <a:latin typeface="L Frutiger Light"/>
                        </a:rPr>
                        <a:t>KS 4+</a:t>
                      </a:r>
                      <a:endParaRPr lang="en-GB" sz="1200" dirty="0">
                        <a:latin typeface="L Frutiger Light"/>
                      </a:endParaRPr>
                    </a:p>
                  </a:txBody>
                  <a:tcPr marL="78226" marR="78226" marT="41459" marB="41459"/>
                </a:tc>
                <a:extLst>
                  <a:ext uri="{0D108BD9-81ED-4DB2-BD59-A6C34878D82A}">
                    <a16:rowId xmlns:a16="http://schemas.microsoft.com/office/drawing/2014/main" val="10000"/>
                  </a:ext>
                </a:extLst>
              </a:tr>
              <a:tr h="635704">
                <a:tc>
                  <a:txBody>
                    <a:bodyPr/>
                    <a:lstStyle/>
                    <a:p>
                      <a:pPr algn="ctr"/>
                      <a:r>
                        <a:rPr lang="en-GB" sz="900" b="1" baseline="0" dirty="0" smtClean="0">
                          <a:latin typeface="L Frutiger Light"/>
                        </a:rPr>
                        <a:t>Planning</a:t>
                      </a:r>
                      <a:endParaRPr lang="en-GB" sz="900" b="1" baseline="0" dirty="0">
                        <a:latin typeface="L Frutiger Light"/>
                      </a:endParaRPr>
                    </a:p>
                  </a:txBody>
                  <a:tcPr marL="78226" marR="78226" marT="41459" marB="41459"/>
                </a:tc>
                <a:tc>
                  <a:txBody>
                    <a:bodyPr/>
                    <a:lstStyle/>
                    <a:p>
                      <a:r>
                        <a:rPr lang="en-GB" sz="1000" baseline="0" dirty="0" smtClean="0">
                          <a:latin typeface="L Frutiger Light"/>
                        </a:rPr>
                        <a:t>Begin to develop</a:t>
                      </a:r>
                    </a:p>
                    <a:p>
                      <a:r>
                        <a:rPr lang="en-GB" sz="1000" baseline="0" dirty="0" smtClean="0">
                          <a:latin typeface="L Frutiger Light"/>
                        </a:rPr>
                        <a:t>simple planning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simple planning</a:t>
                      </a:r>
                    </a:p>
                    <a:p>
                      <a:r>
                        <a:rPr lang="en-GB" sz="1000" baseline="0" dirty="0" smtClean="0">
                          <a:latin typeface="L Frutiger Light"/>
                        </a:rPr>
                        <a:t>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structured</a:t>
                      </a:r>
                    </a:p>
                    <a:p>
                      <a:r>
                        <a:rPr lang="en-GB" sz="1000" baseline="0" dirty="0" smtClean="0">
                          <a:latin typeface="L Frutiger Light"/>
                        </a:rPr>
                        <a:t>planning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and evaluate structured planning skills to achieve a desired outcome. </a:t>
                      </a:r>
                      <a:endParaRPr lang="en-GB" sz="1000" baseline="0" dirty="0">
                        <a:latin typeface="L Frutiger Light"/>
                      </a:endParaRPr>
                    </a:p>
                  </a:txBody>
                  <a:tcPr marL="78226" marR="78226" marT="41459" marB="41459"/>
                </a:tc>
                <a:extLst>
                  <a:ext uri="{0D108BD9-81ED-4DB2-BD59-A6C34878D82A}">
                    <a16:rowId xmlns:a16="http://schemas.microsoft.com/office/drawing/2014/main" val="10001"/>
                  </a:ext>
                </a:extLst>
              </a:tr>
              <a:tr h="692518">
                <a:tc>
                  <a:txBody>
                    <a:bodyPr/>
                    <a:lstStyle/>
                    <a:p>
                      <a:pPr algn="ctr"/>
                      <a:r>
                        <a:rPr lang="en-GB" sz="900" b="1" baseline="0" dirty="0" smtClean="0">
                          <a:latin typeface="L Frutiger Light"/>
                        </a:rPr>
                        <a:t>Managing</a:t>
                      </a:r>
                    </a:p>
                    <a:p>
                      <a:pPr algn="ctr"/>
                      <a:r>
                        <a:rPr lang="en-GB" sz="900" b="1" baseline="0" dirty="0" smtClean="0">
                          <a:latin typeface="L Frutiger Light"/>
                        </a:rPr>
                        <a:t>resources</a:t>
                      </a:r>
                      <a:endParaRPr lang="en-GB" sz="900" b="1" baseline="0" dirty="0">
                        <a:latin typeface="L Frutiger Light"/>
                      </a:endParaRPr>
                    </a:p>
                  </a:txBody>
                  <a:tcPr marL="78226" marR="78226" marT="41459" marB="41459"/>
                </a:tc>
                <a:tc>
                  <a:txBody>
                    <a:bodyPr/>
                    <a:lstStyle/>
                    <a:p>
                      <a:r>
                        <a:rPr lang="en-GB" sz="1000" baseline="0" dirty="0" smtClean="0">
                          <a:latin typeface="L Frutiger Light"/>
                        </a:rPr>
                        <a:t>Begin to develop a</a:t>
                      </a:r>
                    </a:p>
                    <a:p>
                      <a:r>
                        <a:rPr lang="en-GB" sz="1000" baseline="0" dirty="0" smtClean="0">
                          <a:latin typeface="L Frutiger Light"/>
                        </a:rPr>
                        <a:t>simple understanding</a:t>
                      </a:r>
                    </a:p>
                    <a:p>
                      <a:r>
                        <a:rPr lang="en-GB" sz="1000" baseline="0" dirty="0" smtClean="0">
                          <a:latin typeface="L Frutiger Light"/>
                        </a:rPr>
                        <a:t>of resources.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Develop a simple understanding of resources and the need to manage them.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Work together to</a:t>
                      </a:r>
                    </a:p>
                    <a:p>
                      <a:r>
                        <a:rPr lang="en-GB" sz="1000" baseline="0" dirty="0" smtClean="0">
                          <a:latin typeface="L Frutiger Light"/>
                        </a:rPr>
                        <a:t>manage resources.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Work together to</a:t>
                      </a:r>
                    </a:p>
                    <a:p>
                      <a:r>
                        <a:rPr lang="en-GB" sz="1000" baseline="0" dirty="0" smtClean="0">
                          <a:latin typeface="L Frutiger Light"/>
                        </a:rPr>
                        <a:t>effectively manage</a:t>
                      </a:r>
                    </a:p>
                    <a:p>
                      <a:r>
                        <a:rPr lang="en-GB" sz="1000" baseline="0" dirty="0" smtClean="0">
                          <a:latin typeface="L Frutiger Light"/>
                        </a:rPr>
                        <a:t>resources. </a:t>
                      </a:r>
                      <a:endParaRPr lang="en-GB" sz="1000" baseline="0" dirty="0">
                        <a:latin typeface="L Frutiger Light"/>
                      </a:endParaRPr>
                    </a:p>
                  </a:txBody>
                  <a:tcPr marL="78226" marR="78226" marT="41459" marB="41459"/>
                </a:tc>
                <a:extLst>
                  <a:ext uri="{0D108BD9-81ED-4DB2-BD59-A6C34878D82A}">
                    <a16:rowId xmlns:a16="http://schemas.microsoft.com/office/drawing/2014/main" val="10002"/>
                  </a:ext>
                </a:extLst>
              </a:tr>
              <a:tr h="692518">
                <a:tc>
                  <a:txBody>
                    <a:bodyPr/>
                    <a:lstStyle/>
                    <a:p>
                      <a:pPr algn="ctr"/>
                      <a:r>
                        <a:rPr lang="en-GB" sz="900" b="1" baseline="0" dirty="0" smtClean="0">
                          <a:latin typeface="L Frutiger Light"/>
                        </a:rPr>
                        <a:t>Decision making</a:t>
                      </a:r>
                      <a:endParaRPr lang="en-GB" sz="900" b="1" baseline="0" dirty="0">
                        <a:latin typeface="L Frutiger Light"/>
                      </a:endParaRPr>
                    </a:p>
                  </a:txBody>
                  <a:tcPr marL="78226" marR="78226" marT="41459" marB="41459"/>
                </a:tc>
                <a:tc>
                  <a:txBody>
                    <a:bodyPr/>
                    <a:lstStyle/>
                    <a:p>
                      <a:r>
                        <a:rPr lang="en-GB" sz="1000" baseline="0" dirty="0" smtClean="0">
                          <a:latin typeface="L Frutiger Light"/>
                        </a:rPr>
                        <a:t>Begin to develop</a:t>
                      </a:r>
                    </a:p>
                    <a:p>
                      <a:r>
                        <a:rPr lang="en-GB" sz="1000" baseline="0" dirty="0" smtClean="0">
                          <a:latin typeface="L Frutiger Light"/>
                        </a:rPr>
                        <a:t>simple decision</a:t>
                      </a:r>
                    </a:p>
                    <a:p>
                      <a:r>
                        <a:rPr lang="en-GB" sz="1000" baseline="0" dirty="0" smtClean="0">
                          <a:latin typeface="L Frutiger Light"/>
                        </a:rPr>
                        <a:t>making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develop</a:t>
                      </a:r>
                    </a:p>
                    <a:p>
                      <a:r>
                        <a:rPr lang="en-GB" sz="1000" baseline="0" dirty="0" smtClean="0">
                          <a:latin typeface="L Frutiger Light"/>
                        </a:rPr>
                        <a:t>independent and group</a:t>
                      </a:r>
                    </a:p>
                    <a:p>
                      <a:r>
                        <a:rPr lang="en-GB" sz="1000" baseline="0" dirty="0" smtClean="0">
                          <a:latin typeface="L Frutiger Light"/>
                        </a:rPr>
                        <a:t>decision making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a range of strategies to make a decision independently</a:t>
                      </a:r>
                    </a:p>
                    <a:p>
                      <a:r>
                        <a:rPr lang="en-GB" sz="1000" baseline="0" dirty="0" smtClean="0">
                          <a:latin typeface="L Frutiger Light"/>
                        </a:rPr>
                        <a:t>and with others.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and develop a</a:t>
                      </a:r>
                    </a:p>
                    <a:p>
                      <a:r>
                        <a:rPr lang="en-GB" sz="1000" baseline="0" dirty="0" smtClean="0">
                          <a:latin typeface="L Frutiger Light"/>
                        </a:rPr>
                        <a:t>range of strategies to</a:t>
                      </a:r>
                    </a:p>
                    <a:p>
                      <a:r>
                        <a:rPr lang="en-GB" sz="1000" baseline="0" dirty="0" smtClean="0">
                          <a:latin typeface="L Frutiger Light"/>
                        </a:rPr>
                        <a:t>make decisions with</a:t>
                      </a:r>
                    </a:p>
                    <a:p>
                      <a:r>
                        <a:rPr lang="en-GB" sz="1000" baseline="0" dirty="0" smtClean="0">
                          <a:latin typeface="L Frutiger Light"/>
                        </a:rPr>
                        <a:t>others and justify them.</a:t>
                      </a:r>
                    </a:p>
                  </a:txBody>
                  <a:tcPr marL="78226" marR="78226" marT="41459" marB="41459"/>
                </a:tc>
                <a:extLst>
                  <a:ext uri="{0D108BD9-81ED-4DB2-BD59-A6C34878D82A}">
                    <a16:rowId xmlns:a16="http://schemas.microsoft.com/office/drawing/2014/main" val="10003"/>
                  </a:ext>
                </a:extLst>
              </a:tr>
              <a:tr h="540118">
                <a:tc>
                  <a:txBody>
                    <a:bodyPr/>
                    <a:lstStyle/>
                    <a:p>
                      <a:pPr algn="ctr"/>
                      <a:r>
                        <a:rPr lang="en-GB" sz="900" b="1" baseline="0" dirty="0" smtClean="0">
                          <a:latin typeface="L Frutiger Light"/>
                        </a:rPr>
                        <a:t>Research /</a:t>
                      </a:r>
                    </a:p>
                    <a:p>
                      <a:pPr algn="ctr"/>
                      <a:r>
                        <a:rPr lang="en-GB" sz="900" b="1" baseline="0" dirty="0" smtClean="0">
                          <a:latin typeface="L Frutiger Light"/>
                        </a:rPr>
                        <a:t>understanding</a:t>
                      </a:r>
                    </a:p>
                    <a:p>
                      <a:pPr algn="ctr"/>
                      <a:r>
                        <a:rPr lang="en-GB" sz="900" b="1" baseline="0" dirty="0" smtClean="0">
                          <a:latin typeface="L Frutiger Light"/>
                        </a:rPr>
                        <a:t>environment</a:t>
                      </a:r>
                      <a:endParaRPr lang="en-GB" sz="900" b="1" baseline="0" dirty="0">
                        <a:latin typeface="L Frutiger Light"/>
                      </a:endParaRPr>
                    </a:p>
                  </a:txBody>
                  <a:tcPr marL="78226" marR="78226" marT="41459" marB="41459"/>
                </a:tc>
                <a:tc>
                  <a:txBody>
                    <a:bodyPr/>
                    <a:lstStyle/>
                    <a:p>
                      <a:r>
                        <a:rPr lang="en-GB" sz="1000" baseline="0" dirty="0" smtClean="0">
                          <a:latin typeface="L Frutiger Light"/>
                        </a:rPr>
                        <a:t>Begin to develop</a:t>
                      </a:r>
                    </a:p>
                    <a:p>
                      <a:r>
                        <a:rPr lang="en-GB" sz="1000" baseline="0" dirty="0" smtClean="0">
                          <a:latin typeface="L Frutiger Light"/>
                        </a:rPr>
                        <a:t>simple research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simple research</a:t>
                      </a:r>
                    </a:p>
                    <a:p>
                      <a:r>
                        <a:rPr lang="en-GB" sz="1000" baseline="0" dirty="0" smtClean="0">
                          <a:latin typeface="L Frutiger Light"/>
                        </a:rPr>
                        <a:t>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a range of</a:t>
                      </a:r>
                    </a:p>
                    <a:p>
                      <a:r>
                        <a:rPr lang="en-GB" sz="1000" baseline="0" dirty="0" smtClean="0">
                          <a:latin typeface="L Frutiger Light"/>
                        </a:rPr>
                        <a:t>research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research skills</a:t>
                      </a:r>
                    </a:p>
                    <a:p>
                      <a:r>
                        <a:rPr lang="en-GB" sz="1000" baseline="0" dirty="0" smtClean="0">
                          <a:latin typeface="L Frutiger Light"/>
                        </a:rPr>
                        <a:t>effectively to understand the environment. </a:t>
                      </a:r>
                      <a:endParaRPr lang="en-GB" sz="1000" baseline="0" dirty="0">
                        <a:latin typeface="L Frutiger Light"/>
                      </a:endParaRPr>
                    </a:p>
                  </a:txBody>
                  <a:tcPr marL="78226" marR="78226" marT="41459" marB="41459"/>
                </a:tc>
                <a:extLst>
                  <a:ext uri="{0D108BD9-81ED-4DB2-BD59-A6C34878D82A}">
                    <a16:rowId xmlns:a16="http://schemas.microsoft.com/office/drawing/2014/main" val="10004"/>
                  </a:ext>
                </a:extLst>
              </a:tr>
              <a:tr h="692518">
                <a:tc>
                  <a:txBody>
                    <a:bodyPr/>
                    <a:lstStyle/>
                    <a:p>
                      <a:pPr algn="ctr"/>
                      <a:r>
                        <a:rPr lang="en-GB" sz="900" b="1" baseline="0" dirty="0" smtClean="0">
                          <a:latin typeface="L Frutiger Light"/>
                        </a:rPr>
                        <a:t>Managing risk</a:t>
                      </a:r>
                      <a:endParaRPr lang="en-GB" sz="900" b="1" baseline="0" dirty="0">
                        <a:latin typeface="L Frutiger Light"/>
                      </a:endParaRPr>
                    </a:p>
                  </a:txBody>
                  <a:tcPr marL="78226" marR="78226" marT="41459" marB="41459"/>
                </a:tc>
                <a:tc>
                  <a:txBody>
                    <a:bodyPr/>
                    <a:lstStyle/>
                    <a:p>
                      <a:r>
                        <a:rPr lang="en-GB" sz="1000" baseline="0" dirty="0" smtClean="0">
                          <a:latin typeface="L Frutiger Light"/>
                        </a:rPr>
                        <a:t>Begin to be aware</a:t>
                      </a:r>
                    </a:p>
                    <a:p>
                      <a:r>
                        <a:rPr lang="en-GB" sz="1000" baseline="0" dirty="0" smtClean="0">
                          <a:latin typeface="L Frutiger Light"/>
                        </a:rPr>
                        <a:t>of risk and to take</a:t>
                      </a:r>
                    </a:p>
                    <a:p>
                      <a:r>
                        <a:rPr lang="en-GB" sz="1000" baseline="0" dirty="0" smtClean="0">
                          <a:latin typeface="L Frutiger Light"/>
                        </a:rPr>
                        <a:t>responsibility for</a:t>
                      </a:r>
                    </a:p>
                    <a:p>
                      <a:r>
                        <a:rPr lang="en-GB" sz="1000" baseline="0" dirty="0" smtClean="0">
                          <a:latin typeface="L Frutiger Light"/>
                        </a:rPr>
                        <a:t>their actions.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understand</a:t>
                      </a:r>
                    </a:p>
                    <a:p>
                      <a:r>
                        <a:rPr lang="en-GB" sz="1000" baseline="0" dirty="0" smtClean="0">
                          <a:latin typeface="L Frutiger Light"/>
                        </a:rPr>
                        <a:t>risk and how to take</a:t>
                      </a:r>
                    </a:p>
                    <a:p>
                      <a:r>
                        <a:rPr lang="en-GB" sz="1000" baseline="0" dirty="0" smtClean="0">
                          <a:latin typeface="L Frutiger Light"/>
                        </a:rPr>
                        <a:t>responsibility for</a:t>
                      </a:r>
                    </a:p>
                    <a:p>
                      <a:r>
                        <a:rPr lang="en-GB" sz="1000" baseline="0" dirty="0" smtClean="0">
                          <a:latin typeface="L Frutiger Light"/>
                        </a:rPr>
                        <a:t>their actions.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Identify risk and take</a:t>
                      </a:r>
                    </a:p>
                    <a:p>
                      <a:r>
                        <a:rPr lang="en-GB" sz="1000" baseline="0" dirty="0" smtClean="0">
                          <a:latin typeface="L Frutiger Light"/>
                        </a:rPr>
                        <a:t>responsibility for actions and decisions.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Evaluate how to manage risk and take responsibility for actions and decisions. </a:t>
                      </a:r>
                    </a:p>
                  </a:txBody>
                  <a:tcPr marL="78226" marR="78226" marT="41459" marB="41459"/>
                </a:tc>
                <a:extLst>
                  <a:ext uri="{0D108BD9-81ED-4DB2-BD59-A6C34878D82A}">
                    <a16:rowId xmlns:a16="http://schemas.microsoft.com/office/drawing/2014/main" val="10005"/>
                  </a:ext>
                </a:extLst>
              </a:tr>
              <a:tr h="692518">
                <a:tc>
                  <a:txBody>
                    <a:bodyPr/>
                    <a:lstStyle/>
                    <a:p>
                      <a:pPr algn="ctr"/>
                      <a:r>
                        <a:rPr lang="en-GB" sz="900" b="1" baseline="0" dirty="0" smtClean="0">
                          <a:latin typeface="L Frutiger Light"/>
                        </a:rPr>
                        <a:t>Vision /</a:t>
                      </a:r>
                    </a:p>
                    <a:p>
                      <a:pPr algn="ctr"/>
                      <a:r>
                        <a:rPr lang="en-GB" sz="900" b="1" baseline="0" dirty="0" smtClean="0">
                          <a:latin typeface="L Frutiger Light"/>
                        </a:rPr>
                        <a:t>goal setting</a:t>
                      </a:r>
                      <a:endParaRPr lang="en-GB" sz="900" b="1" baseline="0" dirty="0">
                        <a:latin typeface="L Frutiger Light"/>
                      </a:endParaRPr>
                    </a:p>
                  </a:txBody>
                  <a:tcPr marL="78226" marR="78226" marT="41459" marB="41459"/>
                </a:tc>
                <a:tc>
                  <a:txBody>
                    <a:bodyPr/>
                    <a:lstStyle/>
                    <a:p>
                      <a:r>
                        <a:rPr lang="en-GB" sz="1000" baseline="0" dirty="0" smtClean="0">
                          <a:latin typeface="L Frutiger Light"/>
                        </a:rPr>
                        <a:t>Begin to identify a goal and how to achieve it.</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able to identify strengths and set goals</a:t>
                      </a:r>
                    </a:p>
                    <a:p>
                      <a:r>
                        <a:rPr lang="en-GB" sz="1000" baseline="0" dirty="0" smtClean="0">
                          <a:latin typeface="L Frutiger Light"/>
                        </a:rPr>
                        <a:t>to improve areas of</a:t>
                      </a:r>
                    </a:p>
                    <a:p>
                      <a:r>
                        <a:rPr lang="en-GB" sz="1000" baseline="0" dirty="0" smtClean="0">
                          <a:latin typeface="L Frutiger Light"/>
                        </a:rPr>
                        <a:t>weakness.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able to draw up</a:t>
                      </a:r>
                    </a:p>
                    <a:p>
                      <a:r>
                        <a:rPr lang="en-GB" sz="1000" baseline="0" dirty="0" smtClean="0">
                          <a:latin typeface="L Frutiger Light"/>
                        </a:rPr>
                        <a:t>an action plan and</a:t>
                      </a:r>
                    </a:p>
                    <a:p>
                      <a:r>
                        <a:rPr lang="en-GB" sz="1000" baseline="0" dirty="0" smtClean="0">
                          <a:latin typeface="L Frutiger Light"/>
                        </a:rPr>
                        <a:t>work towards a goal.</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able to follow an</a:t>
                      </a:r>
                    </a:p>
                    <a:p>
                      <a:r>
                        <a:rPr lang="en-GB" sz="1000" baseline="0" dirty="0" smtClean="0">
                          <a:latin typeface="L Frutiger Light"/>
                        </a:rPr>
                        <a:t>action plan and review</a:t>
                      </a:r>
                    </a:p>
                    <a:p>
                      <a:r>
                        <a:rPr lang="en-GB" sz="1000" baseline="0" dirty="0" smtClean="0">
                          <a:latin typeface="L Frutiger Light"/>
                        </a:rPr>
                        <a:t>success against goals. </a:t>
                      </a:r>
                    </a:p>
                  </a:txBody>
                  <a:tcPr marL="78226" marR="78226" marT="41459" marB="41459"/>
                </a:tc>
                <a:extLst>
                  <a:ext uri="{0D108BD9-81ED-4DB2-BD59-A6C34878D82A}">
                    <a16:rowId xmlns:a16="http://schemas.microsoft.com/office/drawing/2014/main" val="10006"/>
                  </a:ext>
                </a:extLst>
              </a:tr>
            </a:tbl>
          </a:graphicData>
        </a:graphic>
      </p:graphicFrame>
      <p:cxnSp>
        <p:nvCxnSpPr>
          <p:cNvPr id="8" name="Straight Arrow Connector 7">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666157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669498215"/>
              </p:ext>
            </p:extLst>
          </p:nvPr>
        </p:nvGraphicFramePr>
        <p:xfrm>
          <a:off x="243099" y="1426924"/>
          <a:ext cx="8623852" cy="4732043"/>
        </p:xfrm>
        <a:graphic>
          <a:graphicData uri="http://schemas.openxmlformats.org/drawingml/2006/table">
            <a:tbl>
              <a:tblPr firstRow="1" bandRow="1">
                <a:tableStyleId>{5C22544A-7EE6-4342-B048-85BDC9FD1C3A}</a:tableStyleId>
              </a:tblPr>
              <a:tblGrid>
                <a:gridCol w="2155963">
                  <a:extLst>
                    <a:ext uri="{9D8B030D-6E8A-4147-A177-3AD203B41FA5}">
                      <a16:colId xmlns:a16="http://schemas.microsoft.com/office/drawing/2014/main" val="20000"/>
                    </a:ext>
                  </a:extLst>
                </a:gridCol>
                <a:gridCol w="2155963">
                  <a:extLst>
                    <a:ext uri="{9D8B030D-6E8A-4147-A177-3AD203B41FA5}">
                      <a16:colId xmlns:a16="http://schemas.microsoft.com/office/drawing/2014/main" val="20001"/>
                    </a:ext>
                  </a:extLst>
                </a:gridCol>
                <a:gridCol w="2155963">
                  <a:extLst>
                    <a:ext uri="{9D8B030D-6E8A-4147-A177-3AD203B41FA5}">
                      <a16:colId xmlns:a16="http://schemas.microsoft.com/office/drawing/2014/main" val="20002"/>
                    </a:ext>
                  </a:extLst>
                </a:gridCol>
                <a:gridCol w="2155963">
                  <a:extLst>
                    <a:ext uri="{9D8B030D-6E8A-4147-A177-3AD203B41FA5}">
                      <a16:colId xmlns:a16="http://schemas.microsoft.com/office/drawing/2014/main" val="20003"/>
                    </a:ext>
                  </a:extLst>
                </a:gridCol>
              </a:tblGrid>
              <a:tr h="260005">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53B81"/>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A05F"/>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EC36A"/>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7BED0"/>
                    </a:solidFill>
                  </a:tcPr>
                </a:tc>
                <a:extLst>
                  <a:ext uri="{0D108BD9-81ED-4DB2-BD59-A6C34878D82A}">
                    <a16:rowId xmlns:a16="http://schemas.microsoft.com/office/drawing/2014/main" val="10000"/>
                  </a:ext>
                </a:extLst>
              </a:tr>
              <a:tr h="4472038">
                <a:tc gridSpan="4">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Many classroom activities naturally</a:t>
                      </a:r>
                      <a:r>
                        <a:rPr lang="en-GB" sz="1200" b="0" i="0" baseline="0" dirty="0" smtClean="0">
                          <a:solidFill>
                            <a:srgbClr val="000000"/>
                          </a:solidFill>
                          <a:latin typeface="L Frutiger Light"/>
                          <a:cs typeface="L Frutiger Light"/>
                        </a:rPr>
                        <a:t> incorporate important </a:t>
                      </a:r>
                      <a:r>
                        <a:rPr lang="en-GB" sz="1200" b="0" i="0" dirty="0" smtClean="0">
                          <a:solidFill>
                            <a:srgbClr val="000000"/>
                          </a:solidFill>
                          <a:latin typeface="L Frutiger Light"/>
                          <a:cs typeface="L Frutiger Light"/>
                        </a:rPr>
                        <a:t>elements of entrepreneurship education. These resources further support planning and delivery</a:t>
                      </a:r>
                      <a:r>
                        <a:rPr lang="en-GB" sz="1200" b="0" i="0" dirty="0" smtClean="0">
                          <a:solidFill>
                            <a:srgbClr val="0000FF"/>
                          </a:solidFill>
                          <a:latin typeface="L Frutiger Light"/>
                          <a:cs typeface="L Frutiger Light"/>
                        </a:rPr>
                        <a:t> </a:t>
                      </a:r>
                      <a:r>
                        <a:rPr lang="en-GB" sz="1200" b="0" i="0" dirty="0" smtClean="0">
                          <a:solidFill>
                            <a:schemeClr val="tx1"/>
                          </a:solidFill>
                          <a:latin typeface="L Frutiger Light"/>
                          <a:cs typeface="L Frutiger Light"/>
                        </a:rPr>
                        <a:t>of entrepreneurial </a:t>
                      </a:r>
                      <a:r>
                        <a:rPr lang="en-GB" sz="1200" b="0" i="0" dirty="0" smtClean="0">
                          <a:solidFill>
                            <a:srgbClr val="000000"/>
                          </a:solidFill>
                          <a:latin typeface="L Frutiger Light"/>
                          <a:cs typeface="L Frutiger Light"/>
                        </a:rPr>
                        <a:t>learning.</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The activities promote an enquiring approach to learning, with</a:t>
                      </a:r>
                      <a:r>
                        <a:rPr lang="en-GB" sz="1200" b="0" i="0" baseline="0" dirty="0" smtClean="0">
                          <a:solidFill>
                            <a:srgbClr val="000000"/>
                          </a:solidFill>
                          <a:latin typeface="L Frutiger Light"/>
                          <a:cs typeface="L Frutiger Light"/>
                        </a:rPr>
                        <a:t> an </a:t>
                      </a:r>
                      <a:r>
                        <a:rPr lang="en-GB" sz="1200" b="0" i="0" dirty="0" smtClean="0">
                          <a:solidFill>
                            <a:srgbClr val="000000"/>
                          </a:solidFill>
                          <a:latin typeface="L Frutiger Light"/>
                          <a:cs typeface="L Frutiger Light"/>
                        </a:rPr>
                        <a:t>emphasis on providing opportunities for learners to develop skills and understanding through being actively engaged in asking questions, working together, solving problems and making decisions.</a:t>
                      </a:r>
                      <a:endParaRPr lang="en-US"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endParaRPr lang="en-US" sz="1200" b="0" i="0" dirty="0" smtClean="0">
                        <a:solidFill>
                          <a:srgbClr val="D53B81"/>
                        </a:solidFill>
                        <a:latin typeface="Rockwell" pitchFamily="18" charset="0"/>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US" sz="1600" b="0" i="0" dirty="0" smtClean="0">
                          <a:solidFill>
                            <a:srgbClr val="D53B81"/>
                          </a:solidFill>
                          <a:latin typeface="Rockwell" pitchFamily="18" charset="0"/>
                          <a:cs typeface="L Frutiger Light"/>
                        </a:rPr>
                        <a:t>Curriculum</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The activities have been designed to be integrated into the curriculum in a manner most appropriate to meet the needs of education</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providers and their respective learners</a:t>
                      </a:r>
                      <a:r>
                        <a:rPr lang="en-GB" sz="1200" b="0" i="0" dirty="0" smtClean="0">
                          <a:solidFill>
                            <a:srgbClr val="0000FF"/>
                          </a:solidFill>
                          <a:latin typeface="L Frutiger Light"/>
                          <a:cs typeface="L Frutiger Light"/>
                        </a:rPr>
                        <a:t>.</a:t>
                      </a:r>
                      <a:r>
                        <a:rPr lang="en-GB" sz="1200" b="0" i="0" dirty="0" smtClean="0">
                          <a:solidFill>
                            <a:srgbClr val="000000"/>
                          </a:solidFill>
                          <a:latin typeface="L Frutiger Light"/>
                          <a:cs typeface="L Frutiger Light"/>
                        </a:rPr>
                        <a:t> There is an emphasis on flexibility in the way you can use the material to match your particular teaching requirements. Depending on your curriculum planning, an activity could be shortened or extended and incorporated into thematic work in greater depth.</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You</a:t>
                      </a:r>
                      <a:r>
                        <a:rPr lang="en-GB" sz="1200" b="0" i="0" baseline="0" dirty="0" smtClean="0">
                          <a:solidFill>
                            <a:srgbClr val="000000"/>
                          </a:solidFill>
                          <a:latin typeface="L Frutiger Light"/>
                          <a:cs typeface="L Frutiger Light"/>
                        </a:rPr>
                        <a:t> may use </a:t>
                      </a:r>
                      <a:r>
                        <a:rPr lang="en-GB" sz="1200" b="0" i="0" dirty="0" smtClean="0">
                          <a:solidFill>
                            <a:srgbClr val="000000"/>
                          </a:solidFill>
                          <a:latin typeface="L Frutiger Light"/>
                          <a:cs typeface="L Frutiger Light"/>
                        </a:rPr>
                        <a:t>all, or just some of the activities and it is possible to mix and match materials with your own lessons. The time taken to complete activities is likely to vary according to the way you choose to use the resources. Planning for the delivery of entrepreneurial skills in the curriculum can play a valuable part in enhancing learners’ skills across many curricular activities.</a:t>
                      </a:r>
                      <a:r>
                        <a:rPr lang="en-GB" sz="1200" b="0" i="0" baseline="0" dirty="0" smtClean="0">
                          <a:solidFill>
                            <a:srgbClr val="000000"/>
                          </a:solidFill>
                          <a:latin typeface="L Frutiger Light"/>
                          <a:cs typeface="L Frutiger Light"/>
                        </a:rPr>
                        <a:t> As a support for curriculum planning, each activity indicates links with other areas of the curriculum.  These links are indicative of the main focus of each activity, but could be further developed as required. ICT offers many opportunities for learners to develop and demonstrate entrepreneurial skills and should be used wherever appropriate. The majority of activities provide opportunities to demonstrate use of ICT as well as promoting Digital Literacy.</a:t>
                      </a:r>
                      <a:endParaRPr lang="en-US" sz="18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endParaRPr lang="en-US" sz="1200" b="0" i="0" dirty="0" smtClean="0">
                        <a:solidFill>
                          <a:srgbClr val="D53B81"/>
                        </a:solidFill>
                        <a:latin typeface="Rockwell" pitchFamily="18" charset="0"/>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US" sz="1600" b="0" i="0" dirty="0" smtClean="0">
                          <a:solidFill>
                            <a:srgbClr val="D53B81"/>
                          </a:solidFill>
                          <a:latin typeface="Rockwell" pitchFamily="18" charset="0"/>
                          <a:cs typeface="L Frutiger Light"/>
                        </a:rPr>
                        <a:t>Accessibility</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The resources include a range of suggested activities suitable for different levels of demand and may be adapted to ensure both accessibility</a:t>
                      </a:r>
                      <a:r>
                        <a:rPr lang="en-GB" sz="1200" b="0" i="0" dirty="0" smtClean="0">
                          <a:solidFill>
                            <a:srgbClr val="0000FF"/>
                          </a:solidFill>
                          <a:latin typeface="L Frutiger Light"/>
                          <a:cs typeface="L Frutiger Light"/>
                        </a:rPr>
                        <a:t> </a:t>
                      </a:r>
                      <a:r>
                        <a:rPr lang="en-GB" sz="1200" b="0" i="0" dirty="0" smtClean="0">
                          <a:solidFill>
                            <a:srgbClr val="000000"/>
                          </a:solidFill>
                          <a:latin typeface="L Frutiger Light"/>
                          <a:cs typeface="L Frutiger Light"/>
                        </a:rPr>
                        <a:t>and challenge, meeting the needs of individual learners. The resources offer many opportunities to encourage further challenge through independent enquiry problem solving and creative thinking. They are also fully editable, offering an opportunity</a:t>
                      </a:r>
                      <a:r>
                        <a:rPr lang="en-GB" sz="1200" b="0" i="0" dirty="0" smtClean="0">
                          <a:solidFill>
                            <a:srgbClr val="0000FF"/>
                          </a:solidFill>
                          <a:latin typeface="L Frutiger Light"/>
                          <a:cs typeface="L Frutiger Light"/>
                        </a:rPr>
                        <a:t> </a:t>
                      </a:r>
                      <a:r>
                        <a:rPr lang="en-GB" sz="1200" b="0" i="0" dirty="0" smtClean="0">
                          <a:solidFill>
                            <a:srgbClr val="000000"/>
                          </a:solidFill>
                          <a:latin typeface="L Frutiger Light"/>
                          <a:cs typeface="L Frutiger Light"/>
                        </a:rPr>
                        <a:t>to adapt for use across a wide ability</a:t>
                      </a:r>
                      <a:r>
                        <a:rPr lang="en-GB" sz="1200" b="0" i="0" baseline="0" dirty="0" smtClean="0">
                          <a:solidFill>
                            <a:srgbClr val="000000"/>
                          </a:solidFill>
                          <a:latin typeface="L Frutiger Light"/>
                          <a:cs typeface="L Frutiger Light"/>
                        </a:rPr>
                        <a:t> range.</a:t>
                      </a:r>
                    </a:p>
                  </a:txBody>
                  <a:tcPr marL="78222" marR="78222"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4347" name="TextBox 1"/>
          <p:cNvSpPr txBox="1">
            <a:spLocks noChangeArrowheads="1"/>
          </p:cNvSpPr>
          <p:nvPr/>
        </p:nvSpPr>
        <p:spPr bwMode="auto">
          <a:xfrm>
            <a:off x="243098" y="1001552"/>
            <a:ext cx="8440510" cy="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GB" sz="1600" dirty="0">
                <a:solidFill>
                  <a:srgbClr val="D53B81"/>
                </a:solidFill>
                <a:latin typeface="Rockwell" charset="0"/>
                <a:cs typeface="Rockwell" charset="0"/>
              </a:rPr>
              <a:t>Using these Resources</a:t>
            </a:r>
            <a:endParaRPr lang="en-US" sz="1600"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 </a:t>
            </a:r>
          </a:p>
        </p:txBody>
      </p:sp>
      <p:cxnSp>
        <p:nvCxnSpPr>
          <p:cNvPr id="8" name="Straight Arrow Connector 7">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867879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930027701"/>
              </p:ext>
            </p:extLst>
          </p:nvPr>
        </p:nvGraphicFramePr>
        <p:xfrm>
          <a:off x="243099" y="1439206"/>
          <a:ext cx="8623852" cy="4947739"/>
        </p:xfrm>
        <a:graphic>
          <a:graphicData uri="http://schemas.openxmlformats.org/drawingml/2006/table">
            <a:tbl>
              <a:tblPr firstRow="1" bandRow="1">
                <a:tableStyleId>{5C22544A-7EE6-4342-B048-85BDC9FD1C3A}</a:tableStyleId>
              </a:tblPr>
              <a:tblGrid>
                <a:gridCol w="2155963">
                  <a:extLst>
                    <a:ext uri="{9D8B030D-6E8A-4147-A177-3AD203B41FA5}">
                      <a16:colId xmlns:a16="http://schemas.microsoft.com/office/drawing/2014/main" val="20000"/>
                    </a:ext>
                  </a:extLst>
                </a:gridCol>
                <a:gridCol w="2155963">
                  <a:extLst>
                    <a:ext uri="{9D8B030D-6E8A-4147-A177-3AD203B41FA5}">
                      <a16:colId xmlns:a16="http://schemas.microsoft.com/office/drawing/2014/main" val="20001"/>
                    </a:ext>
                  </a:extLst>
                </a:gridCol>
                <a:gridCol w="2155963">
                  <a:extLst>
                    <a:ext uri="{9D8B030D-6E8A-4147-A177-3AD203B41FA5}">
                      <a16:colId xmlns:a16="http://schemas.microsoft.com/office/drawing/2014/main" val="20002"/>
                    </a:ext>
                  </a:extLst>
                </a:gridCol>
                <a:gridCol w="2155963">
                  <a:extLst>
                    <a:ext uri="{9D8B030D-6E8A-4147-A177-3AD203B41FA5}">
                      <a16:colId xmlns:a16="http://schemas.microsoft.com/office/drawing/2014/main" val="20003"/>
                    </a:ext>
                  </a:extLst>
                </a:gridCol>
              </a:tblGrid>
              <a:tr h="289575">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53B81"/>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A05F"/>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EC36A"/>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7BED0"/>
                    </a:solidFill>
                  </a:tcPr>
                </a:tc>
                <a:extLst>
                  <a:ext uri="{0D108BD9-81ED-4DB2-BD59-A6C34878D82A}">
                    <a16:rowId xmlns:a16="http://schemas.microsoft.com/office/drawing/2014/main" val="10000"/>
                  </a:ext>
                </a:extLst>
              </a:tr>
              <a:tr h="4658164">
                <a:tc gridSpan="4">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600" b="0" i="0" baseline="0" dirty="0" smtClean="0">
                          <a:solidFill>
                            <a:srgbClr val="EC008C"/>
                          </a:solidFill>
                          <a:latin typeface="Rockwell" pitchFamily="18" charset="0"/>
                          <a:cs typeface="L Frutiger Light"/>
                        </a:rPr>
                        <a:t>Linking </a:t>
                      </a:r>
                      <a:r>
                        <a:rPr lang="en-GB" sz="1600" b="0" i="0" baseline="0" dirty="0" err="1" smtClean="0">
                          <a:solidFill>
                            <a:srgbClr val="EC008C"/>
                          </a:solidFill>
                          <a:latin typeface="Rockwell" pitchFamily="18" charset="0"/>
                          <a:cs typeface="L Frutiger Light"/>
                        </a:rPr>
                        <a:t>ACRO</a:t>
                      </a:r>
                      <a:r>
                        <a:rPr lang="en-GB" sz="1600" b="0" i="0" baseline="0" dirty="0" smtClean="0">
                          <a:solidFill>
                            <a:srgbClr val="EC008C"/>
                          </a:solidFill>
                          <a:latin typeface="Rockwell" pitchFamily="18" charset="0"/>
                          <a:cs typeface="L Frutiger Light"/>
                        </a:rPr>
                        <a:t> behaviours to the Essential and Employability Skills (EES)</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baseline="0" dirty="0" smtClean="0">
                          <a:solidFill>
                            <a:srgbClr val="000000"/>
                          </a:solidFill>
                          <a:latin typeface="L Frutiger Light"/>
                          <a:cs typeface="L Frutiger Light"/>
                        </a:rPr>
                        <a:t>These resources (funded by Welsh </a:t>
                      </a:r>
                      <a:r>
                        <a:rPr lang="en-GB" sz="1200" b="0" i="0" baseline="0" dirty="0" smtClean="0">
                          <a:solidFill>
                            <a:srgbClr val="000000"/>
                          </a:solidFill>
                          <a:latin typeface="L Frutiger Light"/>
                          <a:cs typeface="L Frutiger Light"/>
                        </a:rPr>
                        <a:t>Government) </a:t>
                      </a:r>
                      <a:r>
                        <a:rPr lang="en-GB" sz="1200" b="0" i="0" baseline="0" dirty="0" smtClean="0">
                          <a:solidFill>
                            <a:srgbClr val="000000"/>
                          </a:solidFill>
                          <a:latin typeface="L Frutiger Light"/>
                          <a:cs typeface="L Frutiger Light"/>
                        </a:rPr>
                        <a:t>are intended to help build learners’ entrepreneurial skills step by step to deepen understanding and enable them to meet the needs of the economy and society in the 21st century. The activities are designed to develop progressively the four key dimensions of the ACRO model - Attitude, Creativity, Relationships and Organisation.</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baseline="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baseline="0" dirty="0" smtClean="0">
                          <a:solidFill>
                            <a:srgbClr val="000000"/>
                          </a:solidFill>
                          <a:latin typeface="L Frutiger Light"/>
                          <a:cs typeface="L Frutiger Light"/>
                        </a:rPr>
                        <a:t>The mapping grid outlined below confirms important links between the ACRO continuum of entrepreneurial behaviours and the new EES Skills Framework. </a:t>
                      </a:r>
                      <a:r>
                        <a:rPr lang="en-GB" sz="1200" b="0" i="0" baseline="0" dirty="0" smtClean="0">
                          <a:solidFill>
                            <a:srgbClr val="000000"/>
                          </a:solidFill>
                          <a:latin typeface="L Frutiger Light"/>
                          <a:cs typeface="L Frutiger Light"/>
                        </a:rPr>
                        <a:t>NB  </a:t>
                      </a:r>
                      <a:r>
                        <a:rPr lang="en-GB" sz="1200" b="0" i="0" baseline="0" dirty="0" smtClean="0">
                          <a:solidFill>
                            <a:srgbClr val="000000"/>
                          </a:solidFill>
                          <a:latin typeface="L Frutiger Light"/>
                          <a:cs typeface="L Frutiger Light"/>
                        </a:rPr>
                        <a:t>Certain skills are cross-cutting or ‘transversal’ in nature and are therefore applicable to several aspects or perspectives of an activity e.g. the learner could come up with creative ways of working with others in a particular challenge and could also identify creative ways of presenting their outcome.</a:t>
                      </a:r>
                    </a:p>
                  </a:txBody>
                  <a:tcPr marL="78222" marR="78222"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4347" name="TextBox 1"/>
          <p:cNvSpPr txBox="1">
            <a:spLocks noChangeArrowheads="1"/>
          </p:cNvSpPr>
          <p:nvPr/>
        </p:nvSpPr>
        <p:spPr bwMode="auto">
          <a:xfrm>
            <a:off x="243098" y="1036346"/>
            <a:ext cx="8440510" cy="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GB" sz="1600" dirty="0">
                <a:solidFill>
                  <a:srgbClr val="EC008C"/>
                </a:solidFill>
                <a:latin typeface="Rockwell" charset="0"/>
                <a:cs typeface="Rockwell" charset="0"/>
              </a:rPr>
              <a:t>Curriculum Links</a:t>
            </a:r>
            <a:endParaRPr lang="en-US" sz="1600" dirty="0">
              <a:solidFill>
                <a:srgbClr val="EC008C"/>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 </a:t>
            </a:r>
          </a:p>
        </p:txBody>
      </p:sp>
      <p:graphicFrame>
        <p:nvGraphicFramePr>
          <p:cNvPr id="2" name="Table 1"/>
          <p:cNvGraphicFramePr>
            <a:graphicFrameLocks noGrp="1"/>
          </p:cNvGraphicFramePr>
          <p:nvPr>
            <p:extLst>
              <p:ext uri="{D42A27DB-BD31-4B8C-83A1-F6EECF244321}">
                <p14:modId xmlns:p14="http://schemas.microsoft.com/office/powerpoint/2010/main" val="2709152830"/>
              </p:ext>
            </p:extLst>
          </p:nvPr>
        </p:nvGraphicFramePr>
        <p:xfrm>
          <a:off x="387173" y="3721659"/>
          <a:ext cx="8352000" cy="256032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gridCol w="2088000">
                  <a:extLst>
                    <a:ext uri="{9D8B030D-6E8A-4147-A177-3AD203B41FA5}">
                      <a16:colId xmlns:a16="http://schemas.microsoft.com/office/drawing/2014/main" val="20003"/>
                    </a:ext>
                  </a:extLst>
                </a:gridCol>
              </a:tblGrid>
              <a:tr h="457200">
                <a:tc>
                  <a:txBody>
                    <a:bodyPr/>
                    <a:lstStyle/>
                    <a:p>
                      <a:pPr algn="ctr"/>
                      <a:r>
                        <a:rPr lang="en-GB" sz="1200" b="1" dirty="0" smtClean="0">
                          <a:latin typeface="L Frutiger Light"/>
                        </a:rPr>
                        <a:t>Personal Effectiveness</a:t>
                      </a:r>
                      <a:endParaRPr lang="en-GB" sz="1200" b="1" dirty="0">
                        <a:latin typeface="L Frutiger Light"/>
                      </a:endParaRPr>
                    </a:p>
                  </a:txBody>
                  <a:tcPr/>
                </a:tc>
                <a:tc>
                  <a:txBody>
                    <a:bodyPr/>
                    <a:lstStyle/>
                    <a:p>
                      <a:r>
                        <a:rPr lang="en-GB" sz="1200" b="1" dirty="0" smtClean="0">
                          <a:latin typeface="L Frutiger Light"/>
                        </a:rPr>
                        <a:t>Creativity and Innovation</a:t>
                      </a:r>
                      <a:endParaRPr lang="en-GB" sz="1200" b="1" dirty="0">
                        <a:latin typeface="L Frutiger Light"/>
                      </a:endParaRPr>
                    </a:p>
                  </a:txBody>
                  <a:tcPr/>
                </a:tc>
                <a:tc>
                  <a:txBody>
                    <a:bodyPr/>
                    <a:lstStyle/>
                    <a:p>
                      <a:pPr algn="ctr"/>
                      <a:r>
                        <a:rPr lang="en-GB" sz="1200" b="1" dirty="0" smtClean="0">
                          <a:latin typeface="L Frutiger Light"/>
                        </a:rPr>
                        <a:t>Critical Thinking and Problem Solving</a:t>
                      </a:r>
                      <a:endParaRPr lang="en-GB" sz="1200" b="1" dirty="0">
                        <a:latin typeface="L Frutiger Light"/>
                      </a:endParaRPr>
                    </a:p>
                  </a:txBody>
                  <a:tcPr/>
                </a:tc>
                <a:tc>
                  <a:txBody>
                    <a:bodyPr/>
                    <a:lstStyle/>
                    <a:p>
                      <a:pPr algn="ctr"/>
                      <a:r>
                        <a:rPr lang="en-GB" sz="1200" b="1" dirty="0" smtClean="0">
                          <a:latin typeface="L Frutiger Light"/>
                        </a:rPr>
                        <a:t>Planning and Organisation</a:t>
                      </a:r>
                      <a:endParaRPr lang="en-GB" sz="1200" b="1" dirty="0">
                        <a:latin typeface="L Frutiger Light"/>
                      </a:endParaRPr>
                    </a:p>
                  </a:txBody>
                  <a:tcPr/>
                </a:tc>
                <a:extLst>
                  <a:ext uri="{0D108BD9-81ED-4DB2-BD59-A6C34878D82A}">
                    <a16:rowId xmlns:a16="http://schemas.microsoft.com/office/drawing/2014/main" val="10000"/>
                  </a:ext>
                </a:extLst>
              </a:tr>
              <a:tr h="2103120">
                <a:tc>
                  <a:txBody>
                    <a:bodyPr/>
                    <a:lstStyle/>
                    <a:p>
                      <a:pPr marL="0" indent="0">
                        <a:buFontTx/>
                        <a:buNone/>
                      </a:pPr>
                      <a:r>
                        <a:rPr lang="en-GB" sz="1200" kern="1200" dirty="0" smtClean="0">
                          <a:solidFill>
                            <a:srgbClr val="EC008C"/>
                          </a:solidFill>
                          <a:effectLst/>
                          <a:latin typeface="L Frutiger Light"/>
                          <a:ea typeface="+mn-ea"/>
                          <a:cs typeface="+mn-cs"/>
                        </a:rPr>
                        <a:t>Attitude</a:t>
                      </a:r>
                    </a:p>
                    <a:p>
                      <a:pPr marL="0" indent="0">
                        <a:buFontTx/>
                        <a:buNone/>
                      </a:pPr>
                      <a:r>
                        <a:rPr lang="en-GB" sz="1200" kern="1200" dirty="0" smtClean="0">
                          <a:solidFill>
                            <a:srgbClr val="EC008C"/>
                          </a:solidFill>
                          <a:effectLst/>
                          <a:latin typeface="L Frutiger Light"/>
                          <a:ea typeface="+mn-ea"/>
                          <a:cs typeface="+mn-cs"/>
                        </a:rPr>
                        <a:t>Self knowledge, belief and confidence</a:t>
                      </a:r>
                    </a:p>
                    <a:p>
                      <a:pPr marL="0" indent="0">
                        <a:buFontTx/>
                        <a:buNone/>
                      </a:pPr>
                      <a:r>
                        <a:rPr lang="en-GB" sz="1200" kern="1200" dirty="0" smtClean="0">
                          <a:solidFill>
                            <a:srgbClr val="EC008C"/>
                          </a:solidFill>
                          <a:effectLst/>
                          <a:latin typeface="L Frutiger Light"/>
                          <a:ea typeface="+mn-ea"/>
                          <a:cs typeface="+mn-cs"/>
                        </a:rPr>
                        <a:t>Motivation</a:t>
                      </a:r>
                    </a:p>
                    <a:p>
                      <a:pPr marL="0" indent="0">
                        <a:buFontTx/>
                        <a:buNone/>
                      </a:pPr>
                      <a:r>
                        <a:rPr lang="en-GB" sz="1200" kern="1200" dirty="0" smtClean="0">
                          <a:solidFill>
                            <a:srgbClr val="EC008C"/>
                          </a:solidFill>
                          <a:effectLst/>
                          <a:latin typeface="L Frutiger Light"/>
                          <a:ea typeface="+mn-ea"/>
                          <a:cs typeface="+mn-cs"/>
                        </a:rPr>
                        <a:t>Aspiration</a:t>
                      </a:r>
                    </a:p>
                    <a:p>
                      <a:pPr marL="0" indent="0">
                        <a:buFontTx/>
                        <a:buNone/>
                      </a:pPr>
                      <a:r>
                        <a:rPr lang="en-GB" sz="1200" kern="1200" dirty="0" smtClean="0">
                          <a:solidFill>
                            <a:srgbClr val="EC008C"/>
                          </a:solidFill>
                          <a:effectLst/>
                          <a:latin typeface="L Frutiger Light"/>
                          <a:ea typeface="+mn-ea"/>
                          <a:cs typeface="+mn-cs"/>
                        </a:rPr>
                        <a:t>Determination </a:t>
                      </a:r>
                    </a:p>
                    <a:p>
                      <a:pPr marL="0" indent="0">
                        <a:buFontTx/>
                        <a:buNone/>
                      </a:pPr>
                      <a:r>
                        <a:rPr lang="en-GB" sz="1200" kern="1200" dirty="0" smtClean="0">
                          <a:solidFill>
                            <a:srgbClr val="EC008C"/>
                          </a:solidFill>
                          <a:effectLst/>
                          <a:latin typeface="L Frutiger Light"/>
                          <a:ea typeface="+mn-ea"/>
                          <a:cs typeface="+mn-cs"/>
                        </a:rPr>
                        <a:t>Competitiveness </a:t>
                      </a:r>
                    </a:p>
                    <a:p>
                      <a:pPr marL="0" indent="0">
                        <a:buFontTx/>
                        <a:buNone/>
                      </a:pPr>
                      <a:r>
                        <a:rPr lang="en-GB" sz="1200" kern="1200" dirty="0" smtClean="0">
                          <a:solidFill>
                            <a:srgbClr val="74C047"/>
                          </a:solidFill>
                          <a:effectLst/>
                          <a:latin typeface="L Frutiger Light"/>
                          <a:ea typeface="+mn-ea"/>
                          <a:cs typeface="+mn-cs"/>
                        </a:rPr>
                        <a:t>Working with others</a:t>
                      </a:r>
                    </a:p>
                    <a:p>
                      <a:pPr marL="0" indent="0">
                        <a:buFontTx/>
                        <a:buNone/>
                      </a:pPr>
                      <a:r>
                        <a:rPr lang="en-GB" sz="1200" kern="1200" dirty="0" smtClean="0">
                          <a:solidFill>
                            <a:srgbClr val="74C047"/>
                          </a:solidFill>
                          <a:effectLst/>
                          <a:latin typeface="L Frutiger Light"/>
                          <a:ea typeface="+mn-ea"/>
                          <a:cs typeface="+mn-cs"/>
                        </a:rPr>
                        <a:t>Managing difficult situations </a:t>
                      </a:r>
                    </a:p>
                    <a:p>
                      <a:pPr marL="0" indent="0">
                        <a:buFontTx/>
                        <a:buNone/>
                      </a:pPr>
                      <a:r>
                        <a:rPr lang="en-GB" sz="1200" kern="1200" dirty="0" smtClean="0">
                          <a:solidFill>
                            <a:srgbClr val="74C047"/>
                          </a:solidFill>
                          <a:effectLst/>
                          <a:latin typeface="L Frutiger Light"/>
                          <a:ea typeface="+mn-ea"/>
                          <a:cs typeface="+mn-cs"/>
                        </a:rPr>
                        <a:t>Presentation</a:t>
                      </a:r>
                    </a:p>
                    <a:p>
                      <a:pPr marL="0" indent="0">
                        <a:buFontTx/>
                        <a:buNone/>
                      </a:pPr>
                      <a:r>
                        <a:rPr lang="en-GB" sz="1200" kern="1200" dirty="0" smtClean="0">
                          <a:solidFill>
                            <a:srgbClr val="74C047"/>
                          </a:solidFill>
                          <a:effectLst/>
                          <a:latin typeface="L Frutiger Light"/>
                          <a:ea typeface="+mn-ea"/>
                          <a:cs typeface="+mn-cs"/>
                        </a:rPr>
                        <a:t>Communication</a:t>
                      </a:r>
                      <a:endParaRPr lang="en-GB" sz="1200" dirty="0">
                        <a:solidFill>
                          <a:srgbClr val="74C047"/>
                        </a:solidFill>
                        <a:latin typeface="L Frutiger Light"/>
                      </a:endParaRPr>
                    </a:p>
                  </a:txBody>
                  <a:tcPr/>
                </a:tc>
                <a:tc>
                  <a:txBody>
                    <a:bodyPr/>
                    <a:lstStyle/>
                    <a:p>
                      <a:r>
                        <a:rPr lang="en-GB" sz="1200" dirty="0" smtClean="0">
                          <a:solidFill>
                            <a:srgbClr val="F68B1F"/>
                          </a:solidFill>
                          <a:latin typeface="L Frutiger Light"/>
                        </a:rPr>
                        <a:t>Creativity </a:t>
                      </a:r>
                    </a:p>
                    <a:p>
                      <a:r>
                        <a:rPr lang="en-GB" sz="1200" dirty="0" smtClean="0">
                          <a:solidFill>
                            <a:srgbClr val="F68B1F"/>
                          </a:solidFill>
                          <a:latin typeface="L Frutiger Light"/>
                        </a:rPr>
                        <a:t>Lateral thinking / ideas generation</a:t>
                      </a:r>
                    </a:p>
                    <a:p>
                      <a:r>
                        <a:rPr lang="en-GB" sz="1200" dirty="0" smtClean="0">
                          <a:solidFill>
                            <a:srgbClr val="F68B1F"/>
                          </a:solidFill>
                          <a:latin typeface="L Frutiger Light"/>
                        </a:rPr>
                        <a:t>Spotting and creating opportunities</a:t>
                      </a:r>
                    </a:p>
                    <a:p>
                      <a:r>
                        <a:rPr lang="en-GB" sz="1200" dirty="0" smtClean="0">
                          <a:solidFill>
                            <a:srgbClr val="F68B1F"/>
                          </a:solidFill>
                          <a:latin typeface="L Frutiger Light"/>
                        </a:rPr>
                        <a:t>Innovation</a:t>
                      </a:r>
                    </a:p>
                    <a:p>
                      <a:endParaRPr lang="en-GB" sz="1000" dirty="0">
                        <a:latin typeface="L Frutiger Light"/>
                      </a:endParaRPr>
                    </a:p>
                  </a:txBody>
                  <a:tcPr/>
                </a:tc>
                <a:tc>
                  <a:txBody>
                    <a:bodyPr/>
                    <a:lstStyle/>
                    <a:p>
                      <a:r>
                        <a:rPr lang="en-GB" sz="1200" dirty="0" smtClean="0">
                          <a:solidFill>
                            <a:srgbClr val="F68B1F"/>
                          </a:solidFill>
                          <a:latin typeface="L Frutiger Light"/>
                        </a:rPr>
                        <a:t>Problem solving </a:t>
                      </a:r>
                    </a:p>
                    <a:p>
                      <a:r>
                        <a:rPr lang="en-GB" sz="1200" dirty="0" smtClean="0">
                          <a:solidFill>
                            <a:srgbClr val="EC008C"/>
                          </a:solidFill>
                          <a:latin typeface="L Frutiger Light"/>
                        </a:rPr>
                        <a:t>Determination</a:t>
                      </a:r>
                      <a:r>
                        <a:rPr lang="en-GB" sz="1200" dirty="0" smtClean="0">
                          <a:latin typeface="L Frutiger Light"/>
                        </a:rPr>
                        <a:t> </a:t>
                      </a:r>
                    </a:p>
                    <a:p>
                      <a:r>
                        <a:rPr lang="en-GB" sz="1200" dirty="0" smtClean="0">
                          <a:solidFill>
                            <a:srgbClr val="74C047"/>
                          </a:solidFill>
                          <a:latin typeface="L Frutiger Light"/>
                        </a:rPr>
                        <a:t>Negotiation, persuasion and influence </a:t>
                      </a:r>
                    </a:p>
                    <a:p>
                      <a:r>
                        <a:rPr lang="en-GB" sz="1200" dirty="0" smtClean="0">
                          <a:solidFill>
                            <a:srgbClr val="00BFDF"/>
                          </a:solidFill>
                          <a:latin typeface="L Frutiger Light"/>
                        </a:rPr>
                        <a:t>Decision making</a:t>
                      </a:r>
                    </a:p>
                    <a:p>
                      <a:endParaRPr lang="en-GB" sz="1200" dirty="0">
                        <a:latin typeface="L Frutiger Light"/>
                      </a:endParaRPr>
                    </a:p>
                  </a:txBody>
                  <a:tcPr/>
                </a:tc>
                <a:tc>
                  <a:txBody>
                    <a:bodyPr/>
                    <a:lstStyle/>
                    <a:p>
                      <a:r>
                        <a:rPr lang="en-GB" sz="1200" dirty="0" smtClean="0">
                          <a:solidFill>
                            <a:srgbClr val="00BFDF"/>
                          </a:solidFill>
                          <a:latin typeface="L Frutiger Light"/>
                        </a:rPr>
                        <a:t>Planning</a:t>
                      </a:r>
                    </a:p>
                    <a:p>
                      <a:r>
                        <a:rPr lang="en-GB" sz="1200" dirty="0" smtClean="0">
                          <a:solidFill>
                            <a:srgbClr val="00BFDF"/>
                          </a:solidFill>
                          <a:latin typeface="L Frutiger Light"/>
                        </a:rPr>
                        <a:t>Managing resources </a:t>
                      </a:r>
                    </a:p>
                    <a:p>
                      <a:r>
                        <a:rPr lang="en-GB" sz="1200" dirty="0" smtClean="0">
                          <a:solidFill>
                            <a:srgbClr val="00BFDF"/>
                          </a:solidFill>
                          <a:latin typeface="L Frutiger Light"/>
                        </a:rPr>
                        <a:t>Research and understanding the environment</a:t>
                      </a:r>
                    </a:p>
                    <a:p>
                      <a:r>
                        <a:rPr lang="en-GB" sz="1200" dirty="0" smtClean="0">
                          <a:solidFill>
                            <a:srgbClr val="00BFDF"/>
                          </a:solidFill>
                          <a:latin typeface="L Frutiger Light"/>
                        </a:rPr>
                        <a:t>Managing risk</a:t>
                      </a:r>
                    </a:p>
                    <a:p>
                      <a:r>
                        <a:rPr lang="en-GB" sz="1200" dirty="0" smtClean="0">
                          <a:solidFill>
                            <a:srgbClr val="00BFDF"/>
                          </a:solidFill>
                          <a:latin typeface="L Frutiger Light"/>
                        </a:rPr>
                        <a:t>Vision and goal setting</a:t>
                      </a:r>
                    </a:p>
                    <a:p>
                      <a:endParaRPr lang="en-GB" sz="1200" dirty="0">
                        <a:latin typeface="L Frutiger Light"/>
                      </a:endParaRPr>
                    </a:p>
                  </a:txBody>
                  <a:tcPr/>
                </a:tc>
                <a:extLst>
                  <a:ext uri="{0D108BD9-81ED-4DB2-BD59-A6C34878D82A}">
                    <a16:rowId xmlns:a16="http://schemas.microsoft.com/office/drawing/2014/main" val="10001"/>
                  </a:ext>
                </a:extLst>
              </a:tr>
            </a:tbl>
          </a:graphicData>
        </a:graphic>
      </p:graphicFrame>
      <p:cxnSp>
        <p:nvCxnSpPr>
          <p:cNvPr id="8" name="Straight Arrow Connector 7">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3477374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09556010"/>
              </p:ext>
            </p:extLst>
          </p:nvPr>
        </p:nvGraphicFramePr>
        <p:xfrm>
          <a:off x="181986" y="2104571"/>
          <a:ext cx="8762380" cy="4377680"/>
        </p:xfrm>
        <a:graphic>
          <a:graphicData uri="http://schemas.openxmlformats.org/drawingml/2006/table">
            <a:tbl>
              <a:tblPr firstRow="1" bandRow="1">
                <a:tableStyleId>{5C22544A-7EE6-4342-B048-85BDC9FD1C3A}</a:tableStyleId>
              </a:tblPr>
              <a:tblGrid>
                <a:gridCol w="2190595">
                  <a:extLst>
                    <a:ext uri="{9D8B030D-6E8A-4147-A177-3AD203B41FA5}">
                      <a16:colId xmlns:a16="http://schemas.microsoft.com/office/drawing/2014/main" val="20000"/>
                    </a:ext>
                  </a:extLst>
                </a:gridCol>
                <a:gridCol w="2190595">
                  <a:extLst>
                    <a:ext uri="{9D8B030D-6E8A-4147-A177-3AD203B41FA5}">
                      <a16:colId xmlns:a16="http://schemas.microsoft.com/office/drawing/2014/main" val="20001"/>
                    </a:ext>
                  </a:extLst>
                </a:gridCol>
                <a:gridCol w="2190595">
                  <a:extLst>
                    <a:ext uri="{9D8B030D-6E8A-4147-A177-3AD203B41FA5}">
                      <a16:colId xmlns:a16="http://schemas.microsoft.com/office/drawing/2014/main" val="20002"/>
                    </a:ext>
                  </a:extLst>
                </a:gridCol>
                <a:gridCol w="2190595">
                  <a:extLst>
                    <a:ext uri="{9D8B030D-6E8A-4147-A177-3AD203B41FA5}">
                      <a16:colId xmlns:a16="http://schemas.microsoft.com/office/drawing/2014/main" val="20003"/>
                    </a:ext>
                  </a:extLst>
                </a:gridCol>
              </a:tblGrid>
              <a:tr h="354947">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53B81"/>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A05F"/>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EC36A"/>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7BED0"/>
                    </a:solidFill>
                  </a:tcPr>
                </a:tc>
                <a:extLst>
                  <a:ext uri="{0D108BD9-81ED-4DB2-BD59-A6C34878D82A}">
                    <a16:rowId xmlns:a16="http://schemas.microsoft.com/office/drawing/2014/main" val="10000"/>
                  </a:ext>
                </a:extLst>
              </a:tr>
              <a:tr h="4022733">
                <a:tc gridSpan="4">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4347" name="TextBox 1"/>
          <p:cNvSpPr txBox="1">
            <a:spLocks noChangeArrowheads="1"/>
          </p:cNvSpPr>
          <p:nvPr/>
        </p:nvSpPr>
        <p:spPr bwMode="auto">
          <a:xfrm>
            <a:off x="212209" y="1005573"/>
            <a:ext cx="8732153" cy="106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085" tIns="40043" rIns="80085" bIns="4004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520989" eaLnBrk="1" hangingPunct="1">
              <a:defRPr/>
            </a:pPr>
            <a:r>
              <a:rPr lang="en-US" sz="1600" dirty="0">
                <a:solidFill>
                  <a:srgbClr val="EC008C"/>
                </a:solidFill>
                <a:latin typeface="Rockwell" pitchFamily="18" charset="0"/>
                <a:cs typeface="L Frutiger Light"/>
              </a:rPr>
              <a:t>Enterprise Resources:</a:t>
            </a:r>
          </a:p>
          <a:p>
            <a:pPr defTabSz="520989" eaLnBrk="1" hangingPunct="1">
              <a:defRPr/>
            </a:pPr>
            <a:r>
              <a:rPr lang="en-GB" sz="1200" dirty="0">
                <a:latin typeface="L Frutiger Light"/>
                <a:cs typeface="L Frutiger Light"/>
              </a:rPr>
              <a:t>These resources have been designed to allow an element of selection whilst also forming a coherent sequence. They provide an opportunity to practice entrepreneurial skills in an experiential context. Throughout each activity, learners will need to establish an on-going record (online/paper based) of </a:t>
            </a:r>
            <a:r>
              <a:rPr lang="en-GB" sz="1200" dirty="0" smtClean="0">
                <a:latin typeface="L Frutiger Light"/>
                <a:cs typeface="L Frutiger Light"/>
              </a:rPr>
              <a:t> </a:t>
            </a:r>
            <a:r>
              <a:rPr lang="en-GB" sz="1200" dirty="0">
                <a:latin typeface="L Frutiger Light"/>
                <a:cs typeface="L Frutiger Light"/>
              </a:rPr>
              <a:t>independent and team </a:t>
            </a:r>
            <a:r>
              <a:rPr lang="en-GB" sz="1200" dirty="0" smtClean="0">
                <a:latin typeface="L Frutiger Light"/>
                <a:cs typeface="L Frutiger Light"/>
              </a:rPr>
              <a:t>decisions made through the activities undertaken.</a:t>
            </a:r>
            <a:endParaRPr lang="en-GB" sz="1200" dirty="0">
              <a:latin typeface="L Frutiger Light"/>
              <a:cs typeface="L Frutiger Light"/>
            </a:endParaRPr>
          </a:p>
          <a:p>
            <a:pPr defTabSz="520989" eaLnBrk="1" hangingPunct="1">
              <a:defRPr/>
            </a:pPr>
            <a:r>
              <a:rPr lang="en-GB" sz="1200" dirty="0" smtClean="0">
                <a:latin typeface="L Frutiger Light"/>
                <a:cs typeface="L Frutiger Light"/>
              </a:rPr>
              <a:t>.</a:t>
            </a:r>
            <a:endParaRPr lang="en-US"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91"/>
            <a:ext cx="8762377" cy="25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85" tIns="40043" rIns="80085" bIns="4004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044"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graphicFrame>
        <p:nvGraphicFramePr>
          <p:cNvPr id="5" name="Table 4"/>
          <p:cNvGraphicFramePr>
            <a:graphicFrameLocks noGrp="1"/>
          </p:cNvGraphicFramePr>
          <p:nvPr>
            <p:extLst>
              <p:ext uri="{D42A27DB-BD31-4B8C-83A1-F6EECF244321}">
                <p14:modId xmlns:p14="http://schemas.microsoft.com/office/powerpoint/2010/main" val="1284579579"/>
              </p:ext>
            </p:extLst>
          </p:nvPr>
        </p:nvGraphicFramePr>
        <p:xfrm>
          <a:off x="181985" y="2452915"/>
          <a:ext cx="8762379" cy="4106278"/>
        </p:xfrm>
        <a:graphic>
          <a:graphicData uri="http://schemas.openxmlformats.org/drawingml/2006/table">
            <a:tbl>
              <a:tblPr firstRow="1" bandRow="1">
                <a:tableStyleId>{2D5ABB26-0587-4C30-8999-92F81FD0307C}</a:tableStyleId>
              </a:tblPr>
              <a:tblGrid>
                <a:gridCol w="3417558">
                  <a:extLst>
                    <a:ext uri="{9D8B030D-6E8A-4147-A177-3AD203B41FA5}">
                      <a16:colId xmlns:a16="http://schemas.microsoft.com/office/drawing/2014/main" val="20000"/>
                    </a:ext>
                  </a:extLst>
                </a:gridCol>
                <a:gridCol w="5344821">
                  <a:extLst>
                    <a:ext uri="{9D8B030D-6E8A-4147-A177-3AD203B41FA5}">
                      <a16:colId xmlns:a16="http://schemas.microsoft.com/office/drawing/2014/main" val="20001"/>
                    </a:ext>
                  </a:extLst>
                </a:gridCol>
              </a:tblGrid>
              <a:tr h="4106278">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1" dirty="0" smtClean="0">
                          <a:solidFill>
                            <a:srgbClr val="EC008C"/>
                          </a:solidFill>
                          <a:effectLst/>
                          <a:latin typeface="L Frutiger Light"/>
                          <a:ea typeface="Times New Roman"/>
                          <a:cs typeface="Times New Roman"/>
                        </a:rPr>
                        <a:t>Activity:</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What </a:t>
                      </a:r>
                      <a:r>
                        <a:rPr lang="en-GB" sz="1200" b="0" dirty="0" smtClean="0">
                          <a:solidFill>
                            <a:schemeClr val="tx1"/>
                          </a:solidFill>
                          <a:effectLst/>
                          <a:latin typeface="L Frutiger Light"/>
                          <a:ea typeface="Times New Roman"/>
                          <a:cs typeface="Times New Roman"/>
                        </a:rPr>
                        <a:t>are the different types of enterprises?</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organise our enterprise?</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make informed decisions?</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generate ideas?</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What shall we sell?</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make it successful?</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What identity shall we have?</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create brand awareness? </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get our message heard?</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plan our enterprise project?</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can we persuade customers to buy?</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can we protect our enterprise?</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budget?</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What shall we charge?</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will we promote our enterprise?</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can we help you?</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pitch our ideas?</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can we raise capital to launch our idea?</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How do we plan a product launch ?</a:t>
                      </a:r>
                    </a:p>
                    <a:p>
                      <a:pPr marL="228600" marR="0" indent="-228600" algn="l" defTabSz="521437" rtl="0" eaLnBrk="1" fontAlgn="auto" latinLnBrk="0" hangingPunct="1">
                        <a:lnSpc>
                          <a:spcPct val="100000"/>
                        </a:lnSpc>
                        <a:spcBef>
                          <a:spcPts val="0"/>
                        </a:spcBef>
                        <a:spcAft>
                          <a:spcPts val="0"/>
                        </a:spcAft>
                        <a:buClrTx/>
                        <a:buSzTx/>
                        <a:buFont typeface="+mj-lt"/>
                        <a:buAutoNum type="arabicPeriod"/>
                        <a:tabLst/>
                        <a:defRPr/>
                      </a:pPr>
                      <a:r>
                        <a:rPr lang="en-GB" sz="1200" b="0" dirty="0" smtClean="0">
                          <a:solidFill>
                            <a:schemeClr val="tx1"/>
                          </a:solidFill>
                          <a:effectLst/>
                          <a:latin typeface="L Frutiger Light"/>
                          <a:ea typeface="Times New Roman"/>
                          <a:cs typeface="Times New Roman"/>
                        </a:rPr>
                        <a:t>What did we learn?</a:t>
                      </a:r>
                    </a:p>
                    <a:p>
                      <a:pPr marL="0" indent="0">
                        <a:buFont typeface="+mj-lt"/>
                        <a:buNone/>
                      </a:pPr>
                      <a:endParaRPr lang="en-GB" sz="1200" b="1" dirty="0" smtClean="0">
                        <a:solidFill>
                          <a:srgbClr val="EC008C"/>
                        </a:solidFill>
                        <a:effectLst/>
                        <a:latin typeface="L Frutiger Light"/>
                        <a:ea typeface="Times New Roman"/>
                        <a:cs typeface="Times New Roman"/>
                      </a:endParaRPr>
                    </a:p>
                  </a:txBody>
                  <a:tcPr marL="78226" marR="78226" marT="41459" marB="41459"/>
                </a:tc>
                <a:tc>
                  <a:txBody>
                    <a:bodyPr/>
                    <a:lstStyle/>
                    <a:p>
                      <a:pPr marL="0" marR="0" indent="0" algn="l" defTabSz="521437" rtl="0" eaLnBrk="1" fontAlgn="auto" latinLnBrk="0" hangingPunct="1">
                        <a:lnSpc>
                          <a:spcPct val="114000"/>
                        </a:lnSpc>
                        <a:spcBef>
                          <a:spcPts val="0"/>
                        </a:spcBef>
                        <a:spcAft>
                          <a:spcPts val="0"/>
                        </a:spcAft>
                        <a:buClrTx/>
                        <a:buSzTx/>
                        <a:buFontTx/>
                        <a:buNone/>
                        <a:tabLst/>
                        <a:defRPr/>
                      </a:pPr>
                      <a:r>
                        <a:rPr lang="en-GB" sz="1200" b="1" dirty="0" smtClean="0">
                          <a:solidFill>
                            <a:srgbClr val="EC008C"/>
                          </a:solidFill>
                          <a:effectLst/>
                          <a:latin typeface="L Frutiger Light"/>
                          <a:ea typeface="Times New Roman"/>
                          <a:cs typeface="Times New Roman"/>
                        </a:rPr>
                        <a:t>Application:</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Understanding about different types of enterprises</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Pre-enterprise</a:t>
                      </a:r>
                      <a:r>
                        <a:rPr lang="en-GB" sz="1200" b="0" baseline="0" dirty="0" smtClean="0">
                          <a:solidFill>
                            <a:schemeClr val="tx1"/>
                          </a:solidFill>
                          <a:effectLst/>
                          <a:latin typeface="L Frutiger Light"/>
                          <a:ea typeface="Times New Roman"/>
                          <a:cs typeface="Times New Roman"/>
                        </a:rPr>
                        <a:t> activity</a:t>
                      </a:r>
                      <a:r>
                        <a:rPr lang="en-GB" sz="1200" b="0" dirty="0" smtClean="0">
                          <a:solidFill>
                            <a:schemeClr val="tx1"/>
                          </a:solidFill>
                          <a:effectLst/>
                          <a:latin typeface="L Frutiger Light"/>
                          <a:ea typeface="Times New Roman"/>
                          <a:cs typeface="Times New Roman"/>
                        </a:rPr>
                        <a:t> planning and researching</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Researching and planning what needs to be done to make</a:t>
                      </a:r>
                      <a:r>
                        <a:rPr lang="en-GB" sz="1200" b="0" baseline="0" dirty="0" smtClean="0">
                          <a:solidFill>
                            <a:schemeClr val="tx1"/>
                          </a:solidFill>
                          <a:effectLst/>
                          <a:latin typeface="L Frutiger Light"/>
                          <a:ea typeface="Times New Roman"/>
                          <a:cs typeface="Times New Roman"/>
                        </a:rPr>
                        <a:t> it successful</a:t>
                      </a:r>
                      <a:endParaRPr lang="en-GB" sz="1200" b="0" dirty="0" smtClean="0">
                        <a:solidFill>
                          <a:schemeClr val="tx1"/>
                        </a:solidFill>
                        <a:effectLst/>
                        <a:latin typeface="L Frutiger Light"/>
                        <a:ea typeface="Times New Roman"/>
                        <a:cs typeface="Times New Roman"/>
                      </a:endParaRP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Researching</a:t>
                      </a:r>
                      <a:r>
                        <a:rPr lang="en-GB" sz="1200" baseline="0" dirty="0" smtClean="0">
                          <a:solidFill>
                            <a:prstClr val="black"/>
                          </a:solidFill>
                          <a:latin typeface="L Frutiger Light"/>
                          <a:ea typeface="Times New Roman"/>
                          <a:cs typeface="Times New Roman"/>
                        </a:rPr>
                        <a:t>, </a:t>
                      </a:r>
                      <a:r>
                        <a:rPr lang="en-GB" sz="1200" dirty="0" smtClean="0">
                          <a:solidFill>
                            <a:prstClr val="black"/>
                          </a:solidFill>
                          <a:latin typeface="L Frutiger Light"/>
                          <a:ea typeface="Times New Roman"/>
                          <a:cs typeface="Times New Roman"/>
                        </a:rPr>
                        <a:t>identifying criteria/must haves and deciding on</a:t>
                      </a:r>
                      <a:r>
                        <a:rPr lang="en-GB" sz="1200" baseline="0" dirty="0" smtClean="0">
                          <a:solidFill>
                            <a:prstClr val="black"/>
                          </a:solidFill>
                          <a:latin typeface="L Frutiger Light"/>
                          <a:ea typeface="Times New Roman"/>
                          <a:cs typeface="Times New Roman"/>
                        </a:rPr>
                        <a:t> final ideas</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baseline="0" dirty="0" smtClean="0">
                          <a:solidFill>
                            <a:prstClr val="black"/>
                          </a:solidFill>
                          <a:latin typeface="L Frutiger Light"/>
                          <a:ea typeface="Times New Roman"/>
                          <a:cs typeface="Times New Roman"/>
                        </a:rPr>
                        <a:t>D</a:t>
                      </a:r>
                      <a:r>
                        <a:rPr lang="en-GB" sz="1200" b="0" dirty="0" smtClean="0">
                          <a:solidFill>
                            <a:schemeClr val="tx1"/>
                          </a:solidFill>
                          <a:effectLst/>
                          <a:latin typeface="L Frutiger Light"/>
                          <a:ea typeface="Times New Roman"/>
                          <a:cs typeface="Times New Roman"/>
                        </a:rPr>
                        <a:t>eciding</a:t>
                      </a:r>
                      <a:r>
                        <a:rPr lang="en-GB" sz="1200" b="0" baseline="0" dirty="0" smtClean="0">
                          <a:solidFill>
                            <a:schemeClr val="tx1"/>
                          </a:solidFill>
                          <a:effectLst/>
                          <a:latin typeface="L Frutiger Light"/>
                          <a:ea typeface="Times New Roman"/>
                          <a:cs typeface="Times New Roman"/>
                        </a:rPr>
                        <a:t> </a:t>
                      </a:r>
                      <a:r>
                        <a:rPr lang="en-GB" sz="1200" b="0" dirty="0" smtClean="0">
                          <a:solidFill>
                            <a:schemeClr val="tx1"/>
                          </a:solidFill>
                          <a:effectLst/>
                          <a:latin typeface="L Frutiger Light"/>
                          <a:ea typeface="Times New Roman"/>
                          <a:cs typeface="Times New Roman"/>
                        </a:rPr>
                        <a:t>what enterprise to launch and it’s location</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Designing the business environment and adjusting the budget</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Designing a logo / signage for the enterprise</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prstClr val="black"/>
                          </a:solidFill>
                          <a:effectLst/>
                          <a:latin typeface="L Frutiger Light"/>
                          <a:ea typeface="Times New Roman"/>
                          <a:cs typeface="Times New Roman"/>
                        </a:rPr>
                        <a:t>Generating brand awareness and</a:t>
                      </a:r>
                      <a:r>
                        <a:rPr lang="en-GB" sz="1200" b="0" baseline="0" dirty="0" smtClean="0">
                          <a:solidFill>
                            <a:prstClr val="black"/>
                          </a:solidFill>
                          <a:effectLst/>
                          <a:latin typeface="L Frutiger Light"/>
                          <a:ea typeface="Times New Roman"/>
                          <a:cs typeface="Times New Roman"/>
                        </a:rPr>
                        <a:t> understanding its importance</a:t>
                      </a:r>
                      <a:endParaRPr lang="en-GB" sz="1200" b="0" dirty="0" smtClean="0">
                        <a:solidFill>
                          <a:schemeClr val="tx1"/>
                        </a:solidFill>
                        <a:effectLst/>
                        <a:latin typeface="L Frutiger Ligh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Understanding the importance of effective communication</a:t>
                      </a:r>
                      <a:endParaRPr lang="en-GB" sz="1200" b="0" dirty="0" smtClean="0">
                        <a:solidFill>
                          <a:schemeClr val="tx1"/>
                        </a:solidFill>
                        <a:effectLst/>
                        <a:latin typeface="L Frutiger Ligh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Implementing and understand the importance of effective planning</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Addressing a problem</a:t>
                      </a:r>
                      <a:r>
                        <a:rPr lang="en-GB" sz="1200" baseline="0" dirty="0" smtClean="0">
                          <a:solidFill>
                            <a:prstClr val="black"/>
                          </a:solidFill>
                          <a:latin typeface="L Frutiger Light"/>
                          <a:ea typeface="Times New Roman"/>
                          <a:cs typeface="Times New Roman"/>
                        </a:rPr>
                        <a:t> through creative presentation and communication </a:t>
                      </a:r>
                      <a:r>
                        <a:rPr lang="en-GB" sz="1200" dirty="0" smtClean="0">
                          <a:solidFill>
                            <a:prstClr val="black"/>
                          </a:solidFill>
                          <a:latin typeface="L Frutiger Light"/>
                          <a:ea typeface="Times New Roman"/>
                          <a:cs typeface="Times New Roman"/>
                        </a:rPr>
                        <a:t>Considering the importance of Intellectual Property and Health and Safety</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Estimating the budget and applying for a business loan</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Determining how products or services are priced</a:t>
                      </a: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Creating an advert and publicity materials to promote the</a:t>
                      </a:r>
                      <a:r>
                        <a:rPr lang="en-GB" sz="1200" baseline="0" dirty="0" smtClean="0">
                          <a:solidFill>
                            <a:prstClr val="black"/>
                          </a:solidFill>
                          <a:latin typeface="L Frutiger Light"/>
                          <a:ea typeface="Times New Roman"/>
                          <a:cs typeface="Times New Roman"/>
                        </a:rPr>
                        <a:t> enterprise </a:t>
                      </a:r>
                      <a:endParaRPr lang="en-GB" sz="1200" b="0" dirty="0" smtClean="0">
                        <a:solidFill>
                          <a:schemeClr val="tx1"/>
                        </a:solidFill>
                        <a:effectLst/>
                        <a:latin typeface="L Frutiger Light"/>
                        <a:ea typeface="Times New Roman"/>
                        <a:cs typeface="Times New Roman"/>
                      </a:endParaRPr>
                    </a:p>
                    <a:p>
                      <a:pPr marL="0" marR="0" lvl="0" indent="0" algn="l" defTabSz="521437"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L Frutiger Light"/>
                          <a:ea typeface="Times New Roman"/>
                          <a:cs typeface="Times New Roman"/>
                        </a:rPr>
                        <a:t>Participating in role play based on customer service scenarios</a:t>
                      </a:r>
                      <a:endParaRPr lang="en-GB" sz="1200" b="0" dirty="0" smtClean="0">
                        <a:solidFill>
                          <a:schemeClr val="tx1"/>
                        </a:solidFill>
                        <a:effectLst/>
                        <a:latin typeface="L Frutiger Ligh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Developing the</a:t>
                      </a:r>
                      <a:r>
                        <a:rPr lang="en-GB" sz="1200" b="0" baseline="0" dirty="0" smtClean="0">
                          <a:solidFill>
                            <a:schemeClr val="tx1"/>
                          </a:solidFill>
                          <a:effectLst/>
                          <a:latin typeface="L Frutiger Light"/>
                          <a:ea typeface="Times New Roman"/>
                          <a:cs typeface="Times New Roman"/>
                        </a:rPr>
                        <a:t> content and delivering a</a:t>
                      </a:r>
                      <a:r>
                        <a:rPr lang="en-GB" sz="1200" b="0" dirty="0" smtClean="0">
                          <a:solidFill>
                            <a:schemeClr val="tx1"/>
                          </a:solidFill>
                          <a:effectLst/>
                          <a:latin typeface="L Frutiger Light"/>
                          <a:ea typeface="Times New Roman"/>
                          <a:cs typeface="Times New Roman"/>
                        </a:rPr>
                        <a:t> pitch to</a:t>
                      </a:r>
                      <a:r>
                        <a:rPr lang="en-GB" sz="1200" b="0" baseline="0" dirty="0" smtClean="0">
                          <a:solidFill>
                            <a:schemeClr val="tx1"/>
                          </a:solidFill>
                          <a:effectLst/>
                          <a:latin typeface="L Frutiger Light"/>
                          <a:ea typeface="Times New Roman"/>
                          <a:cs typeface="Times New Roman"/>
                        </a:rPr>
                        <a:t> an ‘audience’</a:t>
                      </a:r>
                      <a:endParaRPr lang="en-GB" sz="1200" b="0" dirty="0" smtClean="0">
                        <a:solidFill>
                          <a:schemeClr val="tx1"/>
                        </a:solidFill>
                        <a:effectLst/>
                        <a:latin typeface="L Frutiger Light"/>
                        <a:ea typeface="Times New Roman"/>
                        <a:cs typeface="Times New Roman"/>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Considering ways that money can be raised to launch the enterprise</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Planning the launch day for the business</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effectLst/>
                          <a:latin typeface="L Frutiger Light"/>
                          <a:ea typeface="Times New Roman"/>
                          <a:cs typeface="Times New Roman"/>
                        </a:rPr>
                        <a:t>Carrying out self and group evaluation of contributions to the</a:t>
                      </a:r>
                      <a:r>
                        <a:rPr lang="en-GB" sz="1200" b="0" baseline="0" dirty="0" smtClean="0">
                          <a:solidFill>
                            <a:schemeClr val="tx1"/>
                          </a:solidFill>
                          <a:effectLst/>
                          <a:latin typeface="L Frutiger Light"/>
                          <a:ea typeface="Times New Roman"/>
                          <a:cs typeface="Times New Roman"/>
                        </a:rPr>
                        <a:t> enterprise</a:t>
                      </a:r>
                      <a:r>
                        <a:rPr lang="en-GB" sz="1200" b="0" dirty="0" smtClean="0">
                          <a:solidFill>
                            <a:schemeClr val="tx1"/>
                          </a:solidFill>
                          <a:effectLst/>
                          <a:latin typeface="L Frutiger Light"/>
                          <a:ea typeface="Times New Roman"/>
                          <a:cs typeface="Times New Roman"/>
                        </a:rPr>
                        <a:t>.</a:t>
                      </a:r>
                    </a:p>
                  </a:txBody>
                  <a:tcPr marL="78226" marR="78226" marT="41459" marB="41459"/>
                </a:tc>
                <a:extLst>
                  <a:ext uri="{0D108BD9-81ED-4DB2-BD59-A6C34878D82A}">
                    <a16:rowId xmlns:a16="http://schemas.microsoft.com/office/drawing/2014/main" val="10000"/>
                  </a:ext>
                </a:extLst>
              </a:tr>
            </a:tbl>
          </a:graphicData>
        </a:graphic>
      </p:graphicFrame>
      <p:cxnSp>
        <p:nvCxnSpPr>
          <p:cNvPr id="8" name="Straight Arrow Connector 7">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3697627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42397" y="1148002"/>
            <a:ext cx="8467774" cy="1619822"/>
          </a:xfrm>
          <a:prstGeom prst="rect">
            <a:avLst/>
          </a:prstGeom>
          <a:noFill/>
        </p:spPr>
        <p:txBody>
          <a:bodyPr wrap="square" lIns="80155" tIns="40078" rIns="80155" bIns="40078" rtlCol="0">
            <a:spAutoFit/>
          </a:bodyPr>
          <a:lstStyle/>
          <a:p>
            <a:pPr defTabSz="457144"/>
            <a:r>
              <a:rPr lang="en-US" sz="1600" dirty="0">
                <a:solidFill>
                  <a:srgbClr val="D53B81"/>
                </a:solidFill>
                <a:latin typeface="Rockwell"/>
                <a:cs typeface="Rockwell"/>
              </a:rPr>
              <a:t>Acknowledgements</a:t>
            </a:r>
          </a:p>
          <a:p>
            <a:pPr defTabSz="457144"/>
            <a:endParaRPr lang="en-GB" sz="1200" dirty="0">
              <a:solidFill>
                <a:srgbClr val="D53B81"/>
              </a:solidFill>
              <a:latin typeface="L Frutiger Light"/>
              <a:cs typeface="L Frutiger Light"/>
            </a:endParaRPr>
          </a:p>
          <a:p>
            <a:pPr defTabSz="457144"/>
            <a:r>
              <a:rPr lang="en-GB" sz="1200" dirty="0">
                <a:solidFill>
                  <a:srgbClr val="D53B81"/>
                </a:solidFill>
                <a:latin typeface="L Frutiger Light"/>
                <a:cs typeface="L Frutiger Light"/>
              </a:rPr>
              <a:t>A wealth of experience and talent has contributed towards the development / creation of this resource. The Welsh Government </a:t>
            </a:r>
            <a:r>
              <a:rPr lang="en-GB" sz="1200" dirty="0" smtClean="0">
                <a:solidFill>
                  <a:srgbClr val="D53B81"/>
                </a:solidFill>
                <a:latin typeface="L Frutiger Light"/>
                <a:cs typeface="L Frutiger Light"/>
              </a:rPr>
              <a:t>Business and Economy would </a:t>
            </a:r>
            <a:r>
              <a:rPr lang="en-GB" sz="1200" dirty="0">
                <a:solidFill>
                  <a:srgbClr val="D53B81"/>
                </a:solidFill>
                <a:latin typeface="L Frutiger Light"/>
                <a:cs typeface="L Frutiger Light"/>
              </a:rPr>
              <a:t>like to thank colleagues within </a:t>
            </a:r>
            <a:r>
              <a:rPr lang="en-GB" sz="1200" dirty="0" smtClean="0">
                <a:solidFill>
                  <a:srgbClr val="D53B81"/>
                </a:solidFill>
                <a:latin typeface="L Frutiger Light"/>
                <a:cs typeface="L Frutiger Light"/>
              </a:rPr>
              <a:t>Education and Skills, </a:t>
            </a:r>
            <a:r>
              <a:rPr lang="en-GB" sz="1200" dirty="0">
                <a:solidFill>
                  <a:srgbClr val="D53B81"/>
                </a:solidFill>
                <a:latin typeface="L Frutiger Light"/>
                <a:cs typeface="L Frutiger Light"/>
              </a:rPr>
              <a:t>and the numerous teachers, advisors and LEAs from across Wales for their valuable contribution.</a:t>
            </a:r>
          </a:p>
          <a:p>
            <a:pPr defTabSz="457144"/>
            <a:r>
              <a:rPr lang="en-GB" sz="1200" dirty="0">
                <a:solidFill>
                  <a:srgbClr val="D53B81"/>
                </a:solidFill>
                <a:latin typeface="L Frutiger Light"/>
                <a:cs typeface="L Frutiger Light"/>
              </a:rPr>
              <a:t>Particular thanks to </a:t>
            </a:r>
            <a:r>
              <a:rPr lang="en-GB" sz="1200" dirty="0" smtClean="0">
                <a:solidFill>
                  <a:srgbClr val="D53B81"/>
                </a:solidFill>
                <a:latin typeface="L Frutiger Light"/>
                <a:cs typeface="L Frutiger Light"/>
              </a:rPr>
              <a:t>the University </a:t>
            </a:r>
            <a:r>
              <a:rPr lang="en-GB" sz="1200" dirty="0">
                <a:solidFill>
                  <a:srgbClr val="D53B81"/>
                </a:solidFill>
                <a:latin typeface="L Frutiger Light"/>
                <a:cs typeface="L Frutiger Light"/>
              </a:rPr>
              <a:t>of South </a:t>
            </a:r>
            <a:r>
              <a:rPr lang="en-GB" sz="1200" dirty="0" smtClean="0">
                <a:solidFill>
                  <a:srgbClr val="D53B81"/>
                </a:solidFill>
                <a:latin typeface="L Frutiger Light"/>
                <a:cs typeface="L Frutiger Light"/>
              </a:rPr>
              <a:t>Wales and </a:t>
            </a:r>
            <a:r>
              <a:rPr lang="en-GB" sz="1200" dirty="0">
                <a:solidFill>
                  <a:srgbClr val="D53B81"/>
                </a:solidFill>
                <a:latin typeface="L Frutiger Light"/>
                <a:cs typeface="L Frutiger Light"/>
              </a:rPr>
              <a:t>St David’s College, Cardiff for their outstanding </a:t>
            </a:r>
            <a:r>
              <a:rPr lang="en-GB" sz="1200" dirty="0" smtClean="0">
                <a:solidFill>
                  <a:srgbClr val="D53B81"/>
                </a:solidFill>
                <a:latin typeface="L Frutiger Light"/>
                <a:cs typeface="L Frutiger Light"/>
              </a:rPr>
              <a:t>contribution. </a:t>
            </a:r>
          </a:p>
          <a:p>
            <a:pPr defTabSz="457144"/>
            <a:r>
              <a:rPr lang="en-GB" sz="1200" dirty="0" smtClean="0">
                <a:solidFill>
                  <a:srgbClr val="D53B81"/>
                </a:solidFill>
                <a:latin typeface="L Frutiger Light"/>
                <a:cs typeface="L Frutiger Light"/>
              </a:rPr>
              <a:t>Special thanks </a:t>
            </a:r>
            <a:r>
              <a:rPr lang="en-GB" sz="1200" dirty="0">
                <a:solidFill>
                  <a:srgbClr val="D53B81"/>
                </a:solidFill>
                <a:latin typeface="L Frutiger Light"/>
                <a:cs typeface="L Frutiger Light"/>
              </a:rPr>
              <a:t>to </a:t>
            </a:r>
            <a:r>
              <a:rPr lang="en-GB" sz="1200" dirty="0" err="1">
                <a:solidFill>
                  <a:srgbClr val="D53B81"/>
                </a:solidFill>
                <a:latin typeface="L Frutiger Light"/>
                <a:cs typeface="L Frutiger Light"/>
              </a:rPr>
              <a:t>Ysgol</a:t>
            </a:r>
            <a:r>
              <a:rPr lang="en-GB" sz="1200" dirty="0">
                <a:solidFill>
                  <a:srgbClr val="D53B81"/>
                </a:solidFill>
                <a:latin typeface="L Frutiger Light"/>
                <a:cs typeface="L Frutiger Light"/>
              </a:rPr>
              <a:t> </a:t>
            </a:r>
            <a:r>
              <a:rPr lang="en-GB" sz="1200" dirty="0" err="1">
                <a:solidFill>
                  <a:srgbClr val="D53B81"/>
                </a:solidFill>
                <a:latin typeface="L Frutiger Light"/>
                <a:cs typeface="L Frutiger Light"/>
              </a:rPr>
              <a:t>Brynhyfryd</a:t>
            </a:r>
            <a:r>
              <a:rPr lang="en-GB" sz="1200" dirty="0">
                <a:solidFill>
                  <a:srgbClr val="D53B81"/>
                </a:solidFill>
                <a:latin typeface="L Frutiger Light"/>
                <a:cs typeface="L Frutiger Light"/>
              </a:rPr>
              <a:t>, </a:t>
            </a:r>
            <a:r>
              <a:rPr lang="en-GB" sz="1200" dirty="0" err="1">
                <a:solidFill>
                  <a:srgbClr val="D53B81"/>
                </a:solidFill>
                <a:latin typeface="L Frutiger Light"/>
                <a:cs typeface="L Frutiger Light"/>
              </a:rPr>
              <a:t>Ruthin</a:t>
            </a:r>
            <a:r>
              <a:rPr lang="en-GB" sz="1200" dirty="0">
                <a:solidFill>
                  <a:srgbClr val="D53B81"/>
                </a:solidFill>
                <a:latin typeface="L Frutiger Light"/>
                <a:cs typeface="L Frutiger Light"/>
              </a:rPr>
              <a:t> and Cardinal Newman School, </a:t>
            </a:r>
            <a:r>
              <a:rPr lang="en-GB" sz="1200" dirty="0" err="1">
                <a:solidFill>
                  <a:srgbClr val="D53B81"/>
                </a:solidFill>
                <a:latin typeface="L Frutiger Light"/>
                <a:cs typeface="L Frutiger Light"/>
              </a:rPr>
              <a:t>Rhydyfelin</a:t>
            </a:r>
            <a:r>
              <a:rPr lang="en-GB" sz="1200" dirty="0">
                <a:solidFill>
                  <a:srgbClr val="D53B81"/>
                </a:solidFill>
                <a:latin typeface="L Frutiger Light"/>
                <a:cs typeface="L Frutiger Light"/>
              </a:rPr>
              <a:t>.</a:t>
            </a:r>
          </a:p>
          <a:p>
            <a:pPr defTabSz="457144"/>
            <a:r>
              <a:rPr lang="en-GB" sz="1200" dirty="0">
                <a:solidFill>
                  <a:srgbClr val="D53B81"/>
                </a:solidFill>
                <a:latin typeface="L Frutiger Light"/>
                <a:cs typeface="L Frutiger Light"/>
              </a:rPr>
              <a:t>Illustrations and Graphic Design by </a:t>
            </a:r>
            <a:r>
              <a:rPr lang="en-GB" sz="1200" dirty="0" err="1">
                <a:solidFill>
                  <a:srgbClr val="D53B81"/>
                </a:solidFill>
                <a:latin typeface="L Frutiger Light"/>
                <a:cs typeface="L Frutiger Light"/>
              </a:rPr>
              <a:t>Menter</a:t>
            </a:r>
            <a:r>
              <a:rPr lang="en-GB" sz="1200" dirty="0">
                <a:solidFill>
                  <a:srgbClr val="D53B81"/>
                </a:solidFill>
                <a:latin typeface="L Frutiger Light"/>
                <a:cs typeface="L Frutiger Light"/>
              </a:rPr>
              <a:t> </a:t>
            </a:r>
            <a:r>
              <a:rPr lang="en-GB" sz="1200" dirty="0" smtClean="0">
                <a:solidFill>
                  <a:srgbClr val="D53B81"/>
                </a:solidFill>
                <a:latin typeface="L Frutiger Light"/>
                <a:cs typeface="L Frutiger Light"/>
              </a:rPr>
              <a:t>a </a:t>
            </a:r>
            <a:r>
              <a:rPr lang="en-GB" sz="1200" dirty="0" err="1">
                <a:solidFill>
                  <a:srgbClr val="D53B81"/>
                </a:solidFill>
                <a:latin typeface="L Frutiger Light"/>
                <a:cs typeface="L Frutiger Light"/>
              </a:rPr>
              <a:t>Busnes</a:t>
            </a:r>
            <a:r>
              <a:rPr lang="en-GB" sz="1200" dirty="0">
                <a:solidFill>
                  <a:srgbClr val="D53B81"/>
                </a:solidFill>
                <a:latin typeface="L Frutiger Light"/>
                <a:cs typeface="L Frutiger Light"/>
              </a:rPr>
              <a:t> and </a:t>
            </a:r>
            <a:r>
              <a:rPr lang="en-GB" sz="1200" dirty="0" err="1">
                <a:solidFill>
                  <a:srgbClr val="D53B81"/>
                </a:solidFill>
                <a:latin typeface="L Frutiger Light"/>
                <a:cs typeface="L Frutiger Light"/>
              </a:rPr>
              <a:t>Tinopolis</a:t>
            </a:r>
            <a:r>
              <a:rPr lang="en-GB" sz="1200" dirty="0">
                <a:solidFill>
                  <a:srgbClr val="D53B81"/>
                </a:solidFill>
                <a:latin typeface="L Frutiger Light"/>
                <a:cs typeface="L Frutiger Light"/>
              </a:rPr>
              <a:t> Group. Translated by </a:t>
            </a:r>
            <a:r>
              <a:rPr lang="en-GB" sz="1200" dirty="0" err="1" smtClean="0">
                <a:solidFill>
                  <a:srgbClr val="D53B81"/>
                </a:solidFill>
                <a:latin typeface="L Frutiger Light"/>
                <a:cs typeface="L Frutiger Light"/>
              </a:rPr>
              <a:t>Cywrain</a:t>
            </a:r>
            <a:r>
              <a:rPr lang="en-GB" sz="1200" dirty="0" smtClean="0">
                <a:solidFill>
                  <a:srgbClr val="D53B81"/>
                </a:solidFill>
                <a:latin typeface="L Frutiger Light"/>
                <a:cs typeface="L Frutiger Light"/>
              </a:rPr>
              <a:t>.              </a:t>
            </a:r>
            <a:r>
              <a:rPr lang="en-GB" sz="1200" dirty="0">
                <a:solidFill>
                  <a:srgbClr val="D53B81"/>
                </a:solidFill>
                <a:latin typeface="L Frutiger Light"/>
                <a:cs typeface="L Frutiger Light"/>
              </a:rPr>
              <a:t>.</a:t>
            </a:r>
          </a:p>
        </p:txBody>
      </p:sp>
      <p:cxnSp>
        <p:nvCxnSpPr>
          <p:cNvPr id="10" name="Straight Arrow Connector 9">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hlinkClick r:id="rId4"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28934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2452914" y="1480457"/>
            <a:ext cx="1872000" cy="1872000"/>
          </a:xfrm>
          <a:prstGeom prst="roundRect">
            <a:avLst/>
          </a:prstGeom>
          <a:solidFill>
            <a:srgbClr val="EC008C"/>
          </a:solidFill>
          <a:ln>
            <a:noFill/>
          </a:ln>
        </p:spPr>
        <p:style>
          <a:lnRef idx="2">
            <a:schemeClr val="accent2">
              <a:shade val="50000"/>
            </a:schemeClr>
          </a:lnRef>
          <a:fillRef idx="1">
            <a:schemeClr val="accent2"/>
          </a:fillRef>
          <a:effectRef idx="0">
            <a:schemeClr val="accent2"/>
          </a:effectRef>
          <a:fontRef idx="minor">
            <a:schemeClr val="lt1"/>
          </a:fontRef>
        </p:style>
        <p:txBody>
          <a:bodyPr lIns="91428" tIns="45715" rIns="91428" bIns="45715" rtlCol="0" anchor="ctr"/>
          <a:lstStyle/>
          <a:p>
            <a:pPr algn="ctr" defTabSz="457088"/>
            <a:endParaRPr lang="en-GB" dirty="0">
              <a:solidFill>
                <a:prstClr val="white"/>
              </a:solidFill>
            </a:endParaRPr>
          </a:p>
        </p:txBody>
      </p:sp>
      <p:sp>
        <p:nvSpPr>
          <p:cNvPr id="2050" name="TextBox 4"/>
          <p:cNvSpPr txBox="1">
            <a:spLocks noChangeArrowheads="1"/>
          </p:cNvSpPr>
          <p:nvPr/>
        </p:nvSpPr>
        <p:spPr bwMode="auto">
          <a:xfrm>
            <a:off x="2452915" y="1607592"/>
            <a:ext cx="1872000"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algn="ctr" defTabSz="456385" fontAlgn="base">
              <a:spcBef>
                <a:spcPct val="0"/>
              </a:spcBef>
              <a:spcAft>
                <a:spcPct val="0"/>
              </a:spcAft>
            </a:pPr>
            <a:r>
              <a:rPr lang="en-GB" sz="1200" dirty="0">
                <a:solidFill>
                  <a:prstClr val="white"/>
                </a:solidFill>
                <a:latin typeface="Rockwell" charset="0"/>
                <a:cs typeface="Rockwell" charset="0"/>
              </a:rPr>
              <a:t>Entrepreneurship has been identified by the Welsh Government as important for its vision of a prosperous economy that is dynamic, inclusive and sustainable.</a:t>
            </a:r>
            <a:endParaRPr lang="en-US" sz="1200" dirty="0">
              <a:solidFill>
                <a:prstClr val="white"/>
              </a:solidFill>
              <a:latin typeface="L Frutiger Light" charset="0"/>
              <a:cs typeface="L Frutiger Light" charset="0"/>
            </a:endParaRPr>
          </a:p>
        </p:txBody>
      </p:sp>
      <p:sp>
        <p:nvSpPr>
          <p:cNvPr id="12" name="Rounded Rectangle 11"/>
          <p:cNvSpPr/>
          <p:nvPr/>
        </p:nvSpPr>
        <p:spPr>
          <a:xfrm>
            <a:off x="4893145" y="1480457"/>
            <a:ext cx="1872000" cy="1872342"/>
          </a:xfrm>
          <a:prstGeom prst="roundRect">
            <a:avLst/>
          </a:prstGeom>
          <a:solidFill>
            <a:srgbClr val="FCB645"/>
          </a:solidFill>
          <a:ln>
            <a:noFill/>
          </a:ln>
        </p:spPr>
        <p:style>
          <a:lnRef idx="2">
            <a:schemeClr val="accent2">
              <a:shade val="50000"/>
            </a:schemeClr>
          </a:lnRef>
          <a:fillRef idx="1">
            <a:schemeClr val="accent2"/>
          </a:fillRef>
          <a:effectRef idx="0">
            <a:schemeClr val="accent2"/>
          </a:effectRef>
          <a:fontRef idx="minor">
            <a:schemeClr val="lt1"/>
          </a:fontRef>
        </p:style>
        <p:txBody>
          <a:bodyPr lIns="91428" tIns="45715" rIns="91428" bIns="45715" rtlCol="0" anchor="ctr"/>
          <a:lstStyle/>
          <a:p>
            <a:pPr algn="ctr" defTabSz="457088"/>
            <a:endParaRPr lang="en-GB" b="1" dirty="0">
              <a:ln w="12700">
                <a:solidFill>
                  <a:srgbClr val="1F497D">
                    <a:satMod val="155000"/>
                  </a:srgbClr>
                </a:solidFill>
                <a:prstDash val="solid"/>
              </a:ln>
              <a:solidFill>
                <a:srgbClr val="FCB645"/>
              </a:solidFill>
              <a:effectLst>
                <a:outerShdw blurRad="41275" dist="20320" dir="1800000" algn="tl" rotWithShape="0">
                  <a:srgbClr val="000000">
                    <a:alpha val="40000"/>
                  </a:srgbClr>
                </a:outerShdw>
              </a:effectLst>
            </a:endParaRPr>
          </a:p>
        </p:txBody>
      </p:sp>
      <p:sp>
        <p:nvSpPr>
          <p:cNvPr id="2052" name="TextBox 9"/>
          <p:cNvSpPr txBox="1">
            <a:spLocks noChangeArrowheads="1"/>
          </p:cNvSpPr>
          <p:nvPr/>
        </p:nvSpPr>
        <p:spPr bwMode="auto">
          <a:xfrm>
            <a:off x="4893147" y="1580839"/>
            <a:ext cx="1872000"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algn="ctr" defTabSz="456385" fontAlgn="base">
              <a:spcBef>
                <a:spcPct val="0"/>
              </a:spcBef>
              <a:spcAft>
                <a:spcPct val="0"/>
              </a:spcAft>
            </a:pPr>
            <a:r>
              <a:rPr lang="en-GB" sz="1200" dirty="0">
                <a:solidFill>
                  <a:prstClr val="white"/>
                </a:solidFill>
                <a:latin typeface="Rockwell" charset="0"/>
                <a:cs typeface="Rockwell" charset="0"/>
              </a:rPr>
              <a:t>The Youth Enterprise Strategy (YES) is a long term partnership strategy, led by the Welsh Government, designed  to stimulate  entrepreneurial attitudes, behaviours</a:t>
            </a:r>
            <a:r>
              <a:rPr lang="en-GB" sz="1100" dirty="0">
                <a:solidFill>
                  <a:prstClr val="white"/>
                </a:solidFill>
                <a:latin typeface="Rockwell" charset="0"/>
                <a:cs typeface="Rockwell" charset="0"/>
              </a:rPr>
              <a:t> and  competencies.</a:t>
            </a:r>
            <a:endParaRPr lang="en-US" sz="1100" dirty="0">
              <a:solidFill>
                <a:prstClr val="white"/>
              </a:solidFill>
              <a:latin typeface="L Frutiger Light" charset="0"/>
              <a:cs typeface="L Frutiger Light" charset="0"/>
            </a:endParaRPr>
          </a:p>
        </p:txBody>
      </p:sp>
      <p:sp>
        <p:nvSpPr>
          <p:cNvPr id="13" name="Rounded Rectangle 12"/>
          <p:cNvSpPr/>
          <p:nvPr/>
        </p:nvSpPr>
        <p:spPr>
          <a:xfrm>
            <a:off x="2452914" y="4073891"/>
            <a:ext cx="1872000" cy="1872000"/>
          </a:xfrm>
          <a:prstGeom prst="roundRect">
            <a:avLst/>
          </a:prstGeom>
          <a:solidFill>
            <a:srgbClr val="74C047"/>
          </a:solidFill>
          <a:ln>
            <a:noFill/>
          </a:ln>
        </p:spPr>
        <p:style>
          <a:lnRef idx="2">
            <a:schemeClr val="accent2">
              <a:shade val="50000"/>
            </a:schemeClr>
          </a:lnRef>
          <a:fillRef idx="1">
            <a:schemeClr val="accent2"/>
          </a:fillRef>
          <a:effectRef idx="0">
            <a:schemeClr val="accent2"/>
          </a:effectRef>
          <a:fontRef idx="minor">
            <a:schemeClr val="lt1"/>
          </a:fontRef>
        </p:style>
        <p:txBody>
          <a:bodyPr lIns="91428" tIns="45715" rIns="91428" bIns="45715" rtlCol="0" anchor="ctr"/>
          <a:lstStyle/>
          <a:p>
            <a:pPr algn="ctr" defTabSz="457088"/>
            <a:endParaRPr lang="en-GB" dirty="0">
              <a:solidFill>
                <a:prstClr val="white"/>
              </a:solidFill>
            </a:endParaRPr>
          </a:p>
        </p:txBody>
      </p:sp>
      <p:sp>
        <p:nvSpPr>
          <p:cNvPr id="2051" name="TextBox 8"/>
          <p:cNvSpPr txBox="1">
            <a:spLocks noChangeArrowheads="1"/>
          </p:cNvSpPr>
          <p:nvPr/>
        </p:nvSpPr>
        <p:spPr bwMode="auto">
          <a:xfrm>
            <a:off x="2452914" y="4508712"/>
            <a:ext cx="1872000"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algn="ctr" defTabSz="456385" fontAlgn="base">
              <a:spcBef>
                <a:spcPct val="0"/>
              </a:spcBef>
              <a:spcAft>
                <a:spcPct val="0"/>
              </a:spcAft>
            </a:pPr>
            <a:r>
              <a:rPr lang="en-GB" sz="1200" dirty="0">
                <a:solidFill>
                  <a:prstClr val="white"/>
                </a:solidFill>
                <a:latin typeface="Rockwell" charset="0"/>
                <a:cs typeface="Rockwell" charset="0"/>
              </a:rPr>
              <a:t>Entrepreneurship Education is the foundation stone of the Youth Entrepreneurship Strategy.</a:t>
            </a:r>
            <a:endParaRPr lang="en-US" sz="1200" dirty="0">
              <a:solidFill>
                <a:prstClr val="white"/>
              </a:solidFill>
              <a:latin typeface="L Frutiger Light" charset="0"/>
              <a:cs typeface="L Frutiger Light" charset="0"/>
            </a:endParaRPr>
          </a:p>
        </p:txBody>
      </p:sp>
      <p:sp>
        <p:nvSpPr>
          <p:cNvPr id="14" name="Rounded Rectangle 13"/>
          <p:cNvSpPr/>
          <p:nvPr/>
        </p:nvSpPr>
        <p:spPr>
          <a:xfrm>
            <a:off x="4893146" y="4080491"/>
            <a:ext cx="1872000" cy="1872000"/>
          </a:xfrm>
          <a:prstGeom prst="roundRect">
            <a:avLst/>
          </a:prstGeom>
          <a:solidFill>
            <a:srgbClr val="00BFDF"/>
          </a:solidFill>
          <a:ln>
            <a:noFill/>
          </a:ln>
        </p:spPr>
        <p:style>
          <a:lnRef idx="2">
            <a:schemeClr val="accent2">
              <a:shade val="50000"/>
            </a:schemeClr>
          </a:lnRef>
          <a:fillRef idx="1">
            <a:schemeClr val="accent2"/>
          </a:fillRef>
          <a:effectRef idx="0">
            <a:schemeClr val="accent2"/>
          </a:effectRef>
          <a:fontRef idx="minor">
            <a:schemeClr val="lt1"/>
          </a:fontRef>
        </p:style>
        <p:txBody>
          <a:bodyPr lIns="91428" tIns="45715" rIns="91428" bIns="45715" rtlCol="0" anchor="ctr"/>
          <a:lstStyle/>
          <a:p>
            <a:pPr algn="ctr" defTabSz="457088"/>
            <a:endParaRPr lang="en-GB" dirty="0">
              <a:solidFill>
                <a:prstClr val="white"/>
              </a:solidFill>
            </a:endParaRPr>
          </a:p>
        </p:txBody>
      </p:sp>
      <p:sp>
        <p:nvSpPr>
          <p:cNvPr id="2053" name="TextBox 10"/>
          <p:cNvSpPr txBox="1">
            <a:spLocks noChangeArrowheads="1"/>
          </p:cNvSpPr>
          <p:nvPr/>
        </p:nvSpPr>
        <p:spPr bwMode="auto">
          <a:xfrm>
            <a:off x="4893146" y="4339434"/>
            <a:ext cx="1872000"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algn="ctr" defTabSz="456385" fontAlgn="base">
              <a:spcBef>
                <a:spcPct val="0"/>
              </a:spcBef>
              <a:spcAft>
                <a:spcPct val="0"/>
              </a:spcAft>
            </a:pPr>
            <a:r>
              <a:rPr lang="en-GB" sz="1200" dirty="0">
                <a:solidFill>
                  <a:prstClr val="white"/>
                </a:solidFill>
                <a:latin typeface="Rockwell" charset="0"/>
                <a:cs typeface="Rockwell" charset="0"/>
              </a:rPr>
              <a:t>These resources, designed for educators by educators, promote the development of entrepreneurial skills in the young people of Wales.</a:t>
            </a:r>
            <a:endParaRPr lang="en-US" sz="1200" dirty="0">
              <a:solidFill>
                <a:prstClr val="white"/>
              </a:solidFill>
              <a:latin typeface="L Frutiger Light" charset="0"/>
              <a:cs typeface="L Frutiger Light" charset="0"/>
            </a:endParaRPr>
          </a:p>
        </p:txBody>
      </p:sp>
    </p:spTree>
    <p:extLst>
      <p:ext uri="{BB962C8B-B14F-4D97-AF65-F5344CB8AC3E}">
        <p14:creationId xmlns:p14="http://schemas.microsoft.com/office/powerpoint/2010/main" val="185792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404770582"/>
              </p:ext>
            </p:extLst>
          </p:nvPr>
        </p:nvGraphicFramePr>
        <p:xfrm>
          <a:off x="320511" y="1407887"/>
          <a:ext cx="8623852" cy="5074365"/>
        </p:xfrm>
        <a:graphic>
          <a:graphicData uri="http://schemas.openxmlformats.org/drawingml/2006/table">
            <a:tbl>
              <a:tblPr firstRow="1" bandRow="1">
                <a:tableStyleId>{5C22544A-7EE6-4342-B048-85BDC9FD1C3A}</a:tableStyleId>
              </a:tblPr>
              <a:tblGrid>
                <a:gridCol w="2155963">
                  <a:extLst>
                    <a:ext uri="{9D8B030D-6E8A-4147-A177-3AD203B41FA5}">
                      <a16:colId xmlns:a16="http://schemas.microsoft.com/office/drawing/2014/main" val="20000"/>
                    </a:ext>
                  </a:extLst>
                </a:gridCol>
                <a:gridCol w="2155963">
                  <a:extLst>
                    <a:ext uri="{9D8B030D-6E8A-4147-A177-3AD203B41FA5}">
                      <a16:colId xmlns:a16="http://schemas.microsoft.com/office/drawing/2014/main" val="20001"/>
                    </a:ext>
                  </a:extLst>
                </a:gridCol>
                <a:gridCol w="2155963">
                  <a:extLst>
                    <a:ext uri="{9D8B030D-6E8A-4147-A177-3AD203B41FA5}">
                      <a16:colId xmlns:a16="http://schemas.microsoft.com/office/drawing/2014/main" val="20002"/>
                    </a:ext>
                  </a:extLst>
                </a:gridCol>
                <a:gridCol w="2155963">
                  <a:extLst>
                    <a:ext uri="{9D8B030D-6E8A-4147-A177-3AD203B41FA5}">
                      <a16:colId xmlns:a16="http://schemas.microsoft.com/office/drawing/2014/main" val="20003"/>
                    </a:ext>
                  </a:extLst>
                </a:gridCol>
              </a:tblGrid>
              <a:tr h="411436">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53B81"/>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A05F"/>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EC36A"/>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7BED0"/>
                    </a:solidFill>
                  </a:tcPr>
                </a:tc>
                <a:extLst>
                  <a:ext uri="{0D108BD9-81ED-4DB2-BD59-A6C34878D82A}">
                    <a16:rowId xmlns:a16="http://schemas.microsoft.com/office/drawing/2014/main" val="10000"/>
                  </a:ext>
                </a:extLst>
              </a:tr>
              <a:tr h="4662929">
                <a:tc gridSpan="4">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4347" name="TextBox 1"/>
          <p:cNvSpPr txBox="1">
            <a:spLocks noChangeArrowheads="1"/>
          </p:cNvSpPr>
          <p:nvPr/>
        </p:nvSpPr>
        <p:spPr bwMode="auto">
          <a:xfrm>
            <a:off x="320511" y="1067446"/>
            <a:ext cx="8363098" cy="535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521373" eaLnBrk="1" hangingPunct="1">
              <a:defRPr/>
            </a:pPr>
            <a:r>
              <a:rPr lang="en-US" sz="1600" b="1" dirty="0">
                <a:solidFill>
                  <a:srgbClr val="D53B81"/>
                </a:solidFill>
                <a:latin typeface="Rockwell" charset="0"/>
                <a:cs typeface="L Frutiger Light"/>
              </a:rPr>
              <a:t>Contents:</a:t>
            </a:r>
          </a:p>
          <a:p>
            <a:pPr defTabSz="521373" eaLnBrk="1" hangingPunct="1">
              <a:defRPr/>
            </a:pPr>
            <a:endParaRPr lang="en-US" sz="1200" b="1" dirty="0">
              <a:solidFill>
                <a:srgbClr val="D53B81"/>
              </a:solidFill>
              <a:latin typeface="Rockwell" charset="0"/>
              <a:cs typeface="L Frutiger Light"/>
            </a:endParaRPr>
          </a:p>
          <a:p>
            <a:pPr defTabSz="521373" eaLnBrk="1" hangingPunct="1">
              <a:defRPr/>
            </a:pPr>
            <a:endParaRPr lang="en-US" sz="1200" b="1" dirty="0">
              <a:solidFill>
                <a:srgbClr val="D53B81"/>
              </a:solidFill>
              <a:latin typeface="Rockwell" charset="0"/>
              <a:cs typeface="L Frutiger Light"/>
            </a:endParaRPr>
          </a:p>
          <a:p>
            <a:pPr defTabSz="521373" eaLnBrk="1" hangingPunct="1">
              <a:defRPr/>
            </a:pPr>
            <a:endParaRPr lang="en-US" sz="1400" b="1" dirty="0">
              <a:solidFill>
                <a:srgbClr val="D53B81"/>
              </a:solidFill>
              <a:latin typeface="Rockwell" charset="0"/>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cs typeface="L Frutiger Light"/>
                <a:hlinkClick r:id="rId4" action="ppaction://hlinksldjump"/>
              </a:rPr>
              <a:t>What </a:t>
            </a:r>
            <a:r>
              <a:rPr lang="en-US" sz="1200" dirty="0" smtClean="0">
                <a:solidFill>
                  <a:srgbClr val="000000"/>
                </a:solidFill>
                <a:latin typeface="L Frutiger Light"/>
                <a:cs typeface="L Frutiger Light"/>
                <a:hlinkClick r:id="rId4" action="ppaction://hlinksldjump"/>
              </a:rPr>
              <a:t>Is Entrepreneurship? </a:t>
            </a:r>
            <a:endParaRPr lang="en-US" sz="1200" dirty="0">
              <a:solidFill>
                <a:srgbClr val="000000"/>
              </a:solidFill>
              <a:latin typeface="L Frutiger Light"/>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cs typeface="L Frutiger Light"/>
                <a:hlinkClick r:id="rId5" action="ppaction://hlinksldjump"/>
              </a:rPr>
              <a:t>The P</a:t>
            </a:r>
            <a:r>
              <a:rPr lang="en-US" sz="1200" dirty="0" smtClean="0">
                <a:solidFill>
                  <a:srgbClr val="000000"/>
                </a:solidFill>
                <a:latin typeface="L Frutiger Light"/>
                <a:cs typeface="L Frutiger Light"/>
                <a:hlinkClick r:id="rId5" action="ppaction://hlinksldjump"/>
              </a:rPr>
              <a:t>urpose Of These </a:t>
            </a:r>
            <a:r>
              <a:rPr lang="en-US" sz="1200" dirty="0">
                <a:solidFill>
                  <a:srgbClr val="000000"/>
                </a:solidFill>
                <a:latin typeface="L Frutiger Light"/>
                <a:cs typeface="L Frutiger Light"/>
                <a:hlinkClick r:id="rId5" action="ppaction://hlinksldjump"/>
              </a:rPr>
              <a:t>Resources</a:t>
            </a:r>
            <a:endParaRPr lang="en-US" sz="1200" dirty="0">
              <a:solidFill>
                <a:srgbClr val="000000"/>
              </a:solidFill>
              <a:latin typeface="L Frutiger Light"/>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cs typeface="L Frutiger Light"/>
                <a:hlinkClick r:id="rId6" action="ppaction://hlinksldjump"/>
              </a:rPr>
              <a:t>The Model </a:t>
            </a:r>
            <a:r>
              <a:rPr lang="en-US" sz="1200" dirty="0" smtClean="0">
                <a:solidFill>
                  <a:srgbClr val="000000"/>
                </a:solidFill>
                <a:latin typeface="L Frutiger Light"/>
                <a:cs typeface="L Frutiger Light"/>
                <a:hlinkClick r:id="rId6" action="ppaction://hlinksldjump"/>
              </a:rPr>
              <a:t>For </a:t>
            </a:r>
            <a:r>
              <a:rPr lang="en-US" sz="1200" dirty="0">
                <a:solidFill>
                  <a:srgbClr val="000000"/>
                </a:solidFill>
                <a:latin typeface="L Frutiger Light"/>
                <a:cs typeface="L Frutiger Light"/>
                <a:hlinkClick r:id="rId6" action="ppaction://hlinksldjump"/>
              </a:rPr>
              <a:t>Facilitating Entrepreneurship</a:t>
            </a:r>
            <a:endParaRPr lang="en-US" sz="1200" dirty="0">
              <a:solidFill>
                <a:srgbClr val="000000"/>
              </a:solidFill>
              <a:latin typeface="L Frutiger Light"/>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cs typeface="L Frutiger Light"/>
                <a:hlinkClick r:id="" action="ppaction://noaction"/>
              </a:rPr>
              <a:t>Learning Outcomes</a:t>
            </a:r>
            <a:endParaRPr lang="en-US" sz="1200" dirty="0">
              <a:solidFill>
                <a:srgbClr val="000000"/>
              </a:solidFill>
              <a:latin typeface="L Frutiger Light"/>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cs typeface="L Frutiger Light"/>
                <a:hlinkClick r:id="" action="ppaction://noaction"/>
              </a:rPr>
              <a:t>Using </a:t>
            </a:r>
            <a:r>
              <a:rPr lang="en-US" sz="1200" dirty="0" smtClean="0">
                <a:solidFill>
                  <a:srgbClr val="000000"/>
                </a:solidFill>
                <a:latin typeface="L Frutiger Light"/>
                <a:cs typeface="L Frutiger Light"/>
                <a:hlinkClick r:id="" action="ppaction://noaction"/>
              </a:rPr>
              <a:t>These Resources</a:t>
            </a:r>
            <a:endParaRPr lang="en-US" sz="1200" dirty="0">
              <a:solidFill>
                <a:srgbClr val="000000"/>
              </a:solidFill>
              <a:latin typeface="L Frutiger Light"/>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cs typeface="L Frutiger Light"/>
                <a:hlinkClick r:id="" action="ppaction://noaction"/>
              </a:rPr>
              <a:t>Curriculum Links</a:t>
            </a:r>
            <a:endParaRPr lang="en-US" sz="1200" dirty="0">
              <a:solidFill>
                <a:srgbClr val="000000"/>
              </a:solidFill>
              <a:latin typeface="L Frutiger Light"/>
              <a:cs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rPr>
              <a:t>Enterprise Resources A</a:t>
            </a:r>
            <a:r>
              <a:rPr lang="en-US" sz="1200" dirty="0" smtClean="0">
                <a:solidFill>
                  <a:srgbClr val="000000"/>
                </a:solidFill>
                <a:latin typeface="L Frutiger Light"/>
              </a:rPr>
              <a:t>pplication </a:t>
            </a:r>
            <a:r>
              <a:rPr lang="en-US" sz="1200" dirty="0">
                <a:solidFill>
                  <a:srgbClr val="000000"/>
                </a:solidFill>
                <a:latin typeface="L Frutiger Light"/>
              </a:rPr>
              <a:t>A</a:t>
            </a:r>
            <a:r>
              <a:rPr lang="en-US" sz="1200" dirty="0" smtClean="0">
                <a:solidFill>
                  <a:srgbClr val="000000"/>
                </a:solidFill>
                <a:latin typeface="L Frutiger Light"/>
              </a:rPr>
              <a:t>ctivities </a:t>
            </a:r>
            <a:r>
              <a:rPr lang="en-US" sz="1200" dirty="0">
                <a:solidFill>
                  <a:srgbClr val="000000"/>
                </a:solidFill>
                <a:latin typeface="L Frutiger Light"/>
              </a:rPr>
              <a:t>:</a:t>
            </a: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endParaRPr lang="en-US" sz="1200" dirty="0">
              <a:solidFill>
                <a:srgbClr val="000000"/>
              </a:solidFill>
              <a:latin typeface="L Frutiger Light"/>
            </a:endParaRPr>
          </a:p>
          <a:p>
            <a:pPr marL="171429" indent="-171429" defTabSz="521373" eaLnBrk="1" hangingPunct="1">
              <a:buFont typeface="Wingdings" pitchFamily="2" charset="2"/>
              <a:buChar char="Ø"/>
              <a:defRPr/>
            </a:pPr>
            <a:r>
              <a:rPr lang="en-US" sz="1200" dirty="0">
                <a:solidFill>
                  <a:srgbClr val="000000"/>
                </a:solidFill>
                <a:latin typeface="L Frutiger Light"/>
                <a:hlinkClick r:id="" action="ppaction://noaction"/>
              </a:rPr>
              <a:t>Signposting</a:t>
            </a:r>
            <a:endParaRPr lang="en-US" sz="1200" dirty="0">
              <a:solidFill>
                <a:srgbClr val="000000"/>
              </a:solidFill>
              <a:latin typeface="L Frutiger Light"/>
            </a:endParaRPr>
          </a:p>
          <a:p>
            <a:pPr defTabSz="521373" eaLnBrk="1" hangingPunct="1">
              <a:defRPr/>
            </a:pPr>
            <a:endParaRPr lang="en-US" sz="1200" dirty="0">
              <a:solidFill>
                <a:srgbClr val="000000"/>
              </a:solidFill>
              <a:latin typeface="L Frutiger Light"/>
              <a:cs typeface="L Frutiger Light"/>
            </a:endParaRPr>
          </a:p>
          <a:p>
            <a:pPr defTabSz="456385" eaLnBrk="1" fontAlgn="base" hangingPunct="1">
              <a:spcBef>
                <a:spcPct val="0"/>
              </a:spcBef>
              <a:spcAft>
                <a:spcPct val="0"/>
              </a:spcAft>
            </a:pPr>
            <a:endParaRPr lang="en-US"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2310525778"/>
              </p:ext>
            </p:extLst>
          </p:nvPr>
        </p:nvGraphicFramePr>
        <p:xfrm>
          <a:off x="581887" y="3361478"/>
          <a:ext cx="7749312" cy="2138777"/>
        </p:xfrm>
        <a:graphic>
          <a:graphicData uri="http://schemas.openxmlformats.org/drawingml/2006/table">
            <a:tbl>
              <a:tblPr firstRow="1" bandRow="1">
                <a:tableStyleId>{2D5ABB26-0587-4C30-8999-92F81FD0307C}</a:tableStyleId>
              </a:tblPr>
              <a:tblGrid>
                <a:gridCol w="3874656">
                  <a:extLst>
                    <a:ext uri="{9D8B030D-6E8A-4147-A177-3AD203B41FA5}">
                      <a16:colId xmlns:a16="http://schemas.microsoft.com/office/drawing/2014/main" val="20000"/>
                    </a:ext>
                  </a:extLst>
                </a:gridCol>
                <a:gridCol w="3874656">
                  <a:extLst>
                    <a:ext uri="{9D8B030D-6E8A-4147-A177-3AD203B41FA5}">
                      <a16:colId xmlns:a16="http://schemas.microsoft.com/office/drawing/2014/main" val="20001"/>
                    </a:ext>
                  </a:extLst>
                </a:gridCol>
              </a:tblGrid>
              <a:tr h="2138777">
                <a:tc>
                  <a:txBody>
                    <a:bodyPr/>
                    <a:lstStyle/>
                    <a:p>
                      <a:pPr marL="228600" indent="-228600">
                        <a:buFont typeface="+mj-lt"/>
                        <a:buAutoNum type="arabicPeriod"/>
                      </a:pPr>
                      <a:r>
                        <a:rPr lang="en-GB" sz="1200" dirty="0" smtClean="0">
                          <a:latin typeface="L Frutiger Light"/>
                          <a:hlinkClick r:id="" action="ppaction://noaction"/>
                        </a:rPr>
                        <a:t>What are the different types of enterprises?</a:t>
                      </a:r>
                      <a:endParaRPr lang="en-GB" sz="1200" dirty="0" smtClean="0">
                        <a:latin typeface="L Frutiger Light"/>
                      </a:endParaRPr>
                    </a:p>
                    <a:p>
                      <a:pPr marL="228600" indent="-228600">
                        <a:buFont typeface="+mj-lt"/>
                        <a:buAutoNum type="arabicPeriod"/>
                      </a:pPr>
                      <a:r>
                        <a:rPr lang="en-GB" sz="1200" dirty="0" smtClean="0">
                          <a:latin typeface="L Frutiger Light"/>
                          <a:hlinkClick r:id="" action="ppaction://noaction"/>
                        </a:rPr>
                        <a:t>How</a:t>
                      </a:r>
                      <a:r>
                        <a:rPr lang="en-GB" sz="1200" baseline="0" dirty="0" smtClean="0">
                          <a:latin typeface="L Frutiger Light"/>
                          <a:hlinkClick r:id="" action="ppaction://noaction"/>
                        </a:rPr>
                        <a:t> do we organise our enterprise?</a:t>
                      </a:r>
                      <a:endParaRPr lang="en-GB" sz="1200" baseline="0" dirty="0" smtClean="0">
                        <a:latin typeface="L Frutiger Light"/>
                      </a:endParaRPr>
                    </a:p>
                    <a:p>
                      <a:pPr marL="228600" indent="-228600">
                        <a:buFont typeface="+mj-lt"/>
                        <a:buAutoNum type="arabicPeriod"/>
                      </a:pPr>
                      <a:r>
                        <a:rPr lang="en-GB" sz="1200" baseline="0" dirty="0" smtClean="0">
                          <a:latin typeface="L Frutiger Light"/>
                          <a:hlinkClick r:id="" action="ppaction://noaction"/>
                        </a:rPr>
                        <a:t>How do we make informed decisions?</a:t>
                      </a:r>
                      <a:endParaRPr lang="en-GB" sz="1200" baseline="0" dirty="0" smtClean="0">
                        <a:latin typeface="L Frutiger Light"/>
                      </a:endParaRPr>
                    </a:p>
                    <a:p>
                      <a:pPr marL="228600" indent="-228600">
                        <a:buFont typeface="+mj-lt"/>
                        <a:buAutoNum type="arabicPeriod"/>
                      </a:pPr>
                      <a:r>
                        <a:rPr lang="en-GB" sz="1200" baseline="0" dirty="0" smtClean="0">
                          <a:latin typeface="L Frutiger Light"/>
                          <a:hlinkClick r:id="" action="ppaction://noaction"/>
                        </a:rPr>
                        <a:t>How do we generate ideas?</a:t>
                      </a:r>
                      <a:endParaRPr lang="en-GB" sz="1200" baseline="0" dirty="0" smtClean="0">
                        <a:latin typeface="L Frutiger Light"/>
                      </a:endParaRPr>
                    </a:p>
                    <a:p>
                      <a:pPr marL="228600" marR="0" indent="-228600" algn="l" defTabSz="457144"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L Frutiger Light"/>
                          <a:hlinkClick r:id="" action="ppaction://noaction"/>
                        </a:rPr>
                        <a:t>What shall we sell?</a:t>
                      </a:r>
                      <a:endParaRPr lang="en-GB" sz="1200" dirty="0" smtClean="0">
                        <a:latin typeface="L Frutiger Light"/>
                      </a:endParaRPr>
                    </a:p>
                    <a:p>
                      <a:pPr marL="228600" marR="0" indent="-228600" algn="l" defTabSz="457144"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L Frutiger Light"/>
                          <a:hlinkClick r:id="" action="ppaction://noaction"/>
                        </a:rPr>
                        <a:t>How do we make it successful?</a:t>
                      </a:r>
                      <a:endParaRPr lang="en-GB" sz="1200" dirty="0" smtClean="0">
                        <a:latin typeface="L Frutiger Light"/>
                      </a:endParaRPr>
                    </a:p>
                    <a:p>
                      <a:pPr marL="228600" marR="0" indent="-228600" algn="l" defTabSz="457144"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L Frutiger Light"/>
                          <a:hlinkClick r:id="" action="ppaction://noaction"/>
                        </a:rPr>
                        <a:t>What identity shall we have?</a:t>
                      </a:r>
                    </a:p>
                    <a:p>
                      <a:pPr marL="228600" marR="0" indent="-228600" algn="l" defTabSz="457144"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L Frutiger Light"/>
                          <a:hlinkClick r:id="" action="ppaction://noaction"/>
                        </a:rPr>
                        <a:t>How do we create brand</a:t>
                      </a:r>
                      <a:r>
                        <a:rPr lang="en-GB" sz="1200" baseline="0" dirty="0" smtClean="0">
                          <a:latin typeface="L Frutiger Light"/>
                          <a:hlinkClick r:id="" action="ppaction://noaction"/>
                        </a:rPr>
                        <a:t> awareness?</a:t>
                      </a:r>
                      <a:r>
                        <a:rPr lang="en-GB" sz="1200" dirty="0" smtClean="0">
                          <a:latin typeface="L Frutiger Light"/>
                          <a:hlinkClick r:id="" action="ppaction://noaction"/>
                        </a:rPr>
                        <a:t> </a:t>
                      </a:r>
                      <a:endParaRPr lang="en-GB" sz="1200" dirty="0" smtClean="0">
                        <a:latin typeface="L Frutiger Light"/>
                      </a:endParaRPr>
                    </a:p>
                    <a:p>
                      <a:pPr marL="228600" marR="0" indent="-228600" algn="l" defTabSz="457144"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L Frutiger Light"/>
                          <a:hlinkClick r:id="" action="ppaction://noaction"/>
                        </a:rPr>
                        <a:t>How do we get our message heard?</a:t>
                      </a:r>
                      <a:endParaRPr lang="en-GB" sz="1200" dirty="0" smtClean="0">
                        <a:latin typeface="L Frutiger Light"/>
                      </a:endParaRPr>
                    </a:p>
                    <a:p>
                      <a:pPr marL="228600" marR="0" indent="-228600" algn="l" defTabSz="457144" rtl="0" eaLnBrk="1" fontAlgn="auto" latinLnBrk="0" hangingPunct="1">
                        <a:lnSpc>
                          <a:spcPct val="100000"/>
                        </a:lnSpc>
                        <a:spcBef>
                          <a:spcPts val="0"/>
                        </a:spcBef>
                        <a:spcAft>
                          <a:spcPts val="0"/>
                        </a:spcAft>
                        <a:buClrTx/>
                        <a:buSzTx/>
                        <a:buFont typeface="+mj-lt"/>
                        <a:buAutoNum type="arabicPeriod"/>
                        <a:tabLst/>
                        <a:defRPr/>
                      </a:pPr>
                      <a:r>
                        <a:rPr lang="en-GB" sz="1200" dirty="0" smtClean="0">
                          <a:latin typeface="L Frutiger Light"/>
                          <a:hlinkClick r:id="" action="ppaction://noaction"/>
                        </a:rPr>
                        <a:t>How do we plan our enterprise project?</a:t>
                      </a:r>
                      <a:endParaRPr lang="en-GB" sz="1200" dirty="0" smtClean="0">
                        <a:latin typeface="L Frutiger Light"/>
                      </a:endParaRPr>
                    </a:p>
                  </a:txBody>
                  <a:tcPr/>
                </a:tc>
                <a:tc>
                  <a:txBody>
                    <a:bodyPr/>
                    <a:lstStyle/>
                    <a:p>
                      <a:pPr marL="228600" marR="0" indent="-228600" algn="l" defTabSz="457144" rtl="0" eaLnBrk="1" fontAlgn="auto" latinLnBrk="0" hangingPunct="1">
                        <a:lnSpc>
                          <a:spcPct val="100000"/>
                        </a:lnSpc>
                        <a:spcBef>
                          <a:spcPts val="0"/>
                        </a:spcBef>
                        <a:spcAft>
                          <a:spcPts val="0"/>
                        </a:spcAft>
                        <a:buClrTx/>
                        <a:buSzTx/>
                        <a:buFont typeface="+mj-lt"/>
                        <a:buAutoNum type="arabicPeriod" startAt="11"/>
                        <a:tabLst/>
                        <a:defRPr/>
                      </a:pPr>
                      <a:r>
                        <a:rPr lang="en-GB" sz="1200" dirty="0" smtClean="0">
                          <a:latin typeface="L Frutiger Light"/>
                          <a:hlinkClick r:id="" action="ppaction://noaction"/>
                        </a:rPr>
                        <a:t>How</a:t>
                      </a:r>
                      <a:r>
                        <a:rPr lang="en-GB" sz="1200" baseline="0" dirty="0" smtClean="0">
                          <a:latin typeface="L Frutiger Light"/>
                          <a:hlinkClick r:id="" action="ppaction://noaction"/>
                        </a:rPr>
                        <a:t> c</a:t>
                      </a:r>
                      <a:r>
                        <a:rPr lang="en-GB" sz="1200" dirty="0" smtClean="0">
                          <a:latin typeface="L Frutiger Light"/>
                          <a:hlinkClick r:id="" action="ppaction://noaction"/>
                        </a:rPr>
                        <a:t>an we persuade customers to buy?</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 can we protect our enterprise?</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a:t>
                      </a:r>
                      <a:r>
                        <a:rPr lang="en-GB" sz="1200" baseline="0" dirty="0" smtClean="0">
                          <a:latin typeface="L Frutiger Light"/>
                          <a:hlinkClick r:id="" action="ppaction://noaction"/>
                        </a:rPr>
                        <a:t> do </a:t>
                      </a:r>
                      <a:r>
                        <a:rPr lang="en-GB" sz="1200" dirty="0" smtClean="0">
                          <a:latin typeface="L Frutiger Light"/>
                          <a:hlinkClick r:id="" action="ppaction://noaction"/>
                        </a:rPr>
                        <a:t>we budget?</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What shall we charge?</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 will we promote our enterprise?</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a:t>
                      </a:r>
                      <a:r>
                        <a:rPr lang="en-GB" sz="1200" baseline="0" dirty="0" smtClean="0">
                          <a:latin typeface="L Frutiger Light"/>
                          <a:hlinkClick r:id="" action="ppaction://noaction"/>
                        </a:rPr>
                        <a:t> can</a:t>
                      </a:r>
                      <a:r>
                        <a:rPr lang="en-GB" sz="1200" dirty="0" smtClean="0">
                          <a:latin typeface="L Frutiger Light"/>
                          <a:hlinkClick r:id="" action="ppaction://noaction"/>
                        </a:rPr>
                        <a:t> we help you?</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 do we pitch our ideas?</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 can we raise capital to</a:t>
                      </a:r>
                      <a:r>
                        <a:rPr lang="en-GB" sz="1200" baseline="0" dirty="0" smtClean="0">
                          <a:latin typeface="L Frutiger Light"/>
                          <a:hlinkClick r:id="" action="ppaction://noaction"/>
                        </a:rPr>
                        <a:t> </a:t>
                      </a:r>
                      <a:r>
                        <a:rPr lang="en-GB" sz="1200" dirty="0" smtClean="0">
                          <a:latin typeface="L Frutiger Light"/>
                          <a:hlinkClick r:id="" action="ppaction://noaction"/>
                        </a:rPr>
                        <a:t>launch</a:t>
                      </a:r>
                      <a:r>
                        <a:rPr lang="en-GB" sz="1200" baseline="0" dirty="0" smtClean="0">
                          <a:latin typeface="L Frutiger Light"/>
                          <a:hlinkClick r:id="" action="ppaction://noaction"/>
                        </a:rPr>
                        <a:t> our idea?</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How do we plan a product</a:t>
                      </a:r>
                      <a:r>
                        <a:rPr lang="en-GB" sz="1200" baseline="0" dirty="0" smtClean="0">
                          <a:latin typeface="L Frutiger Light"/>
                          <a:hlinkClick r:id="" action="ppaction://noaction"/>
                        </a:rPr>
                        <a:t> </a:t>
                      </a:r>
                      <a:r>
                        <a:rPr lang="en-GB" sz="1200" dirty="0" smtClean="0">
                          <a:latin typeface="L Frutiger Light"/>
                          <a:hlinkClick r:id="" action="ppaction://noaction"/>
                        </a:rPr>
                        <a:t>launch ?</a:t>
                      </a:r>
                      <a:endParaRPr lang="en-GB" sz="1200" dirty="0" smtClean="0">
                        <a:latin typeface="L Frutiger Light"/>
                      </a:endParaRPr>
                    </a:p>
                    <a:p>
                      <a:pPr marL="228600" indent="-228600">
                        <a:buFont typeface="+mj-lt"/>
                        <a:buAutoNum type="arabicPeriod" startAt="11"/>
                      </a:pPr>
                      <a:r>
                        <a:rPr lang="en-GB" sz="1200" dirty="0" smtClean="0">
                          <a:latin typeface="L Frutiger Light"/>
                          <a:hlinkClick r:id="" action="ppaction://noaction"/>
                        </a:rPr>
                        <a:t>What did we learn?</a:t>
                      </a:r>
                      <a:endParaRPr lang="en-GB" sz="1200" dirty="0" smtClean="0">
                        <a:latin typeface="L Frutiger Light"/>
                      </a:endParaRPr>
                    </a:p>
                  </a:txBody>
                  <a:tcPr/>
                </a:tc>
                <a:extLst>
                  <a:ext uri="{0D108BD9-81ED-4DB2-BD59-A6C34878D82A}">
                    <a16:rowId xmlns:a16="http://schemas.microsoft.com/office/drawing/2014/main" val="10000"/>
                  </a:ext>
                </a:extLst>
              </a:tr>
            </a:tbl>
          </a:graphicData>
        </a:graphic>
      </p:graphicFrame>
      <p:cxnSp>
        <p:nvCxnSpPr>
          <p:cNvPr id="6" name="Straight Arrow Connector 5">
            <a:hlinkClick r:id="rId7"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hlinkClick r:id="rId8"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a:hlinkClick r:id="rId9"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337756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831334924"/>
              </p:ext>
            </p:extLst>
          </p:nvPr>
        </p:nvGraphicFramePr>
        <p:xfrm>
          <a:off x="243098" y="1524109"/>
          <a:ext cx="8701264" cy="4732043"/>
        </p:xfrm>
        <a:graphic>
          <a:graphicData uri="http://schemas.openxmlformats.org/drawingml/2006/table">
            <a:tbl>
              <a:tblPr firstRow="1" bandRow="1">
                <a:tableStyleId>{5C22544A-7EE6-4342-B048-85BDC9FD1C3A}</a:tableStyleId>
              </a:tblPr>
              <a:tblGrid>
                <a:gridCol w="2175316">
                  <a:extLst>
                    <a:ext uri="{9D8B030D-6E8A-4147-A177-3AD203B41FA5}">
                      <a16:colId xmlns:a16="http://schemas.microsoft.com/office/drawing/2014/main" val="20000"/>
                    </a:ext>
                  </a:extLst>
                </a:gridCol>
                <a:gridCol w="2175316">
                  <a:extLst>
                    <a:ext uri="{9D8B030D-6E8A-4147-A177-3AD203B41FA5}">
                      <a16:colId xmlns:a16="http://schemas.microsoft.com/office/drawing/2014/main" val="20001"/>
                    </a:ext>
                  </a:extLst>
                </a:gridCol>
                <a:gridCol w="2175316">
                  <a:extLst>
                    <a:ext uri="{9D8B030D-6E8A-4147-A177-3AD203B41FA5}">
                      <a16:colId xmlns:a16="http://schemas.microsoft.com/office/drawing/2014/main" val="20002"/>
                    </a:ext>
                  </a:extLst>
                </a:gridCol>
                <a:gridCol w="2175316">
                  <a:extLst>
                    <a:ext uri="{9D8B030D-6E8A-4147-A177-3AD203B41FA5}">
                      <a16:colId xmlns:a16="http://schemas.microsoft.com/office/drawing/2014/main" val="20003"/>
                    </a:ext>
                  </a:extLst>
                </a:gridCol>
              </a:tblGrid>
              <a:tr h="260005">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53B81"/>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A05F"/>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EC36A"/>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7BED0"/>
                    </a:solidFill>
                  </a:tcPr>
                </a:tc>
                <a:extLst>
                  <a:ext uri="{0D108BD9-81ED-4DB2-BD59-A6C34878D82A}">
                    <a16:rowId xmlns:a16="http://schemas.microsoft.com/office/drawing/2014/main" val="10000"/>
                  </a:ext>
                </a:extLst>
              </a:tr>
              <a:tr h="4472038">
                <a:tc gridSpan="4">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As an educator you</a:t>
                      </a:r>
                      <a:r>
                        <a:rPr lang="en-GB" sz="1200" b="0" i="0" baseline="0" dirty="0" smtClean="0">
                          <a:solidFill>
                            <a:srgbClr val="000000"/>
                          </a:solidFill>
                          <a:latin typeface="L Frutiger Light"/>
                          <a:cs typeface="L Frutiger Light"/>
                        </a:rPr>
                        <a:t> will </a:t>
                      </a:r>
                      <a:r>
                        <a:rPr lang="en-GB" sz="1200" b="0" i="0" dirty="0" smtClean="0">
                          <a:solidFill>
                            <a:srgbClr val="000000"/>
                          </a:solidFill>
                          <a:latin typeface="L Frutiger Light"/>
                          <a:cs typeface="L Frutiger Light"/>
                        </a:rPr>
                        <a:t>no doubt agree how important it is that, from an early age, young people begin to develop the confidence, drive and skills to set their own goals and put their ideas into action.</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Entrepreneurship is not something just a few special people are born with. Entrepreneurship is a way of thinking and doing. It’s about nurturing young people’s ability to recognise opportunity and to come up with new ideas. It’s also about their sense of initiative,</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having the drive to turn those ideas and opportunities into reality. Entrepreneurship enables young people to be positive, proactive and successful in their approach to life and work.</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This is true whether they choose to set up in business, work for a public or voluntary organisation, a multi-national industry or one of Wales’ many small and medium sized enterprises. Young people will need these dynamic qualities to really fulfil their potential.</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These resources help you, the educator, to promote these valuable attributes in your learners and support the development of these crucial skills.</a:t>
                      </a:r>
                    </a:p>
                    <a:p>
                      <a:pPr marL="0" marR="0" indent="0" algn="l" defTabSz="521437" rtl="0" eaLnBrk="1" fontAlgn="auto" latinLnBrk="0" hangingPunct="1">
                        <a:lnSpc>
                          <a:spcPct val="100000"/>
                        </a:lnSpc>
                        <a:spcBef>
                          <a:spcPts val="0"/>
                        </a:spcBef>
                        <a:spcAft>
                          <a:spcPts val="0"/>
                        </a:spcAft>
                        <a:buClrTx/>
                        <a:buSzTx/>
                        <a:buFontTx/>
                        <a:buNone/>
                        <a:tabLst/>
                        <a:defRPr/>
                      </a:pPr>
                      <a:endParaRPr lang="en-US" sz="1600" b="0" i="0" dirty="0" smtClean="0">
                        <a:solidFill>
                          <a:srgbClr val="000000"/>
                        </a:solidFill>
                        <a:latin typeface="L Frutiger Light"/>
                        <a:cs typeface="Rockwell" charset="0"/>
                      </a:endParaRPr>
                    </a:p>
                    <a:p>
                      <a:pPr marL="0" marR="0" indent="0" algn="l" defTabSz="521437" rtl="0" eaLnBrk="1" fontAlgn="auto" latinLnBrk="0" hangingPunct="1">
                        <a:lnSpc>
                          <a:spcPct val="100000"/>
                        </a:lnSpc>
                        <a:spcBef>
                          <a:spcPts val="0"/>
                        </a:spcBef>
                        <a:spcAft>
                          <a:spcPts val="0"/>
                        </a:spcAft>
                        <a:buClrTx/>
                        <a:buSzTx/>
                        <a:buFontTx/>
                        <a:buNone/>
                        <a:tabLst/>
                        <a:defRPr/>
                      </a:pPr>
                      <a:r>
                        <a:rPr lang="en-US" sz="1600" dirty="0" smtClean="0">
                          <a:solidFill>
                            <a:srgbClr val="D53B81"/>
                          </a:solidFill>
                          <a:latin typeface="Rockwell" charset="0"/>
                          <a:cs typeface="Rockwell" charset="0"/>
                        </a:rPr>
                        <a:t>Why is it important now?</a:t>
                      </a:r>
                      <a:endParaRPr lang="en-US" sz="16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The challenge facing Wales at the beginning of the 21st century is to transform our economy into one that is vibrant and capable of delivering increased prosperity to the nation</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Our greatest asset in this respect is our people, their skills, ambition and drive. In order to compete with the best it is critically important that the young people of Wales are able to thrive, respond flexibly and positively to inevitable challenges and opportunities that are posed through globalisation.</a:t>
                      </a:r>
                    </a:p>
                    <a:p>
                      <a:pPr marL="0" marR="0" indent="0" algn="l" defTabSz="521437" rtl="0" eaLnBrk="1" fontAlgn="auto" latinLnBrk="0" hangingPunct="1">
                        <a:lnSpc>
                          <a:spcPct val="100000"/>
                        </a:lnSpc>
                        <a:spcBef>
                          <a:spcPts val="0"/>
                        </a:spcBef>
                        <a:spcAft>
                          <a:spcPts val="0"/>
                        </a:spcAft>
                        <a:buClrTx/>
                        <a:buSzTx/>
                        <a:buFontTx/>
                        <a:buNone/>
                        <a:tabLst/>
                        <a:defRPr/>
                      </a:pPr>
                      <a:endParaRPr lang="en-US"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We need to inculcate in new generations of young people an entrepreneurial mindset and spirit - young people who can demonstrate a 'can do' attitude, with the get up and go to initiate</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and establish new businesses, to regenerate our communities and become active citizens.</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This is the vision of the Youth Entrepreneurship Strategy (YES) - for Wales to become a bold and confident nation where entrepreneurship is valued, celebrated and exercised throughout society and in the widest range of economic circumstances.</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The work of creating such generations of</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empowered young people starts with their educators.</a:t>
                      </a:r>
                      <a:endParaRPr lang="en-US" sz="1300" b="0" i="0" dirty="0" smtClean="0">
                        <a:solidFill>
                          <a:srgbClr val="000000"/>
                        </a:solidFill>
                        <a:latin typeface="L Frutiger Light"/>
                        <a:cs typeface="L Frutiger Light"/>
                      </a:endParaRPr>
                    </a:p>
                  </a:txBody>
                  <a:tcPr marL="78222" marR="78222"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4347" name="TextBox 1"/>
          <p:cNvSpPr txBox="1">
            <a:spLocks noChangeArrowheads="1"/>
          </p:cNvSpPr>
          <p:nvPr/>
        </p:nvSpPr>
        <p:spPr bwMode="auto">
          <a:xfrm>
            <a:off x="243098" y="1038221"/>
            <a:ext cx="8440510" cy="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600" dirty="0">
                <a:solidFill>
                  <a:srgbClr val="D53B81"/>
                </a:solidFill>
                <a:latin typeface="Rockwell" charset="0"/>
                <a:cs typeface="Rockwell" charset="0"/>
              </a:rPr>
              <a:t>What is Entrepreneurship?</a:t>
            </a:r>
          </a:p>
        </p:txBody>
      </p:sp>
      <p:sp>
        <p:nvSpPr>
          <p:cNvPr id="14348" name="TextBox 3">
            <a:hlinkClick r:id="rId4" action="ppaction://hlinksldjump"/>
          </p:cNvPr>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cxnSp>
        <p:nvCxnSpPr>
          <p:cNvPr id="3" name="Straight Arrow Connector 2">
            <a:hlinkClick r:id="rId5"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hlinkClick r:id="rId4"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tangle 1">
            <a:hlinkClick r:id="rId4"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1509970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190527115"/>
              </p:ext>
            </p:extLst>
          </p:nvPr>
        </p:nvGraphicFramePr>
        <p:xfrm>
          <a:off x="243099" y="1557130"/>
          <a:ext cx="8623852" cy="4840697"/>
        </p:xfrm>
        <a:graphic>
          <a:graphicData uri="http://schemas.openxmlformats.org/drawingml/2006/table">
            <a:tbl>
              <a:tblPr firstRow="1" bandRow="1">
                <a:tableStyleId>{5C22544A-7EE6-4342-B048-85BDC9FD1C3A}</a:tableStyleId>
              </a:tblPr>
              <a:tblGrid>
                <a:gridCol w="2155963">
                  <a:extLst>
                    <a:ext uri="{9D8B030D-6E8A-4147-A177-3AD203B41FA5}">
                      <a16:colId xmlns:a16="http://schemas.microsoft.com/office/drawing/2014/main" val="20000"/>
                    </a:ext>
                  </a:extLst>
                </a:gridCol>
                <a:gridCol w="2155963">
                  <a:extLst>
                    <a:ext uri="{9D8B030D-6E8A-4147-A177-3AD203B41FA5}">
                      <a16:colId xmlns:a16="http://schemas.microsoft.com/office/drawing/2014/main" val="20001"/>
                    </a:ext>
                  </a:extLst>
                </a:gridCol>
                <a:gridCol w="2155963">
                  <a:extLst>
                    <a:ext uri="{9D8B030D-6E8A-4147-A177-3AD203B41FA5}">
                      <a16:colId xmlns:a16="http://schemas.microsoft.com/office/drawing/2014/main" val="20002"/>
                    </a:ext>
                  </a:extLst>
                </a:gridCol>
                <a:gridCol w="2155963">
                  <a:extLst>
                    <a:ext uri="{9D8B030D-6E8A-4147-A177-3AD203B41FA5}">
                      <a16:colId xmlns:a16="http://schemas.microsoft.com/office/drawing/2014/main" val="20003"/>
                    </a:ext>
                  </a:extLst>
                </a:gridCol>
              </a:tblGrid>
              <a:tr h="27721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53B81"/>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DA05F"/>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8EC36A"/>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100" b="0" i="0" dirty="0" smtClean="0">
                        <a:solidFill>
                          <a:srgbClr val="000000"/>
                        </a:solidFill>
                        <a:latin typeface="L Frutiger Light"/>
                        <a:cs typeface="L Frutiger Light"/>
                      </a:endParaRPr>
                    </a:p>
                  </a:txBody>
                  <a:tcPr marL="78222" marR="78222" marT="41459" marB="4145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67BED0"/>
                    </a:solidFill>
                  </a:tcPr>
                </a:tc>
                <a:extLst>
                  <a:ext uri="{0D108BD9-81ED-4DB2-BD59-A6C34878D82A}">
                    <a16:rowId xmlns:a16="http://schemas.microsoft.com/office/drawing/2014/main" val="10000"/>
                  </a:ext>
                </a:extLst>
              </a:tr>
              <a:tr h="4563478">
                <a:tc gridSpan="4">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These resources are designed  to enhance the work you are already doing to engender entrepreneurial behaviour in your learners. </a:t>
                      </a:r>
                      <a:r>
                        <a:rPr lang="en-GB" sz="1200" b="0" i="0" baseline="0" dirty="0" smtClean="0">
                          <a:solidFill>
                            <a:srgbClr val="000000"/>
                          </a:solidFill>
                          <a:latin typeface="L Frutiger Light"/>
                          <a:cs typeface="L Frutiger Light"/>
                        </a:rPr>
                        <a:t> </a:t>
                      </a:r>
                      <a:r>
                        <a:rPr lang="en-GB" sz="1200" b="0" i="0" dirty="0" smtClean="0">
                          <a:solidFill>
                            <a:srgbClr val="000000"/>
                          </a:solidFill>
                          <a:latin typeface="L Frutiger Light"/>
                          <a:cs typeface="L Frutiger Light"/>
                        </a:rPr>
                        <a:t>They</a:t>
                      </a:r>
                      <a:r>
                        <a:rPr lang="en-GB" sz="1200" b="0" i="0" baseline="0" dirty="0" smtClean="0">
                          <a:solidFill>
                            <a:srgbClr val="000000"/>
                          </a:solidFill>
                          <a:latin typeface="L Frutiger Light"/>
                          <a:cs typeface="L Frutiger Light"/>
                        </a:rPr>
                        <a:t> are</a:t>
                      </a:r>
                      <a:r>
                        <a:rPr lang="en-GB" sz="1200" b="0" i="0" dirty="0" smtClean="0">
                          <a:solidFill>
                            <a:srgbClr val="000000"/>
                          </a:solidFill>
                          <a:latin typeface="L Frutiger Light"/>
                          <a:cs typeface="L Frutiger Light"/>
                        </a:rPr>
                        <a:t> ready to use and can be adapted easily to a range of subjects, age groups and ability levels. Resource materials include Worksheets, Help Cards, Case Studies and PowerPoint presentations, all designed to bring added value to key areas of the curriculum</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The focus is on:</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 Skill development</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 Personal development</a:t>
                      </a: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 Experiential learning</a:t>
                      </a:r>
                    </a:p>
                    <a:p>
                      <a:pPr marL="0" marR="0" indent="0" algn="l" defTabSz="521437" rtl="0" eaLnBrk="1" fontAlgn="auto" latinLnBrk="0" hangingPunct="1">
                        <a:lnSpc>
                          <a:spcPct val="100000"/>
                        </a:lnSpc>
                        <a:spcBef>
                          <a:spcPts val="0"/>
                        </a:spcBef>
                        <a:spcAft>
                          <a:spcPts val="0"/>
                        </a:spcAft>
                        <a:buClrTx/>
                        <a:buSzTx/>
                        <a:buFontTx/>
                        <a:buNone/>
                        <a:tabLst/>
                        <a:defRPr/>
                      </a:pPr>
                      <a:endParaRPr lang="en-US" sz="800" dirty="0" smtClean="0">
                        <a:solidFill>
                          <a:srgbClr val="D53B81"/>
                        </a:solidFill>
                        <a:latin typeface="Rockwell" charset="0"/>
                        <a:cs typeface="Rockwell" charset="0"/>
                      </a:endParaRPr>
                    </a:p>
                    <a:p>
                      <a:pPr marL="0" marR="0" indent="0" algn="l" defTabSz="521437" rtl="0" eaLnBrk="1" fontAlgn="auto" latinLnBrk="0" hangingPunct="1">
                        <a:lnSpc>
                          <a:spcPct val="100000"/>
                        </a:lnSpc>
                        <a:spcBef>
                          <a:spcPts val="0"/>
                        </a:spcBef>
                        <a:spcAft>
                          <a:spcPts val="0"/>
                        </a:spcAft>
                        <a:buClrTx/>
                        <a:buSzTx/>
                        <a:buFontTx/>
                        <a:buNone/>
                        <a:tabLst/>
                        <a:defRPr/>
                      </a:pPr>
                      <a:r>
                        <a:rPr lang="en-US" sz="1600" dirty="0" smtClean="0">
                          <a:solidFill>
                            <a:srgbClr val="D53B81"/>
                          </a:solidFill>
                          <a:latin typeface="Rockwell" charset="0"/>
                          <a:cs typeface="Rockwell" charset="0"/>
                        </a:rPr>
                        <a:t>Structure</a:t>
                      </a:r>
                      <a:endParaRPr lang="en-GB" sz="1600" dirty="0" smtClean="0">
                        <a:solidFill>
                          <a:srgbClr val="EC008C"/>
                        </a:solidFill>
                        <a:latin typeface="Rockwell" pitchFamily="18" charset="0"/>
                        <a:cs typeface="L Frutiger Light"/>
                      </a:endParaRPr>
                    </a:p>
                    <a:p>
                      <a:pPr defTabSz="521437" eaLnBrk="1" hangingPunct="1">
                        <a:defRPr/>
                      </a:pPr>
                      <a:r>
                        <a:rPr lang="en-GB" sz="1200" dirty="0" smtClean="0">
                          <a:solidFill>
                            <a:srgbClr val="000000"/>
                          </a:solidFill>
                          <a:latin typeface="L Frutiger Light"/>
                          <a:cs typeface="L Frutiger Light"/>
                        </a:rPr>
                        <a:t>The resources are structured into two groups: ‘Enterprise’ and ‘Entrepreneurship’. ‘Entrepreneurship’ focuses on identifying and developing key entrepreneurial skills and characteristics. ‘Enterprise’ provides an opportunity to practice entrepreneurial skills in an experiential context.</a:t>
                      </a:r>
                      <a:endParaRPr lang="en-US" sz="120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endParaRPr lang="en-GB" sz="8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US" sz="1600" dirty="0" smtClean="0">
                          <a:solidFill>
                            <a:srgbClr val="D53B81"/>
                          </a:solidFill>
                          <a:latin typeface="Rockwell" charset="0"/>
                          <a:cs typeface="Rockwell" charset="0"/>
                        </a:rPr>
                        <a:t>The </a:t>
                      </a:r>
                      <a:r>
                        <a:rPr lang="en-US" sz="1600" dirty="0" err="1" smtClean="0">
                          <a:solidFill>
                            <a:srgbClr val="D53B81"/>
                          </a:solidFill>
                          <a:latin typeface="Rockwell" charset="0"/>
                          <a:cs typeface="Rockwell" charset="0"/>
                        </a:rPr>
                        <a:t>ACRO</a:t>
                      </a:r>
                      <a:r>
                        <a:rPr lang="en-US" sz="1600" dirty="0" smtClean="0">
                          <a:solidFill>
                            <a:srgbClr val="D53B81"/>
                          </a:solidFill>
                          <a:latin typeface="Rockwell" charset="0"/>
                          <a:cs typeface="Rockwell" charset="0"/>
                        </a:rPr>
                        <a:t> Model Structure</a:t>
                      </a:r>
                      <a:endParaRPr lang="en-GB" sz="16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Research commissioned</a:t>
                      </a:r>
                      <a:r>
                        <a:rPr lang="en-GB" sz="1200" b="0" i="0" baseline="0" dirty="0" smtClean="0">
                          <a:solidFill>
                            <a:srgbClr val="000000"/>
                          </a:solidFill>
                          <a:latin typeface="L Frutiger Light"/>
                          <a:cs typeface="L Frutiger Light"/>
                        </a:rPr>
                        <a:t> by the Welsh Government</a:t>
                      </a:r>
                      <a:r>
                        <a:rPr lang="en-GB" sz="1200" b="0" i="0" dirty="0" smtClean="0">
                          <a:solidFill>
                            <a:srgbClr val="000000"/>
                          </a:solidFill>
                          <a:latin typeface="L Frutiger Light"/>
                          <a:cs typeface="L Frutiger Light"/>
                        </a:rPr>
                        <a:t> identified well-defined characteristics evident in the lives of entrepreneurial people.</a:t>
                      </a:r>
                      <a:r>
                        <a:rPr lang="en-GB" sz="1200" b="0" i="0" baseline="0" dirty="0" smtClean="0">
                          <a:solidFill>
                            <a:srgbClr val="000000"/>
                          </a:solidFill>
                          <a:latin typeface="L Frutiger Light"/>
                          <a:cs typeface="L Frutiger Light"/>
                        </a:rPr>
                        <a:t> This was </a:t>
                      </a:r>
                      <a:r>
                        <a:rPr lang="en-GB" sz="1200" b="0" i="0" dirty="0" smtClean="0">
                          <a:solidFill>
                            <a:srgbClr val="000000"/>
                          </a:solidFill>
                          <a:latin typeface="L Frutiger Light"/>
                          <a:cs typeface="L Frutiger Light"/>
                        </a:rPr>
                        <a:t>used to develop an entrepreneurial model for teaching and learning,</a:t>
                      </a:r>
                      <a:r>
                        <a:rPr lang="en-GB" sz="1200" b="0" i="0" baseline="0" dirty="0" smtClean="0">
                          <a:solidFill>
                            <a:srgbClr val="000000"/>
                          </a:solidFill>
                          <a:latin typeface="L Frutiger Light"/>
                          <a:cs typeface="L Frutiger Light"/>
                        </a:rPr>
                        <a:t> which encourages </a:t>
                      </a:r>
                      <a:r>
                        <a:rPr lang="en-GB" sz="1200" b="0" i="0" dirty="0" smtClean="0">
                          <a:solidFill>
                            <a:srgbClr val="000000"/>
                          </a:solidFill>
                          <a:latin typeface="L Frutiger Light"/>
                          <a:cs typeface="L Frutiger Light"/>
                        </a:rPr>
                        <a:t>young people to gain self-awareness and self-efficacy, enabling them to take greater charge of their own lives.</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8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600" dirty="0" smtClean="0">
                          <a:solidFill>
                            <a:srgbClr val="D53B81"/>
                          </a:solidFill>
                          <a:latin typeface="Rockwell" charset="0"/>
                          <a:cs typeface="Rockwell" charset="0"/>
                        </a:rPr>
                        <a:t>The Learning Continuum</a:t>
                      </a:r>
                      <a:endParaRPr lang="en-GB" sz="1600" b="0" i="0" baseline="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baseline="0" dirty="0" smtClean="0">
                          <a:solidFill>
                            <a:srgbClr val="000000"/>
                          </a:solidFill>
                          <a:latin typeface="L Frutiger Light"/>
                          <a:cs typeface="L Frutiger Light"/>
                        </a:rPr>
                        <a:t>These resources are intended to help you build learners’ entrepreneurial behaviours step by step and deepen their understanding as they progress. The activities are designed to develop progressively the four key dimensions of the ACRO model – Attitude, Creativity, Relationships, Organisation. The Learning Continuum describes how each of the four areas might be expected to develop and provides an indicative framework of learning outcomes.</a:t>
                      </a:r>
                    </a:p>
                  </a:txBody>
                  <a:tcPr marL="78222" marR="78222"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4347" name="TextBox 1"/>
          <p:cNvSpPr txBox="1">
            <a:spLocks noChangeArrowheads="1"/>
          </p:cNvSpPr>
          <p:nvPr/>
        </p:nvSpPr>
        <p:spPr bwMode="auto">
          <a:xfrm>
            <a:off x="243098" y="1056044"/>
            <a:ext cx="8440510" cy="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GB" sz="1600" dirty="0">
                <a:solidFill>
                  <a:srgbClr val="D53B81"/>
                </a:solidFill>
                <a:latin typeface="Rockwell" charset="0"/>
                <a:cs typeface="Rockwell" charset="0"/>
              </a:rPr>
              <a:t>The Purpose of these Resources</a:t>
            </a:r>
            <a:endParaRPr lang="en-US" sz="1600"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 </a:t>
            </a:r>
          </a:p>
        </p:txBody>
      </p:sp>
      <p:sp>
        <p:nvSpPr>
          <p:cNvPr id="7" name="TextBox 3">
            <a:hlinkClick r:id="rId4" action="ppaction://hlinksldjump"/>
          </p:cNvPr>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cxnSp>
        <p:nvCxnSpPr>
          <p:cNvPr id="8" name="Straight Arrow Connector 7">
            <a:hlinkClick r:id="rId5"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6"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4"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285658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359896" y="1975058"/>
            <a:ext cx="1529206" cy="128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defTabSz="456385" fontAlgn="base">
              <a:spcBef>
                <a:spcPct val="0"/>
              </a:spcBef>
              <a:spcAft>
                <a:spcPct val="0"/>
              </a:spcAft>
            </a:pPr>
            <a:r>
              <a:rPr lang="en-US" sz="2000" dirty="0">
                <a:solidFill>
                  <a:srgbClr val="D53B81"/>
                </a:solidFill>
                <a:latin typeface="Rockwell" charset="0"/>
                <a:cs typeface="Rockwell" charset="0"/>
              </a:rPr>
              <a:t>Attitude -</a:t>
            </a:r>
          </a:p>
          <a:p>
            <a:pPr defTabSz="456385" fontAlgn="base">
              <a:spcBef>
                <a:spcPct val="0"/>
              </a:spcBef>
              <a:spcAft>
                <a:spcPct val="0"/>
              </a:spcAft>
            </a:pPr>
            <a:r>
              <a:rPr lang="en-GB" sz="1100" dirty="0">
                <a:solidFill>
                  <a:srgbClr val="D53B81"/>
                </a:solidFill>
                <a:latin typeface="L Frutiger Light" charset="0"/>
                <a:cs typeface="L Frutiger Light" charset="0"/>
              </a:rPr>
              <a:t>understanding yourself and your motivation and setting and achieving your goals.</a:t>
            </a:r>
            <a:endParaRPr lang="en-US" sz="1100" dirty="0">
              <a:solidFill>
                <a:srgbClr val="D53B81"/>
              </a:solidFill>
              <a:latin typeface="L Frutiger Light" charset="0"/>
              <a:cs typeface="L Frutiger Light" charset="0"/>
            </a:endParaRPr>
          </a:p>
        </p:txBody>
      </p:sp>
      <p:sp>
        <p:nvSpPr>
          <p:cNvPr id="2051" name="TextBox 8"/>
          <p:cNvSpPr txBox="1">
            <a:spLocks noChangeArrowheads="1"/>
          </p:cNvSpPr>
          <p:nvPr/>
        </p:nvSpPr>
        <p:spPr bwMode="auto">
          <a:xfrm>
            <a:off x="359892" y="4718835"/>
            <a:ext cx="2093022" cy="110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defTabSz="456385" fontAlgn="base">
              <a:spcBef>
                <a:spcPct val="0"/>
              </a:spcBef>
              <a:spcAft>
                <a:spcPct val="0"/>
              </a:spcAft>
            </a:pPr>
            <a:r>
              <a:rPr lang="en-US" sz="2000" dirty="0">
                <a:solidFill>
                  <a:srgbClr val="8EC36A"/>
                </a:solidFill>
                <a:latin typeface="Rockwell" charset="0"/>
                <a:cs typeface="Rockwell" charset="0"/>
              </a:rPr>
              <a:t>Relationships - </a:t>
            </a:r>
          </a:p>
          <a:p>
            <a:pPr defTabSz="456385" fontAlgn="base">
              <a:spcBef>
                <a:spcPct val="0"/>
              </a:spcBef>
              <a:spcAft>
                <a:spcPct val="0"/>
              </a:spcAft>
            </a:pPr>
            <a:r>
              <a:rPr lang="en-GB" sz="1100" dirty="0">
                <a:solidFill>
                  <a:srgbClr val="8EC36A"/>
                </a:solidFill>
                <a:latin typeface="L Frutiger Light" charset="0"/>
                <a:cs typeface="L Frutiger Light" charset="0"/>
              </a:rPr>
              <a:t>expressing your own views and ideas, appreciating others’ viewpoints and working co-operatively.</a:t>
            </a:r>
            <a:endParaRPr lang="en-US" sz="1100" dirty="0">
              <a:solidFill>
                <a:srgbClr val="8EC36A"/>
              </a:solidFill>
              <a:latin typeface="L Frutiger Light" charset="0"/>
              <a:cs typeface="L Frutiger Light" charset="0"/>
            </a:endParaRPr>
          </a:p>
        </p:txBody>
      </p:sp>
      <p:sp>
        <p:nvSpPr>
          <p:cNvPr id="2052" name="TextBox 9"/>
          <p:cNvSpPr txBox="1">
            <a:spLocks noChangeArrowheads="1"/>
          </p:cNvSpPr>
          <p:nvPr/>
        </p:nvSpPr>
        <p:spPr bwMode="auto">
          <a:xfrm>
            <a:off x="6924886" y="1975059"/>
            <a:ext cx="1529206" cy="110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defTabSz="456385" fontAlgn="base">
              <a:spcBef>
                <a:spcPct val="0"/>
              </a:spcBef>
              <a:spcAft>
                <a:spcPct val="0"/>
              </a:spcAft>
            </a:pPr>
            <a:r>
              <a:rPr lang="en-US" sz="2000" dirty="0">
                <a:solidFill>
                  <a:srgbClr val="EDA05F"/>
                </a:solidFill>
                <a:latin typeface="Rockwell" charset="0"/>
                <a:cs typeface="Rockwell" charset="0"/>
              </a:rPr>
              <a:t>Creativity -</a:t>
            </a:r>
          </a:p>
          <a:p>
            <a:pPr defTabSz="456385" fontAlgn="base">
              <a:spcBef>
                <a:spcPct val="0"/>
              </a:spcBef>
              <a:spcAft>
                <a:spcPct val="0"/>
              </a:spcAft>
            </a:pPr>
            <a:r>
              <a:rPr lang="en-GB" sz="1100" dirty="0">
                <a:solidFill>
                  <a:srgbClr val="EDA05F"/>
                </a:solidFill>
                <a:latin typeface="L Frutiger Light" charset="0"/>
                <a:cs typeface="L Frutiger Light" charset="0"/>
              </a:rPr>
              <a:t>generating ideas, solving problems and creating opportunities.</a:t>
            </a:r>
            <a:endParaRPr lang="en-US" sz="1100" dirty="0">
              <a:solidFill>
                <a:srgbClr val="EDA05F"/>
              </a:solidFill>
              <a:latin typeface="L Frutiger Light" charset="0"/>
              <a:cs typeface="L Frutiger Light" charset="0"/>
            </a:endParaRPr>
          </a:p>
        </p:txBody>
      </p:sp>
      <p:sp>
        <p:nvSpPr>
          <p:cNvPr id="2053" name="TextBox 10"/>
          <p:cNvSpPr txBox="1">
            <a:spLocks noChangeArrowheads="1"/>
          </p:cNvSpPr>
          <p:nvPr/>
        </p:nvSpPr>
        <p:spPr bwMode="auto">
          <a:xfrm>
            <a:off x="6924885" y="4718835"/>
            <a:ext cx="2073971" cy="140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5" tIns="40073" rIns="80145" bIns="40073">
            <a:spAutoFit/>
          </a:bodyPr>
          <a:lstStyle>
            <a:lvl1pPr>
              <a:defRPr sz="2100">
                <a:solidFill>
                  <a:schemeClr val="tx1"/>
                </a:solidFill>
                <a:latin typeface="Calibri" charset="0"/>
                <a:ea typeface="ＭＳ Ｐゴシック" charset="0"/>
                <a:cs typeface="ＭＳ Ｐゴシック" charset="0"/>
              </a:defRPr>
            </a:lvl1pPr>
            <a:lvl2pPr marL="742950" indent="-285750">
              <a:defRPr sz="2100">
                <a:solidFill>
                  <a:schemeClr val="tx1"/>
                </a:solidFill>
                <a:latin typeface="Calibri" charset="0"/>
                <a:ea typeface="ＭＳ Ｐゴシック" charset="0"/>
              </a:defRPr>
            </a:lvl2pPr>
            <a:lvl3pPr marL="1143000" indent="-228600">
              <a:defRPr sz="2100">
                <a:solidFill>
                  <a:schemeClr val="tx1"/>
                </a:solidFill>
                <a:latin typeface="Calibri" charset="0"/>
                <a:ea typeface="ＭＳ Ｐゴシック" charset="0"/>
              </a:defRPr>
            </a:lvl3pPr>
            <a:lvl4pPr marL="1600200" indent="-228600">
              <a:defRPr sz="2100">
                <a:solidFill>
                  <a:schemeClr val="tx1"/>
                </a:solidFill>
                <a:latin typeface="Calibri" charset="0"/>
                <a:ea typeface="ＭＳ Ｐゴシック" charset="0"/>
              </a:defRPr>
            </a:lvl4pPr>
            <a:lvl5pPr marL="2057400" indent="-228600">
              <a:defRPr sz="2100">
                <a:solidFill>
                  <a:schemeClr val="tx1"/>
                </a:solidFill>
                <a:latin typeface="Calibri" charset="0"/>
                <a:ea typeface="ＭＳ Ｐゴシック" charset="0"/>
              </a:defRPr>
            </a:lvl5pPr>
            <a:lvl6pPr marL="2514600" indent="-228600" defTabSz="520700" fontAlgn="base">
              <a:spcBef>
                <a:spcPct val="0"/>
              </a:spcBef>
              <a:spcAft>
                <a:spcPct val="0"/>
              </a:spcAft>
              <a:defRPr sz="2100">
                <a:solidFill>
                  <a:schemeClr val="tx1"/>
                </a:solidFill>
                <a:latin typeface="Calibri" charset="0"/>
                <a:ea typeface="ＭＳ Ｐゴシック" charset="0"/>
              </a:defRPr>
            </a:lvl6pPr>
            <a:lvl7pPr marL="2971800" indent="-228600" defTabSz="520700" fontAlgn="base">
              <a:spcBef>
                <a:spcPct val="0"/>
              </a:spcBef>
              <a:spcAft>
                <a:spcPct val="0"/>
              </a:spcAft>
              <a:defRPr sz="2100">
                <a:solidFill>
                  <a:schemeClr val="tx1"/>
                </a:solidFill>
                <a:latin typeface="Calibri" charset="0"/>
                <a:ea typeface="ＭＳ Ｐゴシック" charset="0"/>
              </a:defRPr>
            </a:lvl7pPr>
            <a:lvl8pPr marL="3429000" indent="-228600" defTabSz="520700" fontAlgn="base">
              <a:spcBef>
                <a:spcPct val="0"/>
              </a:spcBef>
              <a:spcAft>
                <a:spcPct val="0"/>
              </a:spcAft>
              <a:defRPr sz="2100">
                <a:solidFill>
                  <a:schemeClr val="tx1"/>
                </a:solidFill>
                <a:latin typeface="Calibri" charset="0"/>
                <a:ea typeface="ＭＳ Ｐゴシック" charset="0"/>
              </a:defRPr>
            </a:lvl8pPr>
            <a:lvl9pPr marL="3886200" indent="-228600" defTabSz="520700" fontAlgn="base">
              <a:spcBef>
                <a:spcPct val="0"/>
              </a:spcBef>
              <a:spcAft>
                <a:spcPct val="0"/>
              </a:spcAft>
              <a:defRPr sz="2100">
                <a:solidFill>
                  <a:schemeClr val="tx1"/>
                </a:solidFill>
                <a:latin typeface="Calibri" charset="0"/>
                <a:ea typeface="ＭＳ Ｐゴシック" charset="0"/>
              </a:defRPr>
            </a:lvl9pPr>
          </a:lstStyle>
          <a:p>
            <a:pPr defTabSz="456385" fontAlgn="base">
              <a:spcBef>
                <a:spcPct val="0"/>
              </a:spcBef>
              <a:spcAft>
                <a:spcPct val="0"/>
              </a:spcAft>
            </a:pPr>
            <a:r>
              <a:rPr lang="en-US" sz="2000" dirty="0">
                <a:solidFill>
                  <a:srgbClr val="67BED0"/>
                </a:solidFill>
                <a:latin typeface="Rockwell" charset="0"/>
                <a:cs typeface="Rockwell" charset="0"/>
              </a:rPr>
              <a:t>Organisation - </a:t>
            </a:r>
          </a:p>
          <a:p>
            <a:pPr defTabSz="456385" fontAlgn="base">
              <a:spcBef>
                <a:spcPct val="0"/>
              </a:spcBef>
              <a:spcAft>
                <a:spcPct val="0"/>
              </a:spcAft>
            </a:pPr>
            <a:r>
              <a:rPr lang="en-GB" sz="1100" dirty="0">
                <a:solidFill>
                  <a:srgbClr val="67BED0"/>
                </a:solidFill>
                <a:latin typeface="L Frutiger Light" charset="0"/>
                <a:cs typeface="L Frutiger Light" charset="0"/>
              </a:rPr>
              <a:t>being able to make informed decisions and fulfil your objectives by researching, planning and managing situations, opportunities and risk.</a:t>
            </a:r>
            <a:endParaRPr lang="en-US" sz="1100" dirty="0">
              <a:solidFill>
                <a:srgbClr val="67BED0"/>
              </a:solidFill>
              <a:latin typeface="L Frutiger Light" charset="0"/>
              <a:cs typeface="L Frutiger Light" charset="0"/>
            </a:endParaRPr>
          </a:p>
        </p:txBody>
      </p:sp>
      <p:sp>
        <p:nvSpPr>
          <p:cNvPr id="2" name="TextBox 1"/>
          <p:cNvSpPr txBox="1"/>
          <p:nvPr/>
        </p:nvSpPr>
        <p:spPr>
          <a:xfrm>
            <a:off x="1741715" y="502813"/>
            <a:ext cx="7402286" cy="511816"/>
          </a:xfrm>
          <a:prstGeom prst="rect">
            <a:avLst/>
          </a:prstGeom>
          <a:noFill/>
        </p:spPr>
        <p:txBody>
          <a:bodyPr wrap="square" lIns="80145" tIns="40073" rIns="80145" bIns="40073" rtlCol="0">
            <a:spAutoFit/>
          </a:bodyPr>
          <a:lstStyle/>
          <a:p>
            <a:pPr algn="r" defTabSz="456385" fontAlgn="base">
              <a:spcBef>
                <a:spcPct val="0"/>
              </a:spcBef>
              <a:spcAft>
                <a:spcPct val="0"/>
              </a:spcAft>
            </a:pPr>
            <a:r>
              <a:rPr lang="en-GB" sz="1600" dirty="0">
                <a:solidFill>
                  <a:srgbClr val="EC008C"/>
                </a:solidFill>
                <a:latin typeface="Rockwell" pitchFamily="18" charset="0"/>
                <a:ea typeface="ＭＳ Ｐゴシック" charset="0"/>
              </a:rPr>
              <a:t>The Model for Facilitating Entrepreneurship</a:t>
            </a:r>
          </a:p>
          <a:p>
            <a:pPr algn="r" defTabSz="456385" fontAlgn="base">
              <a:spcBef>
                <a:spcPct val="0"/>
              </a:spcBef>
              <a:spcAft>
                <a:spcPct val="0"/>
              </a:spcAft>
            </a:pPr>
            <a:r>
              <a:rPr lang="en-GB" sz="1200" dirty="0">
                <a:solidFill>
                  <a:prstClr val="black"/>
                </a:solidFill>
                <a:latin typeface="L Frutiger Light"/>
                <a:ea typeface="ＭＳ Ｐゴシック" charset="0"/>
              </a:rPr>
              <a:t>ACRO - the acronym for the four key dimensions covering the main aspects of entrepreneurial behaviour.</a:t>
            </a:r>
          </a:p>
        </p:txBody>
      </p:sp>
      <p:sp>
        <p:nvSpPr>
          <p:cNvPr id="10" name="TextBox 3">
            <a:hlinkClick r:id="rId4" action="ppaction://hlinksldjump"/>
          </p:cNvPr>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cxnSp>
        <p:nvCxnSpPr>
          <p:cNvPr id="11" name="Straight Arrow Connector 10">
            <a:hlinkClick r:id="rId5"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hlinkClick r:id="rId6"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a:hlinkClick r:id="rId4"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4211548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347" name="TextBox 1"/>
          <p:cNvSpPr txBox="1">
            <a:spLocks noChangeArrowheads="1"/>
          </p:cNvSpPr>
          <p:nvPr/>
        </p:nvSpPr>
        <p:spPr bwMode="auto">
          <a:xfrm>
            <a:off x="243098" y="1328704"/>
            <a:ext cx="8440510" cy="114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2000" dirty="0">
                <a:solidFill>
                  <a:srgbClr val="D53B81"/>
                </a:solidFill>
                <a:latin typeface="Rockwell" charset="0"/>
                <a:cs typeface="Rockwell" charset="0"/>
              </a:rPr>
              <a:t>Attitude</a:t>
            </a:r>
          </a:p>
          <a:p>
            <a:pPr defTabSz="456385" eaLnBrk="1" fontAlgn="base" hangingPunct="1">
              <a:spcBef>
                <a:spcPct val="0"/>
              </a:spcBef>
              <a:spcAft>
                <a:spcPct val="0"/>
              </a:spcAft>
            </a:pPr>
            <a:r>
              <a:rPr lang="en-GB" sz="1200" dirty="0">
                <a:solidFill>
                  <a:srgbClr val="D53B81"/>
                </a:solidFill>
                <a:latin typeface="Rockwell" charset="0"/>
                <a:cs typeface="Rockwell" charset="0"/>
              </a:rPr>
              <a:t>To enable learners to understand themselves and their motivation and to set and achieve their goals.</a:t>
            </a:r>
          </a:p>
          <a:p>
            <a:pPr defTabSz="456385" eaLnBrk="1" fontAlgn="base" hangingPunct="1">
              <a:spcBef>
                <a:spcPct val="0"/>
              </a:spcBef>
              <a:spcAft>
                <a:spcPct val="0"/>
              </a:spcAft>
            </a:pPr>
            <a:r>
              <a:rPr lang="en-GB" sz="1600" dirty="0">
                <a:solidFill>
                  <a:srgbClr val="D53B81"/>
                </a:solidFill>
                <a:latin typeface="Rockwell" charset="0"/>
                <a:cs typeface="Rockwell" charset="0"/>
              </a:rPr>
              <a:t>Learning Outcomes</a:t>
            </a:r>
            <a:endParaRPr lang="en-US" sz="1600" dirty="0">
              <a:solidFill>
                <a:srgbClr val="D53B81"/>
              </a:solidFill>
              <a:latin typeface="Rockwell" charset="0"/>
              <a:cs typeface="Rockwell" charset="0"/>
            </a:endParaRPr>
          </a:p>
          <a:p>
            <a:pPr defTabSz="456385" eaLnBrk="1" fontAlgn="base" hangingPunct="1">
              <a:spcBef>
                <a:spcPct val="0"/>
              </a:spcBef>
              <a:spcAft>
                <a:spcPct val="0"/>
              </a:spcAft>
            </a:pPr>
            <a:endParaRPr lang="en-US"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graphicFrame>
        <p:nvGraphicFramePr>
          <p:cNvPr id="7" name="Table 6"/>
          <p:cNvGraphicFramePr>
            <a:graphicFrameLocks noGrp="1"/>
          </p:cNvGraphicFramePr>
          <p:nvPr>
            <p:extLst>
              <p:ext uri="{D42A27DB-BD31-4B8C-83A1-F6EECF244321}">
                <p14:modId xmlns:p14="http://schemas.microsoft.com/office/powerpoint/2010/main" val="4217111806"/>
              </p:ext>
            </p:extLst>
          </p:nvPr>
        </p:nvGraphicFramePr>
        <p:xfrm>
          <a:off x="272977" y="2240551"/>
          <a:ext cx="8567315" cy="4268506"/>
        </p:xfrm>
        <a:graphic>
          <a:graphicData uri="http://schemas.openxmlformats.org/drawingml/2006/table">
            <a:tbl>
              <a:tblPr firstRow="1" bandRow="1">
                <a:tableStyleId>{21E4AEA4-8DFA-4A89-87EB-49C32662AFE0}</a:tableStyleId>
              </a:tblPr>
              <a:tblGrid>
                <a:gridCol w="1223315">
                  <a:extLst>
                    <a:ext uri="{9D8B030D-6E8A-4147-A177-3AD203B41FA5}">
                      <a16:colId xmlns:a16="http://schemas.microsoft.com/office/drawing/2014/main" val="20000"/>
                    </a:ext>
                  </a:extLst>
                </a:gridCol>
                <a:gridCol w="1836000">
                  <a:extLst>
                    <a:ext uri="{9D8B030D-6E8A-4147-A177-3AD203B41FA5}">
                      <a16:colId xmlns:a16="http://schemas.microsoft.com/office/drawing/2014/main" val="20001"/>
                    </a:ext>
                  </a:extLst>
                </a:gridCol>
                <a:gridCol w="1836000">
                  <a:extLst>
                    <a:ext uri="{9D8B030D-6E8A-4147-A177-3AD203B41FA5}">
                      <a16:colId xmlns:a16="http://schemas.microsoft.com/office/drawing/2014/main" val="20002"/>
                    </a:ext>
                  </a:extLst>
                </a:gridCol>
                <a:gridCol w="1836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265798">
                <a:tc>
                  <a:txBody>
                    <a:bodyPr/>
                    <a:lstStyle/>
                    <a:p>
                      <a:endParaRPr lang="en-GB" sz="1200" baseline="0" dirty="0">
                        <a:latin typeface="L Frutiger Light"/>
                      </a:endParaRPr>
                    </a:p>
                  </a:txBody>
                  <a:tcPr marL="78226" marR="78226" marT="41459" marB="41459">
                    <a:solidFill>
                      <a:srgbClr val="D53B81"/>
                    </a:solidFill>
                  </a:tcPr>
                </a:tc>
                <a:tc>
                  <a:txBody>
                    <a:bodyPr/>
                    <a:lstStyle/>
                    <a:p>
                      <a:pPr algn="ctr"/>
                      <a:r>
                        <a:rPr lang="en-GB" sz="1200" baseline="0" dirty="0" smtClean="0">
                          <a:latin typeface="L Frutiger Light"/>
                        </a:rPr>
                        <a:t>Foundation</a:t>
                      </a:r>
                      <a:endParaRPr lang="en-GB" sz="1200" baseline="0" dirty="0">
                        <a:latin typeface="L Frutiger Light"/>
                      </a:endParaRPr>
                    </a:p>
                  </a:txBody>
                  <a:tcPr marL="78226" marR="78226" marT="41459" marB="41459">
                    <a:solidFill>
                      <a:srgbClr val="D53B81"/>
                    </a:solidFill>
                  </a:tcPr>
                </a:tc>
                <a:tc>
                  <a:txBody>
                    <a:bodyPr/>
                    <a:lstStyle/>
                    <a:p>
                      <a:pPr algn="ctr"/>
                      <a:r>
                        <a:rPr lang="en-GB" sz="1200" baseline="0" dirty="0" smtClean="0">
                          <a:latin typeface="L Frutiger Light"/>
                        </a:rPr>
                        <a:t>KS2</a:t>
                      </a:r>
                      <a:endParaRPr lang="en-GB" sz="1200" baseline="0" dirty="0">
                        <a:latin typeface="L Frutiger Light"/>
                      </a:endParaRPr>
                    </a:p>
                  </a:txBody>
                  <a:tcPr marL="78226" marR="78226" marT="41459" marB="41459">
                    <a:solidFill>
                      <a:srgbClr val="D53B81"/>
                    </a:solidFill>
                  </a:tcPr>
                </a:tc>
                <a:tc>
                  <a:txBody>
                    <a:bodyPr/>
                    <a:lstStyle/>
                    <a:p>
                      <a:pPr algn="ctr"/>
                      <a:r>
                        <a:rPr lang="en-GB" sz="1200" baseline="0" dirty="0" smtClean="0">
                          <a:latin typeface="L Frutiger Light"/>
                        </a:rPr>
                        <a:t>KS 3</a:t>
                      </a:r>
                      <a:endParaRPr lang="en-GB" sz="1200" baseline="0" dirty="0">
                        <a:latin typeface="L Frutiger Light"/>
                      </a:endParaRPr>
                    </a:p>
                  </a:txBody>
                  <a:tcPr marL="78226" marR="78226" marT="41459" marB="41459">
                    <a:solidFill>
                      <a:srgbClr val="D53B81"/>
                    </a:solidFill>
                  </a:tcPr>
                </a:tc>
                <a:tc>
                  <a:txBody>
                    <a:bodyPr/>
                    <a:lstStyle/>
                    <a:p>
                      <a:pPr algn="ctr"/>
                      <a:r>
                        <a:rPr lang="en-GB" sz="1200" dirty="0" smtClean="0">
                          <a:latin typeface="L Frutiger Light"/>
                        </a:rPr>
                        <a:t>KS 4+</a:t>
                      </a:r>
                      <a:endParaRPr lang="en-GB" sz="1200" dirty="0">
                        <a:latin typeface="L Frutiger Light"/>
                      </a:endParaRPr>
                    </a:p>
                  </a:txBody>
                  <a:tcPr marL="78226" marR="78226" marT="41459" marB="41459">
                    <a:solidFill>
                      <a:srgbClr val="D53B81"/>
                    </a:solidFill>
                  </a:tcPr>
                </a:tc>
                <a:extLst>
                  <a:ext uri="{0D108BD9-81ED-4DB2-BD59-A6C34878D82A}">
                    <a16:rowId xmlns:a16="http://schemas.microsoft.com/office/drawing/2014/main" val="10000"/>
                  </a:ext>
                </a:extLst>
              </a:tr>
              <a:tr h="692518">
                <a:tc>
                  <a:txBody>
                    <a:bodyPr/>
                    <a:lstStyle/>
                    <a:p>
                      <a:pPr algn="ctr"/>
                      <a:r>
                        <a:rPr lang="en-GB" sz="1000" b="1" baseline="0" dirty="0" smtClean="0">
                          <a:latin typeface="L Frutiger Light"/>
                        </a:rPr>
                        <a:t>Self knowledge,</a:t>
                      </a:r>
                    </a:p>
                    <a:p>
                      <a:pPr algn="ctr"/>
                      <a:r>
                        <a:rPr lang="en-GB" sz="1000" b="1" baseline="0" dirty="0" smtClean="0">
                          <a:latin typeface="L Frutiger Light"/>
                        </a:rPr>
                        <a:t>belief,</a:t>
                      </a:r>
                    </a:p>
                    <a:p>
                      <a:pPr algn="ctr"/>
                      <a:r>
                        <a:rPr lang="en-GB" sz="1000" b="1" baseline="0" dirty="0" smtClean="0">
                          <a:latin typeface="L Frutiger Light"/>
                        </a:rPr>
                        <a:t>confidence</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develop self knowledge and to feel confident about themselves.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Develop increasing self knowledge and feel positive about themselves and confident in their own values.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their self knowledge and be confident in their own values and be able to develop them.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Extend their self knowledge and be able to justify and evaluate their own values. </a:t>
                      </a:r>
                      <a:endParaRPr lang="en-GB" sz="1000" baseline="0" dirty="0">
                        <a:latin typeface="L Frutiger Light"/>
                      </a:endParaRPr>
                    </a:p>
                  </a:txBody>
                  <a:tcPr marL="78226" marR="78226" marT="41459" marB="41459"/>
                </a:tc>
                <a:extLst>
                  <a:ext uri="{0D108BD9-81ED-4DB2-BD59-A6C34878D82A}">
                    <a16:rowId xmlns:a16="http://schemas.microsoft.com/office/drawing/2014/main" val="10001"/>
                  </a:ext>
                </a:extLst>
              </a:tr>
              <a:tr h="540118">
                <a:tc>
                  <a:txBody>
                    <a:bodyPr/>
                    <a:lstStyle/>
                    <a:p>
                      <a:pPr algn="ctr"/>
                      <a:endParaRPr lang="en-GB" sz="1000" baseline="0" dirty="0">
                        <a:latin typeface="L Frutiger Light"/>
                      </a:endParaRPr>
                    </a:p>
                  </a:txBody>
                  <a:tcPr marL="78226" marR="78226" marT="41459" marB="41459"/>
                </a:tc>
                <a:tc>
                  <a:txBody>
                    <a:bodyPr/>
                    <a:lstStyle/>
                    <a:p>
                      <a:r>
                        <a:rPr lang="en-GB" sz="1000" baseline="0" dirty="0" smtClean="0">
                          <a:latin typeface="L Frutiger Light"/>
                        </a:rPr>
                        <a:t>Recognise and express</a:t>
                      </a:r>
                    </a:p>
                    <a:p>
                      <a:r>
                        <a:rPr lang="en-GB" sz="1000" baseline="0" dirty="0" smtClean="0">
                          <a:latin typeface="L Frutiger Light"/>
                        </a:rPr>
                        <a:t>their feelings.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Recognise, express</a:t>
                      </a:r>
                    </a:p>
                    <a:p>
                      <a:r>
                        <a:rPr lang="en-GB" sz="1000" baseline="0" dirty="0" smtClean="0">
                          <a:latin typeface="L Frutiger Light"/>
                        </a:rPr>
                        <a:t>and manage a range</a:t>
                      </a:r>
                    </a:p>
                    <a:p>
                      <a:r>
                        <a:rPr lang="en-GB" sz="1000" baseline="0" dirty="0" smtClean="0">
                          <a:latin typeface="L Frutiger Light"/>
                        </a:rPr>
                        <a:t>of feelings.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Understand their own</a:t>
                      </a:r>
                    </a:p>
                    <a:p>
                      <a:r>
                        <a:rPr lang="en-GB" sz="1000" baseline="0" dirty="0" smtClean="0">
                          <a:latin typeface="L Frutiger Light"/>
                        </a:rPr>
                        <a:t>views and feelings and those of other people.</a:t>
                      </a:r>
                      <a:endParaRPr lang="en-GB" sz="1000" baseline="0" dirty="0">
                        <a:latin typeface="L Frutiger Light"/>
                      </a:endParaRPr>
                    </a:p>
                  </a:txBody>
                  <a:tcPr marL="78226" marR="78226" marT="41459" marB="41459"/>
                </a:tc>
                <a:tc>
                  <a:txBody>
                    <a:bodyPr/>
                    <a:lstStyle/>
                    <a:p>
                      <a:r>
                        <a:rPr lang="en-GB" sz="1000" baseline="0" dirty="0" smtClean="0">
                          <a:latin typeface="L Frutiger Light"/>
                        </a:rPr>
                        <a:t>Evaluate their own</a:t>
                      </a:r>
                    </a:p>
                    <a:p>
                      <a:r>
                        <a:rPr lang="en-GB" sz="1000" baseline="0" dirty="0" smtClean="0">
                          <a:latin typeface="L Frutiger Light"/>
                        </a:rPr>
                        <a:t>views and feelings and  respect those of others. </a:t>
                      </a:r>
                      <a:endParaRPr lang="en-GB" sz="1000" baseline="0" dirty="0">
                        <a:latin typeface="L Frutiger Light"/>
                      </a:endParaRPr>
                    </a:p>
                  </a:txBody>
                  <a:tcPr marL="78226" marR="78226" marT="41459" marB="41459"/>
                </a:tc>
                <a:extLst>
                  <a:ext uri="{0D108BD9-81ED-4DB2-BD59-A6C34878D82A}">
                    <a16:rowId xmlns:a16="http://schemas.microsoft.com/office/drawing/2014/main" val="10002"/>
                  </a:ext>
                </a:extLst>
              </a:tr>
              <a:tr h="692518">
                <a:tc>
                  <a:txBody>
                    <a:bodyPr/>
                    <a:lstStyle/>
                    <a:p>
                      <a:pPr algn="ctr"/>
                      <a:r>
                        <a:rPr lang="en-GB" sz="1000" b="1" baseline="0" dirty="0" smtClean="0">
                          <a:latin typeface="L Frutiger Light"/>
                        </a:rPr>
                        <a:t>Motivation</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recognise</a:t>
                      </a:r>
                    </a:p>
                    <a:p>
                      <a:r>
                        <a:rPr lang="en-GB" sz="1000" baseline="0" dirty="0" smtClean="0">
                          <a:latin typeface="L Frutiger Light"/>
                        </a:rPr>
                        <a:t>things they are good at.</a:t>
                      </a:r>
                      <a:endParaRPr lang="en-GB" sz="1000" baseline="0" dirty="0">
                        <a:latin typeface="L Frutiger Light"/>
                      </a:endParaRPr>
                    </a:p>
                  </a:txBody>
                  <a:tcPr marL="78226" marR="78226" marT="41459" marB="41459"/>
                </a:tc>
                <a:tc>
                  <a:txBody>
                    <a:bodyPr/>
                    <a:lstStyle/>
                    <a:p>
                      <a:r>
                        <a:rPr lang="en-GB" sz="1000" baseline="0" dirty="0" smtClean="0">
                          <a:latin typeface="L Frutiger Light"/>
                        </a:rPr>
                        <a:t>Identify strengths and</a:t>
                      </a:r>
                    </a:p>
                    <a:p>
                      <a:r>
                        <a:rPr lang="en-GB" sz="1000" baseline="0" dirty="0" smtClean="0">
                          <a:latin typeface="L Frutiger Light"/>
                        </a:rPr>
                        <a:t>set targets to improve</a:t>
                      </a:r>
                    </a:p>
                    <a:p>
                      <a:r>
                        <a:rPr lang="en-GB" sz="1000" baseline="0" dirty="0" smtClean="0">
                          <a:latin typeface="L Frutiger Light"/>
                        </a:rPr>
                        <a:t>areas of weakness.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knowledge of</a:t>
                      </a:r>
                    </a:p>
                    <a:p>
                      <a:r>
                        <a:rPr lang="en-GB" sz="1000" baseline="0" dirty="0" smtClean="0">
                          <a:latin typeface="L Frutiger Light"/>
                        </a:rPr>
                        <a:t>their strengths and</a:t>
                      </a:r>
                    </a:p>
                    <a:p>
                      <a:r>
                        <a:rPr lang="en-GB" sz="1000" baseline="0" dirty="0" smtClean="0">
                          <a:latin typeface="L Frutiger Light"/>
                        </a:rPr>
                        <a:t>weaknesses for self development.</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Show determination</a:t>
                      </a:r>
                    </a:p>
                    <a:p>
                      <a:r>
                        <a:rPr lang="en-GB" sz="1000" baseline="0" dirty="0" smtClean="0">
                          <a:latin typeface="L Frutiger Light"/>
                        </a:rPr>
                        <a:t>to achieve self development. </a:t>
                      </a:r>
                      <a:endParaRPr lang="en-GB" sz="1000" baseline="0" dirty="0">
                        <a:latin typeface="L Frutiger Light"/>
                      </a:endParaRPr>
                    </a:p>
                  </a:txBody>
                  <a:tcPr marL="78226" marR="78226" marT="41459" marB="41459"/>
                </a:tc>
                <a:extLst>
                  <a:ext uri="{0D108BD9-81ED-4DB2-BD59-A6C34878D82A}">
                    <a16:rowId xmlns:a16="http://schemas.microsoft.com/office/drawing/2014/main" val="10003"/>
                  </a:ext>
                </a:extLst>
              </a:tr>
              <a:tr h="692518">
                <a:tc>
                  <a:txBody>
                    <a:bodyPr/>
                    <a:lstStyle/>
                    <a:p>
                      <a:pPr algn="ctr"/>
                      <a:r>
                        <a:rPr lang="en-GB" sz="1000" b="1" baseline="0" dirty="0" smtClean="0">
                          <a:latin typeface="L Frutiger Light"/>
                        </a:rPr>
                        <a:t>Aspiration</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consider the</a:t>
                      </a:r>
                    </a:p>
                    <a:p>
                      <a:r>
                        <a:rPr lang="en-GB" sz="1000" baseline="0" dirty="0" smtClean="0">
                          <a:latin typeface="L Frutiger Light"/>
                        </a:rPr>
                        <a:t>future.</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identify their</a:t>
                      </a:r>
                    </a:p>
                    <a:p>
                      <a:r>
                        <a:rPr lang="en-GB" sz="1000" baseline="0" dirty="0" smtClean="0">
                          <a:latin typeface="L Frutiger Light"/>
                        </a:rPr>
                        <a:t>aspirations and how to achieve them.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identify</a:t>
                      </a:r>
                    </a:p>
                    <a:p>
                      <a:r>
                        <a:rPr lang="en-GB" sz="1000" baseline="0" dirty="0" smtClean="0">
                          <a:latin typeface="L Frutiger Light"/>
                        </a:rPr>
                        <a:t>choices to achieve</a:t>
                      </a:r>
                    </a:p>
                    <a:p>
                      <a:r>
                        <a:rPr lang="en-GB" sz="1000" baseline="0" dirty="0" smtClean="0">
                          <a:latin typeface="L Frutiger Light"/>
                        </a:rPr>
                        <a:t>their aspirations.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Set targets to work</a:t>
                      </a:r>
                    </a:p>
                    <a:p>
                      <a:r>
                        <a:rPr lang="en-GB" sz="1000" baseline="0" dirty="0" smtClean="0">
                          <a:latin typeface="L Frutiger Light"/>
                        </a:rPr>
                        <a:t>towards their</a:t>
                      </a:r>
                    </a:p>
                    <a:p>
                      <a:r>
                        <a:rPr lang="en-GB" sz="1000" baseline="0" dirty="0" smtClean="0">
                          <a:latin typeface="L Frutiger Light"/>
                        </a:rPr>
                        <a:t>aspirations in the</a:t>
                      </a:r>
                    </a:p>
                    <a:p>
                      <a:r>
                        <a:rPr lang="en-GB" sz="1000" baseline="0" dirty="0" smtClean="0">
                          <a:latin typeface="L Frutiger Light"/>
                        </a:rPr>
                        <a:t>long term. </a:t>
                      </a:r>
                      <a:endParaRPr lang="en-GB" sz="1000" baseline="0" dirty="0">
                        <a:latin typeface="L Frutiger Light"/>
                      </a:endParaRPr>
                    </a:p>
                  </a:txBody>
                  <a:tcPr marL="78226" marR="78226" marT="41459" marB="41459"/>
                </a:tc>
                <a:extLst>
                  <a:ext uri="{0D108BD9-81ED-4DB2-BD59-A6C34878D82A}">
                    <a16:rowId xmlns:a16="http://schemas.microsoft.com/office/drawing/2014/main" val="10004"/>
                  </a:ext>
                </a:extLst>
              </a:tr>
              <a:tr h="692518">
                <a:tc>
                  <a:txBody>
                    <a:bodyPr/>
                    <a:lstStyle/>
                    <a:p>
                      <a:pPr algn="ctr"/>
                      <a:r>
                        <a:rPr lang="en-GB" sz="1000" b="1" baseline="0" dirty="0" smtClean="0">
                          <a:latin typeface="L Frutiger Light"/>
                        </a:rPr>
                        <a:t>Determination</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 able to complete</a:t>
                      </a:r>
                    </a:p>
                    <a:p>
                      <a:r>
                        <a:rPr lang="en-GB" sz="1000" baseline="0" dirty="0" smtClean="0">
                          <a:latin typeface="L Frutiger Light"/>
                        </a:rPr>
                        <a:t>a simple task.</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persistent and</a:t>
                      </a:r>
                    </a:p>
                    <a:p>
                      <a:r>
                        <a:rPr lang="en-GB" sz="1000" baseline="0" dirty="0" smtClean="0">
                          <a:latin typeface="L Frutiger Light"/>
                        </a:rPr>
                        <a:t>overcome difficulties</a:t>
                      </a:r>
                    </a:p>
                    <a:p>
                      <a:r>
                        <a:rPr lang="en-GB" sz="1000" baseline="0" dirty="0" smtClean="0">
                          <a:latin typeface="L Frutiger Light"/>
                        </a:rPr>
                        <a:t>to complete a straight</a:t>
                      </a:r>
                    </a:p>
                    <a:p>
                      <a:r>
                        <a:rPr lang="en-GB" sz="1000" baseline="0" dirty="0" smtClean="0">
                          <a:latin typeface="L Frutiger Light"/>
                        </a:rPr>
                        <a:t>forward task.</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persistent and</a:t>
                      </a:r>
                    </a:p>
                    <a:p>
                      <a:r>
                        <a:rPr lang="en-GB" sz="1000" baseline="0" dirty="0" smtClean="0">
                          <a:latin typeface="L Frutiger Light"/>
                        </a:rPr>
                        <a:t>overcome difficulties</a:t>
                      </a:r>
                    </a:p>
                    <a:p>
                      <a:r>
                        <a:rPr lang="en-GB" sz="1000" baseline="0" dirty="0" smtClean="0">
                          <a:latin typeface="L Frutiger Light"/>
                        </a:rPr>
                        <a:t>in different types of</a:t>
                      </a:r>
                    </a:p>
                    <a:p>
                      <a:r>
                        <a:rPr lang="en-GB" sz="1000" baseline="0" dirty="0" smtClean="0">
                          <a:latin typeface="L Frutiger Light"/>
                        </a:rPr>
                        <a:t>tasks.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Make a sustained</a:t>
                      </a:r>
                    </a:p>
                    <a:p>
                      <a:r>
                        <a:rPr lang="en-GB" sz="1000" baseline="0" dirty="0" smtClean="0">
                          <a:latin typeface="L Frutiger Light"/>
                        </a:rPr>
                        <a:t>effort to complete</a:t>
                      </a:r>
                    </a:p>
                    <a:p>
                      <a:r>
                        <a:rPr lang="en-GB" sz="1000" baseline="0" dirty="0" smtClean="0">
                          <a:latin typeface="L Frutiger Light"/>
                        </a:rPr>
                        <a:t>tasks successfully.</a:t>
                      </a:r>
                    </a:p>
                  </a:txBody>
                  <a:tcPr marL="78226" marR="78226" marT="41459" marB="41459"/>
                </a:tc>
                <a:extLst>
                  <a:ext uri="{0D108BD9-81ED-4DB2-BD59-A6C34878D82A}">
                    <a16:rowId xmlns:a16="http://schemas.microsoft.com/office/drawing/2014/main" val="10005"/>
                  </a:ext>
                </a:extLst>
              </a:tr>
              <a:tr h="692518">
                <a:tc>
                  <a:txBody>
                    <a:bodyPr/>
                    <a:lstStyle/>
                    <a:p>
                      <a:pPr algn="ctr"/>
                      <a:r>
                        <a:rPr lang="en-GB" sz="1000" b="1" baseline="0" dirty="0" smtClean="0">
                          <a:latin typeface="L Frutiger Light"/>
                        </a:rPr>
                        <a:t>Competitiveness</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 able to compete</a:t>
                      </a:r>
                    </a:p>
                    <a:p>
                      <a:r>
                        <a:rPr lang="en-GB" sz="1000" baseline="0" dirty="0" smtClean="0">
                          <a:latin typeface="L Frutiger Light"/>
                        </a:rPr>
                        <a:t>to complete a simple</a:t>
                      </a:r>
                    </a:p>
                    <a:p>
                      <a:r>
                        <a:rPr lang="en-GB" sz="1000" baseline="0" dirty="0" smtClean="0">
                          <a:latin typeface="L Frutiger Light"/>
                        </a:rPr>
                        <a:t>task.</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understand</a:t>
                      </a:r>
                    </a:p>
                    <a:p>
                      <a:r>
                        <a:rPr lang="en-GB" sz="1000" baseline="0" dirty="0" smtClean="0">
                          <a:latin typeface="L Frutiger Light"/>
                        </a:rPr>
                        <a:t>when situations demand competitiveness.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Develop a positive</a:t>
                      </a:r>
                    </a:p>
                    <a:p>
                      <a:r>
                        <a:rPr lang="en-GB" sz="1000" baseline="0" dirty="0" smtClean="0">
                          <a:latin typeface="L Frutiger Light"/>
                        </a:rPr>
                        <a:t>attitude towards</a:t>
                      </a:r>
                    </a:p>
                    <a:p>
                      <a:r>
                        <a:rPr lang="en-GB" sz="1000" baseline="0" dirty="0" smtClean="0">
                          <a:latin typeface="L Frutiger Light"/>
                        </a:rPr>
                        <a:t>competitiveness.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Channel</a:t>
                      </a:r>
                    </a:p>
                    <a:p>
                      <a:r>
                        <a:rPr lang="en-GB" sz="1000" baseline="0" dirty="0" smtClean="0">
                          <a:latin typeface="L Frutiger Light"/>
                        </a:rPr>
                        <a:t>competitiveness into</a:t>
                      </a:r>
                    </a:p>
                    <a:p>
                      <a:r>
                        <a:rPr lang="en-GB" sz="1000" baseline="0" dirty="0" smtClean="0">
                          <a:latin typeface="L Frutiger Light"/>
                        </a:rPr>
                        <a:t>achieving successful</a:t>
                      </a:r>
                    </a:p>
                    <a:p>
                      <a:r>
                        <a:rPr lang="en-GB" sz="1000" baseline="0" dirty="0" smtClean="0">
                          <a:latin typeface="L Frutiger Light"/>
                        </a:rPr>
                        <a:t>outcomes.</a:t>
                      </a:r>
                      <a:endParaRPr lang="en-GB" sz="1000" baseline="0" dirty="0">
                        <a:latin typeface="L Frutiger Light"/>
                      </a:endParaRPr>
                    </a:p>
                  </a:txBody>
                  <a:tcPr marL="78226" marR="78226" marT="41459" marB="41459"/>
                </a:tc>
                <a:extLst>
                  <a:ext uri="{0D108BD9-81ED-4DB2-BD59-A6C34878D82A}">
                    <a16:rowId xmlns:a16="http://schemas.microsoft.com/office/drawing/2014/main" val="10006"/>
                  </a:ext>
                </a:extLst>
              </a:tr>
            </a:tbl>
          </a:graphicData>
        </a:graphic>
      </p:graphicFrame>
      <p:cxnSp>
        <p:nvCxnSpPr>
          <p:cNvPr id="8" name="Straight Arrow Connector 7">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4294313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347" name="TextBox 1"/>
          <p:cNvSpPr txBox="1">
            <a:spLocks noChangeArrowheads="1"/>
          </p:cNvSpPr>
          <p:nvPr/>
        </p:nvSpPr>
        <p:spPr bwMode="auto">
          <a:xfrm>
            <a:off x="243098" y="1328704"/>
            <a:ext cx="8440510" cy="114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2000" dirty="0">
                <a:solidFill>
                  <a:srgbClr val="F79646"/>
                </a:solidFill>
                <a:latin typeface="Rockwell" charset="0"/>
                <a:cs typeface="Rockwell" charset="0"/>
              </a:rPr>
              <a:t>Creativity</a:t>
            </a:r>
          </a:p>
          <a:p>
            <a:pPr defTabSz="456385" eaLnBrk="1" fontAlgn="base" hangingPunct="1">
              <a:spcBef>
                <a:spcPct val="0"/>
              </a:spcBef>
              <a:spcAft>
                <a:spcPct val="0"/>
              </a:spcAft>
            </a:pPr>
            <a:r>
              <a:rPr lang="en-GB" sz="1200" dirty="0">
                <a:solidFill>
                  <a:srgbClr val="F79646"/>
                </a:solidFill>
                <a:latin typeface="Rockwell" charset="0"/>
                <a:cs typeface="Rockwell" charset="0"/>
              </a:rPr>
              <a:t>To enable learners to generate ideas, solve problems and create opportunities.</a:t>
            </a:r>
          </a:p>
          <a:p>
            <a:pPr defTabSz="456385" eaLnBrk="1" fontAlgn="base" hangingPunct="1">
              <a:spcBef>
                <a:spcPct val="0"/>
              </a:spcBef>
              <a:spcAft>
                <a:spcPct val="0"/>
              </a:spcAft>
            </a:pPr>
            <a:r>
              <a:rPr lang="en-GB" sz="1600" dirty="0">
                <a:solidFill>
                  <a:srgbClr val="F79646"/>
                </a:solidFill>
                <a:latin typeface="Rockwell" charset="0"/>
                <a:cs typeface="Rockwell" charset="0"/>
              </a:rPr>
              <a:t>Learning Outcomes</a:t>
            </a:r>
            <a:endParaRPr lang="en-US" sz="1600" dirty="0">
              <a:solidFill>
                <a:srgbClr val="F79646"/>
              </a:solidFill>
              <a:latin typeface="Rockwell" charset="0"/>
              <a:cs typeface="Rockwell" charset="0"/>
            </a:endParaRPr>
          </a:p>
          <a:p>
            <a:pPr defTabSz="456385" eaLnBrk="1" fontAlgn="base" hangingPunct="1">
              <a:spcBef>
                <a:spcPct val="0"/>
              </a:spcBef>
              <a:spcAft>
                <a:spcPct val="0"/>
              </a:spcAft>
            </a:pPr>
            <a:endParaRPr lang="en-US"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graphicFrame>
        <p:nvGraphicFramePr>
          <p:cNvPr id="7" name="Table 6"/>
          <p:cNvGraphicFramePr>
            <a:graphicFrameLocks noGrp="1"/>
          </p:cNvGraphicFramePr>
          <p:nvPr>
            <p:extLst>
              <p:ext uri="{D42A27DB-BD31-4B8C-83A1-F6EECF244321}">
                <p14:modId xmlns:p14="http://schemas.microsoft.com/office/powerpoint/2010/main" val="351515079"/>
              </p:ext>
            </p:extLst>
          </p:nvPr>
        </p:nvGraphicFramePr>
        <p:xfrm>
          <a:off x="272976" y="2240551"/>
          <a:ext cx="8604000" cy="2837750"/>
        </p:xfrm>
        <a:graphic>
          <a:graphicData uri="http://schemas.openxmlformats.org/drawingml/2006/table">
            <a:tbl>
              <a:tblPr firstRow="1" bandRow="1">
                <a:tableStyleId>{93296810-A885-4BE3-A3E7-6D5BEEA58F35}</a:tableStyleId>
              </a:tblPr>
              <a:tblGrid>
                <a:gridCol w="1260000">
                  <a:extLst>
                    <a:ext uri="{9D8B030D-6E8A-4147-A177-3AD203B41FA5}">
                      <a16:colId xmlns:a16="http://schemas.microsoft.com/office/drawing/2014/main" val="20000"/>
                    </a:ext>
                  </a:extLst>
                </a:gridCol>
                <a:gridCol w="1836000">
                  <a:extLst>
                    <a:ext uri="{9D8B030D-6E8A-4147-A177-3AD203B41FA5}">
                      <a16:colId xmlns:a16="http://schemas.microsoft.com/office/drawing/2014/main" val="20001"/>
                    </a:ext>
                  </a:extLst>
                </a:gridCol>
                <a:gridCol w="1836000">
                  <a:extLst>
                    <a:ext uri="{9D8B030D-6E8A-4147-A177-3AD203B41FA5}">
                      <a16:colId xmlns:a16="http://schemas.microsoft.com/office/drawing/2014/main" val="20002"/>
                    </a:ext>
                  </a:extLst>
                </a:gridCol>
                <a:gridCol w="1836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265798">
                <a:tc>
                  <a:txBody>
                    <a:bodyPr/>
                    <a:lstStyle/>
                    <a:p>
                      <a:pPr algn="ct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Foundation</a:t>
                      </a: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KS2</a:t>
                      </a: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KS 3</a:t>
                      </a:r>
                      <a:endParaRPr lang="en-GB" sz="1200" baseline="0" dirty="0">
                        <a:latin typeface="L Frutiger Light"/>
                      </a:endParaRPr>
                    </a:p>
                  </a:txBody>
                  <a:tcPr marL="78226" marR="78226" marT="41459" marB="41459"/>
                </a:tc>
                <a:tc>
                  <a:txBody>
                    <a:bodyPr/>
                    <a:lstStyle/>
                    <a:p>
                      <a:pPr algn="ctr"/>
                      <a:r>
                        <a:rPr lang="en-GB" sz="1200" dirty="0" smtClean="0">
                          <a:latin typeface="L Frutiger Light"/>
                        </a:rPr>
                        <a:t>KS 4+</a:t>
                      </a:r>
                      <a:endParaRPr lang="en-GB" sz="1200" dirty="0">
                        <a:latin typeface="L Frutiger Light"/>
                      </a:endParaRPr>
                    </a:p>
                  </a:txBody>
                  <a:tcPr marL="78226" marR="78226" marT="41459" marB="41459"/>
                </a:tc>
                <a:extLst>
                  <a:ext uri="{0D108BD9-81ED-4DB2-BD59-A6C34878D82A}">
                    <a16:rowId xmlns:a16="http://schemas.microsoft.com/office/drawing/2014/main" val="10000"/>
                  </a:ext>
                </a:extLst>
              </a:tr>
              <a:tr h="692518">
                <a:tc>
                  <a:txBody>
                    <a:bodyPr/>
                    <a:lstStyle/>
                    <a:p>
                      <a:pPr algn="ctr"/>
                      <a:r>
                        <a:rPr lang="en-GB" sz="1000" baseline="0" dirty="0" smtClean="0">
                          <a:latin typeface="L Frutiger Light"/>
                        </a:rPr>
                        <a:t>Problem solving</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Use a solution to</a:t>
                      </a:r>
                    </a:p>
                    <a:p>
                      <a:r>
                        <a:rPr lang="en-GB" sz="1000" baseline="0" dirty="0" smtClean="0">
                          <a:latin typeface="L Frutiger Light"/>
                        </a:rPr>
                        <a:t>solve a simple</a:t>
                      </a:r>
                    </a:p>
                    <a:p>
                      <a:r>
                        <a:rPr lang="en-GB" sz="1000" baseline="0" dirty="0" smtClean="0">
                          <a:latin typeface="L Frutiger Light"/>
                        </a:rPr>
                        <a:t>problem..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different</a:t>
                      </a:r>
                    </a:p>
                    <a:p>
                      <a:r>
                        <a:rPr lang="en-GB" sz="1000" baseline="0" dirty="0" smtClean="0">
                          <a:latin typeface="L Frutiger Light"/>
                        </a:rPr>
                        <a:t>strategies to solve a</a:t>
                      </a:r>
                    </a:p>
                    <a:p>
                      <a:r>
                        <a:rPr lang="en-GB" sz="1000" baseline="0" dirty="0" smtClean="0">
                          <a:latin typeface="L Frutiger Light"/>
                        </a:rPr>
                        <a:t>problem.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and develop</a:t>
                      </a:r>
                    </a:p>
                    <a:p>
                      <a:r>
                        <a:rPr lang="en-GB" sz="1000" baseline="0" dirty="0" smtClean="0">
                          <a:latin typeface="L Frutiger Light"/>
                        </a:rPr>
                        <a:t>different strategies to</a:t>
                      </a:r>
                    </a:p>
                    <a:p>
                      <a:r>
                        <a:rPr lang="en-GB" sz="1000" baseline="0" dirty="0" smtClean="0">
                          <a:latin typeface="L Frutiger Light"/>
                        </a:rPr>
                        <a:t>solve a problem.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and apply</a:t>
                      </a:r>
                    </a:p>
                    <a:p>
                      <a:r>
                        <a:rPr lang="en-GB" sz="1000" baseline="0" dirty="0" smtClean="0">
                          <a:latin typeface="L Frutiger Light"/>
                        </a:rPr>
                        <a:t>solutions to problems</a:t>
                      </a:r>
                    </a:p>
                    <a:p>
                      <a:r>
                        <a:rPr lang="en-GB" sz="1000" baseline="0" dirty="0" smtClean="0">
                          <a:latin typeface="L Frutiger Light"/>
                        </a:rPr>
                        <a:t>and evaluate their</a:t>
                      </a:r>
                    </a:p>
                    <a:p>
                      <a:r>
                        <a:rPr lang="en-GB" sz="1000" baseline="0" dirty="0" smtClean="0">
                          <a:latin typeface="L Frutiger Light"/>
                        </a:rPr>
                        <a:t>success. </a:t>
                      </a:r>
                      <a:endParaRPr lang="en-GB" sz="1000" baseline="0" dirty="0">
                        <a:latin typeface="L Frutiger Light"/>
                      </a:endParaRPr>
                    </a:p>
                  </a:txBody>
                  <a:tcPr marL="78226" marR="78226" marT="41459" marB="41459"/>
                </a:tc>
                <a:extLst>
                  <a:ext uri="{0D108BD9-81ED-4DB2-BD59-A6C34878D82A}">
                    <a16:rowId xmlns:a16="http://schemas.microsoft.com/office/drawing/2014/main" val="10001"/>
                  </a:ext>
                </a:extLst>
              </a:tr>
              <a:tr h="494398">
                <a:tc>
                  <a:txBody>
                    <a:bodyPr/>
                    <a:lstStyle/>
                    <a:p>
                      <a:pPr algn="ctr"/>
                      <a:r>
                        <a:rPr lang="en-GB" sz="1000" baseline="0" dirty="0" smtClean="0">
                          <a:latin typeface="L Frutiger Light"/>
                        </a:rPr>
                        <a:t>Lateral thinking /</a:t>
                      </a:r>
                    </a:p>
                    <a:p>
                      <a:pPr algn="ctr"/>
                      <a:r>
                        <a:rPr lang="en-GB" sz="1000" baseline="0" dirty="0" smtClean="0">
                          <a:latin typeface="L Frutiger Light"/>
                        </a:rPr>
                        <a:t>ideas generation</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develop</a:t>
                      </a:r>
                    </a:p>
                    <a:p>
                      <a:r>
                        <a:rPr lang="en-GB" sz="1000" baseline="0" dirty="0" smtClean="0">
                          <a:latin typeface="L Frutiger Light"/>
                        </a:rPr>
                        <a:t>imaginative ideas.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develop a variety</a:t>
                      </a:r>
                    </a:p>
                    <a:p>
                      <a:r>
                        <a:rPr lang="en-GB" sz="1000" baseline="0" dirty="0" smtClean="0">
                          <a:latin typeface="L Frutiger Light"/>
                        </a:rPr>
                        <a:t>of imaginative ideas.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Develop a variety of</a:t>
                      </a:r>
                    </a:p>
                    <a:p>
                      <a:r>
                        <a:rPr lang="en-GB" sz="1000" baseline="0" dirty="0" smtClean="0">
                          <a:latin typeface="L Frutiger Light"/>
                        </a:rPr>
                        <a:t>imaginative ideas.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and develop</a:t>
                      </a:r>
                    </a:p>
                    <a:p>
                      <a:r>
                        <a:rPr lang="en-GB" sz="1000" baseline="0" dirty="0" smtClean="0">
                          <a:latin typeface="L Frutiger Light"/>
                        </a:rPr>
                        <a:t>appropriate ideas. </a:t>
                      </a:r>
                      <a:endParaRPr lang="en-GB" sz="1000" baseline="0" dirty="0">
                        <a:latin typeface="L Frutiger Light"/>
                      </a:endParaRPr>
                    </a:p>
                  </a:txBody>
                  <a:tcPr marL="78226" marR="78226" marT="41459" marB="41459"/>
                </a:tc>
                <a:extLst>
                  <a:ext uri="{0D108BD9-81ED-4DB2-BD59-A6C34878D82A}">
                    <a16:rowId xmlns:a16="http://schemas.microsoft.com/office/drawing/2014/main" val="10002"/>
                  </a:ext>
                </a:extLst>
              </a:tr>
              <a:tr h="692518">
                <a:tc>
                  <a:txBody>
                    <a:bodyPr/>
                    <a:lstStyle/>
                    <a:p>
                      <a:pPr algn="ctr"/>
                      <a:r>
                        <a:rPr lang="en-GB" sz="1000" baseline="0" dirty="0" smtClean="0">
                          <a:latin typeface="L Frutiger Light"/>
                        </a:rPr>
                        <a:t>Spotting</a:t>
                      </a:r>
                    </a:p>
                    <a:p>
                      <a:pPr algn="ctr"/>
                      <a:r>
                        <a:rPr lang="en-GB" sz="1000" baseline="0" dirty="0" smtClean="0">
                          <a:latin typeface="L Frutiger Light"/>
                        </a:rPr>
                        <a:t>and creating</a:t>
                      </a:r>
                    </a:p>
                    <a:p>
                      <a:pPr algn="ctr"/>
                      <a:r>
                        <a:rPr lang="en-GB" sz="1000" baseline="0" dirty="0" smtClean="0">
                          <a:latin typeface="L Frutiger Light"/>
                        </a:rPr>
                        <a:t>opportunities</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identify</a:t>
                      </a:r>
                    </a:p>
                    <a:p>
                      <a:r>
                        <a:rPr lang="en-GB" sz="1000" baseline="0" dirty="0" smtClean="0">
                          <a:latin typeface="L Frutiger Light"/>
                        </a:rPr>
                        <a:t>change by thinking</a:t>
                      </a:r>
                    </a:p>
                    <a:p>
                      <a:r>
                        <a:rPr lang="en-GB" sz="1000" baseline="0" dirty="0" smtClean="0">
                          <a:latin typeface="L Frutiger Light"/>
                        </a:rPr>
                        <a:t>imaginatively.</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able to identify</a:t>
                      </a:r>
                    </a:p>
                    <a:p>
                      <a:r>
                        <a:rPr lang="en-GB" sz="1000" baseline="0" dirty="0" smtClean="0">
                          <a:latin typeface="L Frutiger Light"/>
                        </a:rPr>
                        <a:t>opportunities by asking</a:t>
                      </a:r>
                    </a:p>
                    <a:p>
                      <a:r>
                        <a:rPr lang="en-GB" sz="1000" baseline="0" dirty="0" smtClean="0">
                          <a:latin typeface="L Frutiger Light"/>
                        </a:rPr>
                        <a:t>questions and thinking</a:t>
                      </a:r>
                    </a:p>
                    <a:p>
                      <a:r>
                        <a:rPr lang="en-GB" sz="1000" baseline="0" dirty="0" smtClean="0">
                          <a:latin typeface="L Frutiger Light"/>
                        </a:rPr>
                        <a:t>imaginatively.</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able to use own</a:t>
                      </a:r>
                    </a:p>
                    <a:p>
                      <a:r>
                        <a:rPr lang="en-GB" sz="1000" baseline="0" dirty="0" smtClean="0">
                          <a:latin typeface="L Frutiger Light"/>
                        </a:rPr>
                        <a:t>experiences to spot</a:t>
                      </a:r>
                    </a:p>
                    <a:p>
                      <a:r>
                        <a:rPr lang="en-GB" sz="1000" baseline="0" dirty="0" smtClean="0">
                          <a:latin typeface="L Frutiger Light"/>
                        </a:rPr>
                        <a:t>and create</a:t>
                      </a:r>
                    </a:p>
                    <a:p>
                      <a:r>
                        <a:rPr lang="en-GB" sz="1000" baseline="0" dirty="0" smtClean="0">
                          <a:latin typeface="L Frutiger Light"/>
                        </a:rPr>
                        <a:t>opportunities.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and actively</a:t>
                      </a:r>
                    </a:p>
                    <a:p>
                      <a:r>
                        <a:rPr lang="en-GB" sz="1000" baseline="0" dirty="0" smtClean="0">
                          <a:latin typeface="L Frutiger Light"/>
                        </a:rPr>
                        <a:t>pursue an</a:t>
                      </a:r>
                    </a:p>
                    <a:p>
                      <a:r>
                        <a:rPr lang="en-GB" sz="1000" baseline="0" dirty="0" smtClean="0">
                          <a:latin typeface="L Frutiger Light"/>
                        </a:rPr>
                        <a:t>opportunity. </a:t>
                      </a:r>
                      <a:endParaRPr lang="en-GB" sz="1000" baseline="0" dirty="0">
                        <a:latin typeface="L Frutiger Light"/>
                      </a:endParaRPr>
                    </a:p>
                  </a:txBody>
                  <a:tcPr marL="78226" marR="78226" marT="41459" marB="41459"/>
                </a:tc>
                <a:extLst>
                  <a:ext uri="{0D108BD9-81ED-4DB2-BD59-A6C34878D82A}">
                    <a16:rowId xmlns:a16="http://schemas.microsoft.com/office/drawing/2014/main" val="10003"/>
                  </a:ext>
                </a:extLst>
              </a:tr>
              <a:tr h="692518">
                <a:tc>
                  <a:txBody>
                    <a:bodyPr/>
                    <a:lstStyle/>
                    <a:p>
                      <a:pPr algn="ctr"/>
                      <a:r>
                        <a:rPr lang="en-GB" sz="1000" baseline="0" dirty="0" smtClean="0">
                          <a:latin typeface="L Frutiger Light"/>
                        </a:rPr>
                        <a:t>Innovation</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develop a</a:t>
                      </a:r>
                    </a:p>
                    <a:p>
                      <a:r>
                        <a:rPr lang="en-GB" sz="1000" baseline="0" dirty="0" smtClean="0">
                          <a:latin typeface="L Frutiger Light"/>
                        </a:rPr>
                        <a:t>range of ideas to</a:t>
                      </a:r>
                    </a:p>
                    <a:p>
                      <a:r>
                        <a:rPr lang="en-GB" sz="1000" baseline="0" dirty="0" smtClean="0">
                          <a:latin typeface="L Frutiger Light"/>
                        </a:rPr>
                        <a:t>solve a problem.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imaginative ideas</a:t>
                      </a:r>
                    </a:p>
                    <a:p>
                      <a:r>
                        <a:rPr lang="en-GB" sz="1000" baseline="0" dirty="0" smtClean="0">
                          <a:latin typeface="L Frutiger Light"/>
                        </a:rPr>
                        <a:t>to solve a problem.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Develop appropriate</a:t>
                      </a:r>
                    </a:p>
                    <a:p>
                      <a:r>
                        <a:rPr lang="en-GB" sz="1000" baseline="0" dirty="0" smtClean="0">
                          <a:latin typeface="L Frutiger Light"/>
                        </a:rPr>
                        <a:t>ideas to solve a</a:t>
                      </a:r>
                    </a:p>
                    <a:p>
                      <a:r>
                        <a:rPr lang="en-GB" sz="1000" baseline="0" dirty="0" smtClean="0">
                          <a:latin typeface="L Frutiger Light"/>
                        </a:rPr>
                        <a:t>problem.</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and evaluate</a:t>
                      </a:r>
                    </a:p>
                    <a:p>
                      <a:r>
                        <a:rPr lang="en-GB" sz="1000" baseline="0" dirty="0" smtClean="0">
                          <a:latin typeface="L Frutiger Light"/>
                        </a:rPr>
                        <a:t>an innovative</a:t>
                      </a:r>
                    </a:p>
                    <a:p>
                      <a:r>
                        <a:rPr lang="en-GB" sz="1000" baseline="0" dirty="0" smtClean="0">
                          <a:latin typeface="L Frutiger Light"/>
                        </a:rPr>
                        <a:t>solution to a</a:t>
                      </a:r>
                    </a:p>
                    <a:p>
                      <a:r>
                        <a:rPr lang="en-GB" sz="1000" baseline="0" dirty="0" smtClean="0">
                          <a:latin typeface="L Frutiger Light"/>
                        </a:rPr>
                        <a:t>problem. </a:t>
                      </a:r>
                      <a:endParaRPr lang="en-GB" sz="1000" baseline="0" dirty="0">
                        <a:latin typeface="L Frutiger Light"/>
                      </a:endParaRPr>
                    </a:p>
                  </a:txBody>
                  <a:tcPr marL="78226" marR="78226" marT="41459" marB="41459"/>
                </a:tc>
                <a:extLst>
                  <a:ext uri="{0D108BD9-81ED-4DB2-BD59-A6C34878D82A}">
                    <a16:rowId xmlns:a16="http://schemas.microsoft.com/office/drawing/2014/main" val="10004"/>
                  </a:ext>
                </a:extLst>
              </a:tr>
            </a:tbl>
          </a:graphicData>
        </a:graphic>
      </p:graphicFrame>
      <p:cxnSp>
        <p:nvCxnSpPr>
          <p:cNvPr id="9" name="Straight Arrow Connector 8">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403066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4347" name="TextBox 1"/>
          <p:cNvSpPr txBox="1">
            <a:spLocks noChangeArrowheads="1"/>
          </p:cNvSpPr>
          <p:nvPr/>
        </p:nvSpPr>
        <p:spPr bwMode="auto">
          <a:xfrm>
            <a:off x="243098" y="1328704"/>
            <a:ext cx="8440510" cy="114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2000" dirty="0">
                <a:solidFill>
                  <a:srgbClr val="9BBB59"/>
                </a:solidFill>
                <a:latin typeface="Rockwell" charset="0"/>
                <a:cs typeface="Rockwell" charset="0"/>
              </a:rPr>
              <a:t>Relationships</a:t>
            </a:r>
          </a:p>
          <a:p>
            <a:pPr defTabSz="456385" eaLnBrk="1" fontAlgn="base" hangingPunct="1">
              <a:spcBef>
                <a:spcPct val="0"/>
              </a:spcBef>
              <a:spcAft>
                <a:spcPct val="0"/>
              </a:spcAft>
            </a:pPr>
            <a:r>
              <a:rPr lang="en-GB" sz="1200" dirty="0">
                <a:solidFill>
                  <a:srgbClr val="9BBB59"/>
                </a:solidFill>
                <a:latin typeface="Rockwell" charset="0"/>
                <a:cs typeface="Rockwell" charset="0"/>
              </a:rPr>
              <a:t>To enable learners to express their own views and ideas, appreciate the viewpoints of others and work co-operatively.</a:t>
            </a:r>
          </a:p>
          <a:p>
            <a:pPr defTabSz="456385" eaLnBrk="1" fontAlgn="base" hangingPunct="1">
              <a:spcBef>
                <a:spcPct val="0"/>
              </a:spcBef>
              <a:spcAft>
                <a:spcPct val="0"/>
              </a:spcAft>
            </a:pPr>
            <a:r>
              <a:rPr lang="en-GB" sz="1600" dirty="0">
                <a:solidFill>
                  <a:srgbClr val="9BBB59"/>
                </a:solidFill>
                <a:latin typeface="Rockwell" charset="0"/>
                <a:cs typeface="Rockwell" charset="0"/>
              </a:rPr>
              <a:t>Learning Outcomes</a:t>
            </a:r>
            <a:endParaRPr lang="en-US" sz="1600" dirty="0">
              <a:solidFill>
                <a:srgbClr val="9BBB59"/>
              </a:solidFill>
              <a:latin typeface="Rockwell" charset="0"/>
              <a:cs typeface="Rockwell" charset="0"/>
            </a:endParaRPr>
          </a:p>
          <a:p>
            <a:pPr defTabSz="456385" eaLnBrk="1" fontAlgn="base" hangingPunct="1">
              <a:spcBef>
                <a:spcPct val="0"/>
              </a:spcBef>
              <a:spcAft>
                <a:spcPct val="0"/>
              </a:spcAft>
            </a:pPr>
            <a:endParaRPr lang="en-US" dirty="0">
              <a:solidFill>
                <a:srgbClr val="D53B81"/>
              </a:solidFill>
              <a:latin typeface="Rockwell" charset="0"/>
              <a:cs typeface="Rockwell" charset="0"/>
            </a:endParaRPr>
          </a:p>
        </p:txBody>
      </p:sp>
      <p:sp>
        <p:nvSpPr>
          <p:cNvPr id="14348" name="TextBox 3"/>
          <p:cNvSpPr txBox="1">
            <a:spLocks noChangeArrowheads="1"/>
          </p:cNvSpPr>
          <p:nvPr/>
        </p:nvSpPr>
        <p:spPr bwMode="auto">
          <a:xfrm>
            <a:off x="181985" y="6584487"/>
            <a:ext cx="8762377" cy="2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5" tIns="40073" rIns="80145" bIns="40073">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defTabSz="456385" eaLnBrk="1" fontAlgn="base" hangingPunct="1">
              <a:spcBef>
                <a:spcPct val="0"/>
              </a:spcBef>
              <a:spcAft>
                <a:spcPct val="0"/>
              </a:spcAft>
            </a:pPr>
            <a:r>
              <a:rPr lang="en-US" sz="1100" dirty="0">
                <a:solidFill>
                  <a:prstClr val="black"/>
                </a:solidFill>
                <a:latin typeface="B Frutiger Bold" charset="0"/>
                <a:cs typeface="B Frutiger Bold" charset="0"/>
              </a:rPr>
              <a:t>Introduction</a:t>
            </a:r>
          </a:p>
        </p:txBody>
      </p:sp>
      <p:graphicFrame>
        <p:nvGraphicFramePr>
          <p:cNvPr id="7" name="Table 6"/>
          <p:cNvGraphicFramePr>
            <a:graphicFrameLocks noGrp="1"/>
          </p:cNvGraphicFramePr>
          <p:nvPr>
            <p:extLst>
              <p:ext uri="{D42A27DB-BD31-4B8C-83A1-F6EECF244321}">
                <p14:modId xmlns:p14="http://schemas.microsoft.com/office/powerpoint/2010/main" val="4181587931"/>
              </p:ext>
            </p:extLst>
          </p:nvPr>
        </p:nvGraphicFramePr>
        <p:xfrm>
          <a:off x="272976" y="2240551"/>
          <a:ext cx="8604000" cy="3366774"/>
        </p:xfrm>
        <a:graphic>
          <a:graphicData uri="http://schemas.openxmlformats.org/drawingml/2006/table">
            <a:tbl>
              <a:tblPr firstRow="1" bandRow="1">
                <a:tableStyleId>{F5AB1C69-6EDB-4FF4-983F-18BD219EF322}</a:tableStyleId>
              </a:tblPr>
              <a:tblGrid>
                <a:gridCol w="1260000">
                  <a:extLst>
                    <a:ext uri="{9D8B030D-6E8A-4147-A177-3AD203B41FA5}">
                      <a16:colId xmlns:a16="http://schemas.microsoft.com/office/drawing/2014/main" val="20000"/>
                    </a:ext>
                  </a:extLst>
                </a:gridCol>
                <a:gridCol w="1836000">
                  <a:extLst>
                    <a:ext uri="{9D8B030D-6E8A-4147-A177-3AD203B41FA5}">
                      <a16:colId xmlns:a16="http://schemas.microsoft.com/office/drawing/2014/main" val="20001"/>
                    </a:ext>
                  </a:extLst>
                </a:gridCol>
                <a:gridCol w="1836000">
                  <a:extLst>
                    <a:ext uri="{9D8B030D-6E8A-4147-A177-3AD203B41FA5}">
                      <a16:colId xmlns:a16="http://schemas.microsoft.com/office/drawing/2014/main" val="20002"/>
                    </a:ext>
                  </a:extLst>
                </a:gridCol>
                <a:gridCol w="1836000">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265798">
                <a:tc>
                  <a:txBody>
                    <a:bodyPr/>
                    <a:lstStyle/>
                    <a:p>
                      <a:endParaRPr lang="en-GB" sz="1100" baseline="0" dirty="0">
                        <a:latin typeface="L Frutiger Light"/>
                      </a:endParaRPr>
                    </a:p>
                  </a:txBody>
                  <a:tcPr marL="78226" marR="78226" marT="41459" marB="41459"/>
                </a:tc>
                <a:tc>
                  <a:txBody>
                    <a:bodyPr/>
                    <a:lstStyle/>
                    <a:p>
                      <a:pPr algn="ctr"/>
                      <a:r>
                        <a:rPr lang="en-GB" sz="1200" baseline="0" dirty="0" smtClean="0">
                          <a:latin typeface="L Frutiger Light"/>
                        </a:rPr>
                        <a:t>Foundation</a:t>
                      </a: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KS2</a:t>
                      </a:r>
                      <a:endParaRPr lang="en-GB" sz="1200" baseline="0" dirty="0">
                        <a:latin typeface="L Frutiger Light"/>
                      </a:endParaRPr>
                    </a:p>
                  </a:txBody>
                  <a:tcPr marL="78226" marR="78226" marT="41459" marB="41459"/>
                </a:tc>
                <a:tc>
                  <a:txBody>
                    <a:bodyPr/>
                    <a:lstStyle/>
                    <a:p>
                      <a:pPr algn="ctr"/>
                      <a:r>
                        <a:rPr lang="en-GB" sz="1200" baseline="0" dirty="0" smtClean="0">
                          <a:latin typeface="L Frutiger Light"/>
                        </a:rPr>
                        <a:t>KS 3</a:t>
                      </a:r>
                      <a:endParaRPr lang="en-GB" sz="1200" baseline="0" dirty="0">
                        <a:latin typeface="L Frutiger Light"/>
                      </a:endParaRPr>
                    </a:p>
                  </a:txBody>
                  <a:tcPr marL="78226" marR="78226" marT="41459" marB="41459"/>
                </a:tc>
                <a:tc>
                  <a:txBody>
                    <a:bodyPr/>
                    <a:lstStyle/>
                    <a:p>
                      <a:pPr algn="ctr"/>
                      <a:r>
                        <a:rPr lang="en-GB" sz="1200" dirty="0" smtClean="0">
                          <a:latin typeface="L Frutiger Light"/>
                        </a:rPr>
                        <a:t>KS 4+</a:t>
                      </a:r>
                      <a:endParaRPr lang="en-GB" sz="1200" dirty="0">
                        <a:latin typeface="L Frutiger Light"/>
                      </a:endParaRPr>
                    </a:p>
                  </a:txBody>
                  <a:tcPr marL="78226" marR="78226" marT="41459" marB="41459"/>
                </a:tc>
                <a:extLst>
                  <a:ext uri="{0D108BD9-81ED-4DB2-BD59-A6C34878D82A}">
                    <a16:rowId xmlns:a16="http://schemas.microsoft.com/office/drawing/2014/main" val="10000"/>
                  </a:ext>
                </a:extLst>
              </a:tr>
              <a:tr h="540118">
                <a:tc>
                  <a:txBody>
                    <a:bodyPr/>
                    <a:lstStyle/>
                    <a:p>
                      <a:pPr algn="ctr"/>
                      <a:r>
                        <a:rPr lang="en-GB" sz="1000" baseline="0" dirty="0" smtClean="0">
                          <a:latin typeface="L Frutiger Light"/>
                        </a:rPr>
                        <a:t>Working with</a:t>
                      </a:r>
                    </a:p>
                    <a:p>
                      <a:pPr algn="ctr"/>
                      <a:r>
                        <a:rPr lang="en-GB" sz="1000" baseline="0" dirty="0" smtClean="0">
                          <a:latin typeface="L Frutiger Light"/>
                        </a:rPr>
                        <a:t>others</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work with others.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Work together with agreed responsibilities.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Work together to utilise individual abilities and skills.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Work together to meet required outcomes and</a:t>
                      </a:r>
                    </a:p>
                    <a:p>
                      <a:r>
                        <a:rPr lang="en-GB" sz="1000" baseline="0" dirty="0" smtClean="0">
                          <a:latin typeface="L Frutiger Light"/>
                        </a:rPr>
                        <a:t>evaluate their role. </a:t>
                      </a:r>
                      <a:endParaRPr lang="en-GB" sz="1000" baseline="0" dirty="0">
                        <a:latin typeface="L Frutiger Light"/>
                      </a:endParaRPr>
                    </a:p>
                  </a:txBody>
                  <a:tcPr marL="78226" marR="78226" marT="41459" marB="41459"/>
                </a:tc>
                <a:extLst>
                  <a:ext uri="{0D108BD9-81ED-4DB2-BD59-A6C34878D82A}">
                    <a16:rowId xmlns:a16="http://schemas.microsoft.com/office/drawing/2014/main" val="10001"/>
                  </a:ext>
                </a:extLst>
              </a:tr>
              <a:tr h="540118">
                <a:tc>
                  <a:txBody>
                    <a:bodyPr/>
                    <a:lstStyle/>
                    <a:p>
                      <a:pPr algn="ctr"/>
                      <a:r>
                        <a:rPr lang="en-GB" sz="1000" baseline="0" dirty="0" smtClean="0">
                          <a:latin typeface="L Frutiger Light"/>
                        </a:rPr>
                        <a:t>Managing</a:t>
                      </a:r>
                    </a:p>
                    <a:p>
                      <a:pPr algn="ctr"/>
                      <a:r>
                        <a:rPr lang="en-GB" sz="1000" baseline="0" dirty="0" smtClean="0">
                          <a:latin typeface="L Frutiger Light"/>
                        </a:rPr>
                        <a:t>difficult</a:t>
                      </a:r>
                    </a:p>
                    <a:p>
                      <a:pPr algn="ctr"/>
                      <a:r>
                        <a:rPr lang="en-GB" sz="1000" baseline="0" dirty="0" smtClean="0">
                          <a:latin typeface="L Frutiger Light"/>
                        </a:rPr>
                        <a:t>situations</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cope with problems.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persistent and attempt to overcome difficulties.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Develop appropriate</a:t>
                      </a:r>
                    </a:p>
                    <a:p>
                      <a:r>
                        <a:rPr lang="en-GB" sz="1000" baseline="0" dirty="0" smtClean="0">
                          <a:latin typeface="L Frutiger Light"/>
                        </a:rPr>
                        <a:t>strategies for managing difficult situations.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use and evaluate strategies to manage difficult situations. </a:t>
                      </a:r>
                      <a:endParaRPr lang="en-GB" sz="1000" baseline="0" dirty="0">
                        <a:latin typeface="L Frutiger Light"/>
                      </a:endParaRPr>
                    </a:p>
                  </a:txBody>
                  <a:tcPr marL="78226" marR="78226" marT="41459" marB="41459"/>
                </a:tc>
                <a:extLst>
                  <a:ext uri="{0D108BD9-81ED-4DB2-BD59-A6C34878D82A}">
                    <a16:rowId xmlns:a16="http://schemas.microsoft.com/office/drawing/2014/main" val="10002"/>
                  </a:ext>
                </a:extLst>
              </a:tr>
              <a:tr h="635704">
                <a:tc>
                  <a:txBody>
                    <a:bodyPr/>
                    <a:lstStyle/>
                    <a:p>
                      <a:pPr algn="ctr"/>
                      <a:r>
                        <a:rPr lang="en-GB" sz="1000" baseline="0" dirty="0" smtClean="0">
                          <a:latin typeface="L Frutiger Light"/>
                        </a:rPr>
                        <a:t>Negotiation,</a:t>
                      </a:r>
                    </a:p>
                    <a:p>
                      <a:pPr algn="ctr"/>
                      <a:r>
                        <a:rPr lang="en-GB" sz="1000" baseline="0" dirty="0" smtClean="0">
                          <a:latin typeface="L Frutiger Light"/>
                        </a:rPr>
                        <a:t>persuasion,</a:t>
                      </a:r>
                    </a:p>
                    <a:p>
                      <a:pPr algn="ctr"/>
                      <a:r>
                        <a:rPr lang="en-GB" sz="1000" baseline="0" dirty="0" smtClean="0">
                          <a:latin typeface="L Frutiger Light"/>
                        </a:rPr>
                        <a:t>influence</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make a positive contribution when working with others.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 proactive in persuading others when making decisions.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Show initiative and be</a:t>
                      </a:r>
                    </a:p>
                    <a:p>
                      <a:r>
                        <a:rPr lang="en-GB" sz="1000" baseline="0" dirty="0" smtClean="0">
                          <a:latin typeface="L Frutiger Light"/>
                        </a:rPr>
                        <a:t>proactive in persuading and</a:t>
                      </a:r>
                    </a:p>
                    <a:p>
                      <a:r>
                        <a:rPr lang="en-GB" sz="1000" baseline="0" dirty="0" smtClean="0">
                          <a:latin typeface="L Frutiger Light"/>
                        </a:rPr>
                        <a:t>negotiating.</a:t>
                      </a:r>
                      <a:endParaRPr lang="en-GB" sz="1000" baseline="0" dirty="0">
                        <a:latin typeface="L Frutiger Light"/>
                      </a:endParaRPr>
                    </a:p>
                  </a:txBody>
                  <a:tcPr marL="78226" marR="78226" marT="41459" marB="41459"/>
                </a:tc>
                <a:tc>
                  <a:txBody>
                    <a:bodyPr/>
                    <a:lstStyle/>
                    <a:p>
                      <a:r>
                        <a:rPr lang="en-GB" sz="1000" baseline="0" dirty="0" smtClean="0">
                          <a:latin typeface="L Frutiger Light"/>
                        </a:rPr>
                        <a:t>Use and evaluate the effect of their own persuasion and</a:t>
                      </a:r>
                    </a:p>
                    <a:p>
                      <a:r>
                        <a:rPr lang="en-GB" sz="1000" baseline="0" dirty="0" smtClean="0">
                          <a:latin typeface="L Frutiger Light"/>
                        </a:rPr>
                        <a:t>negotiation skills. </a:t>
                      </a:r>
                      <a:endParaRPr lang="en-GB" sz="1000" baseline="0" dirty="0">
                        <a:latin typeface="L Frutiger Light"/>
                      </a:endParaRPr>
                    </a:p>
                  </a:txBody>
                  <a:tcPr marL="78226" marR="78226" marT="41459" marB="41459"/>
                </a:tc>
                <a:extLst>
                  <a:ext uri="{0D108BD9-81ED-4DB2-BD59-A6C34878D82A}">
                    <a16:rowId xmlns:a16="http://schemas.microsoft.com/office/drawing/2014/main" val="10003"/>
                  </a:ext>
                </a:extLst>
              </a:tr>
              <a:tr h="692518">
                <a:tc>
                  <a:txBody>
                    <a:bodyPr/>
                    <a:lstStyle/>
                    <a:p>
                      <a:pPr algn="ctr"/>
                      <a:r>
                        <a:rPr lang="en-GB" sz="1000" baseline="0" dirty="0" smtClean="0">
                          <a:latin typeface="L Frutiger Light"/>
                        </a:rPr>
                        <a:t>Presentation</a:t>
                      </a:r>
                      <a:endParaRPr lang="en-GB" sz="1000" b="1" baseline="0" dirty="0">
                        <a:latin typeface="L Frutiger Light"/>
                      </a:endParaRPr>
                    </a:p>
                  </a:txBody>
                  <a:tcPr marL="78226" marR="78226" marT="41459" marB="41459"/>
                </a:tc>
                <a:tc>
                  <a:txBody>
                    <a:bodyPr/>
                    <a:lstStyle/>
                    <a:p>
                      <a:r>
                        <a:rPr lang="en-GB" sz="1000" baseline="0" dirty="0" smtClean="0">
                          <a:latin typeface="L Frutiger Light"/>
                        </a:rPr>
                        <a:t>Begin to express their</a:t>
                      </a:r>
                    </a:p>
                    <a:p>
                      <a:r>
                        <a:rPr lang="en-GB" sz="1000" baseline="0" dirty="0" smtClean="0">
                          <a:latin typeface="L Frutiger Light"/>
                        </a:rPr>
                        <a:t>ideas through presentation.</a:t>
                      </a:r>
                      <a:endParaRPr lang="en-GB" sz="1000" baseline="0" dirty="0">
                        <a:latin typeface="L Frutiger Light"/>
                      </a:endParaRPr>
                    </a:p>
                  </a:txBody>
                  <a:tcPr marL="78226" marR="78226" marT="41459" marB="41459"/>
                </a:tc>
                <a:tc>
                  <a:txBody>
                    <a:bodyPr/>
                    <a:lstStyle/>
                    <a:p>
                      <a:r>
                        <a:rPr lang="en-GB" sz="1000" baseline="0" dirty="0" smtClean="0">
                          <a:latin typeface="L Frutiger Light"/>
                        </a:rPr>
                        <a:t>Express opinions and</a:t>
                      </a:r>
                    </a:p>
                    <a:p>
                      <a:r>
                        <a:rPr lang="en-GB" sz="1000" baseline="0" dirty="0" smtClean="0">
                          <a:latin typeface="L Frutiger Light"/>
                        </a:rPr>
                        <a:t>ideas through presentation.</a:t>
                      </a:r>
                      <a:endParaRPr lang="en-GB" sz="1000" baseline="0" dirty="0">
                        <a:latin typeface="L Frutiger Light"/>
                      </a:endParaRPr>
                    </a:p>
                  </a:txBody>
                  <a:tcPr marL="78226" marR="78226" marT="41459" marB="41459"/>
                </a:tc>
                <a:tc>
                  <a:txBody>
                    <a:bodyPr/>
                    <a:lstStyle/>
                    <a:p>
                      <a:r>
                        <a:rPr lang="en-GB" sz="1000" baseline="0" dirty="0" smtClean="0">
                          <a:latin typeface="L Frutiger Light"/>
                        </a:rPr>
                        <a:t>Explore different ways of presenting opinions and ideas.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Select and evaluate</a:t>
                      </a:r>
                    </a:p>
                    <a:p>
                      <a:r>
                        <a:rPr lang="en-GB" sz="1000" baseline="0" dirty="0" smtClean="0">
                          <a:latin typeface="L Frutiger Light"/>
                        </a:rPr>
                        <a:t>appropriate ways of</a:t>
                      </a:r>
                    </a:p>
                    <a:p>
                      <a:r>
                        <a:rPr lang="en-GB" sz="1000" baseline="0" dirty="0" smtClean="0">
                          <a:latin typeface="L Frutiger Light"/>
                        </a:rPr>
                        <a:t>presenting opinions and ideas.</a:t>
                      </a:r>
                      <a:endParaRPr lang="en-GB" sz="1000" baseline="0" dirty="0">
                        <a:latin typeface="L Frutiger Light"/>
                      </a:endParaRPr>
                    </a:p>
                  </a:txBody>
                  <a:tcPr marL="78226" marR="78226" marT="41459" marB="41459"/>
                </a:tc>
                <a:extLst>
                  <a:ext uri="{0D108BD9-81ED-4DB2-BD59-A6C34878D82A}">
                    <a16:rowId xmlns:a16="http://schemas.microsoft.com/office/drawing/2014/main" val="10004"/>
                  </a:ext>
                </a:extLst>
              </a:tr>
              <a:tr h="692518">
                <a:tc>
                  <a:txBody>
                    <a:bodyPr/>
                    <a:lstStyle/>
                    <a:p>
                      <a:pPr algn="ctr"/>
                      <a:r>
                        <a:rPr lang="en-GB" sz="1000" b="0" baseline="0" dirty="0" smtClean="0">
                          <a:latin typeface="L Frutiger Light"/>
                        </a:rPr>
                        <a:t>Communication</a:t>
                      </a:r>
                      <a:endParaRPr lang="en-GB" sz="1000" b="0" baseline="0" dirty="0">
                        <a:latin typeface="L Frutiger Light"/>
                      </a:endParaRPr>
                    </a:p>
                  </a:txBody>
                  <a:tcPr marL="78226" marR="78226" marT="41459" marB="41459"/>
                </a:tc>
                <a:tc>
                  <a:txBody>
                    <a:bodyPr/>
                    <a:lstStyle/>
                    <a:p>
                      <a:r>
                        <a:rPr lang="en-GB" sz="1000" baseline="0" dirty="0" smtClean="0">
                          <a:latin typeface="L Frutiger Light"/>
                        </a:rPr>
                        <a:t>Begin to share and explain their ideas.</a:t>
                      </a:r>
                      <a:endParaRPr lang="en-GB" sz="1000" baseline="0" dirty="0">
                        <a:latin typeface="L Frutiger Light"/>
                      </a:endParaRPr>
                    </a:p>
                  </a:txBody>
                  <a:tcPr marL="78226" marR="78226" marT="41459" marB="41459"/>
                </a:tc>
                <a:tc>
                  <a:txBody>
                    <a:bodyPr/>
                    <a:lstStyle/>
                    <a:p>
                      <a:r>
                        <a:rPr lang="en-GB" sz="1000" baseline="0" smtClean="0">
                          <a:latin typeface="L Frutiger Light"/>
                        </a:rPr>
                        <a:t>Work </a:t>
                      </a:r>
                      <a:r>
                        <a:rPr lang="en-GB" sz="1000" baseline="0" dirty="0" smtClean="0">
                          <a:latin typeface="L Frutiger Light"/>
                        </a:rPr>
                        <a:t>with others to give and follow instructions and</a:t>
                      </a:r>
                    </a:p>
                    <a:p>
                      <a:r>
                        <a:rPr lang="en-GB" sz="1000" baseline="0" dirty="0" smtClean="0">
                          <a:latin typeface="L Frutiger Light"/>
                        </a:rPr>
                        <a:t>explore ideas.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Begin to work</a:t>
                      </a:r>
                    </a:p>
                    <a:p>
                      <a:r>
                        <a:rPr lang="en-GB" sz="1000" baseline="0" dirty="0" smtClean="0">
                          <a:latin typeface="L Frutiger Light"/>
                        </a:rPr>
                        <a:t>cooperatively with</a:t>
                      </a:r>
                    </a:p>
                    <a:p>
                      <a:r>
                        <a:rPr lang="en-GB" sz="1000" baseline="0" dirty="0" smtClean="0">
                          <a:latin typeface="L Frutiger Light"/>
                        </a:rPr>
                        <a:t>others in exploring</a:t>
                      </a:r>
                    </a:p>
                    <a:p>
                      <a:r>
                        <a:rPr lang="en-GB" sz="1000" baseline="0" dirty="0" smtClean="0">
                          <a:latin typeface="L Frutiger Light"/>
                        </a:rPr>
                        <a:t>ideas.</a:t>
                      </a:r>
                      <a:endParaRPr lang="en-GB" sz="1000" baseline="0" dirty="0">
                        <a:latin typeface="L Frutiger Light"/>
                      </a:endParaRPr>
                    </a:p>
                  </a:txBody>
                  <a:tcPr marL="78226" marR="78226" marT="41459" marB="41459"/>
                </a:tc>
                <a:tc>
                  <a:txBody>
                    <a:bodyPr/>
                    <a:lstStyle/>
                    <a:p>
                      <a:r>
                        <a:rPr lang="en-GB" sz="1000" baseline="0" dirty="0" smtClean="0">
                          <a:latin typeface="L Frutiger Light"/>
                        </a:rPr>
                        <a:t>Work cooperatively with</a:t>
                      </a:r>
                    </a:p>
                    <a:p>
                      <a:r>
                        <a:rPr lang="en-GB" sz="1000" baseline="0" dirty="0" smtClean="0">
                          <a:latin typeface="L Frutiger Light"/>
                        </a:rPr>
                        <a:t>others when exploring</a:t>
                      </a:r>
                    </a:p>
                    <a:p>
                      <a:r>
                        <a:rPr lang="en-GB" sz="1000" baseline="0" dirty="0" smtClean="0">
                          <a:latin typeface="L Frutiger Light"/>
                        </a:rPr>
                        <a:t>ideas. </a:t>
                      </a:r>
                      <a:endParaRPr lang="en-GB" sz="1000" baseline="0" dirty="0">
                        <a:latin typeface="L Frutiger Light"/>
                      </a:endParaRPr>
                    </a:p>
                  </a:txBody>
                  <a:tcPr marL="78226" marR="78226" marT="41459" marB="41459"/>
                </a:tc>
                <a:extLst>
                  <a:ext uri="{0D108BD9-81ED-4DB2-BD59-A6C34878D82A}">
                    <a16:rowId xmlns:a16="http://schemas.microsoft.com/office/drawing/2014/main" val="10005"/>
                  </a:ext>
                </a:extLst>
              </a:tr>
            </a:tbl>
          </a:graphicData>
        </a:graphic>
      </p:graphicFrame>
      <p:cxnSp>
        <p:nvCxnSpPr>
          <p:cNvPr id="8" name="Straight Arrow Connector 7">
            <a:hlinkClick r:id="rId4" action="ppaction://hlinksldjump"/>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hlinkClick r:id="rId5" action="ppaction://hlinksldjump"/>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a:hlinkClick r:id="rId6" action="ppaction://hlinksldjump"/>
          </p:cNvPr>
          <p:cNvSpPr/>
          <p:nvPr/>
        </p:nvSpPr>
        <p:spPr>
          <a:xfrm>
            <a:off x="8014855" y="6674151"/>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lIns="91428" tIns="45715" rIns="91428" bIns="45715" rtlCol="0" anchor="ctr"/>
          <a:lstStyle/>
          <a:p>
            <a:pPr algn="ctr" defTabSz="457088"/>
            <a:endParaRPr lang="en-GB">
              <a:solidFill>
                <a:prstClr val="white"/>
              </a:solidFill>
            </a:endParaRPr>
          </a:p>
        </p:txBody>
      </p:sp>
    </p:spTree>
    <p:extLst>
      <p:ext uri="{BB962C8B-B14F-4D97-AF65-F5344CB8AC3E}">
        <p14:creationId xmlns:p14="http://schemas.microsoft.com/office/powerpoint/2010/main" val="53765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igIdeas_Intro&amp;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igIdeas_Intro&amp;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1D1E98B3209D4493493866D5B8328A" ma:contentTypeVersion="7" ma:contentTypeDescription="Create a new document." ma:contentTypeScope="" ma:versionID="811dc9cc981011cd0bee28e542443b29">
  <xsd:schema xmlns:xsd="http://www.w3.org/2001/XMLSchema" xmlns:xs="http://www.w3.org/2001/XMLSchema" xmlns:p="http://schemas.microsoft.com/office/2006/metadata/properties" xmlns:ns3="fad5256b-9034-4098-a484-2992d39a629e" targetNamespace="http://schemas.microsoft.com/office/2006/metadata/properties" ma:root="true" ma:fieldsID="86bcf7323fe738c472a2df4af6ca90e3" ns3:_="">
    <xsd:import namespace="fad5256b-9034-4098-a484-2992d39a62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d5256b-9034-4098-a484-2992d39a6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1F294-7912-4F35-B5E0-3AF8BDC6F47C}">
  <ds:schemaRefs>
    <ds:schemaRef ds:uri="http://schemas.microsoft.com/sharepoint/v3/contenttype/forms"/>
  </ds:schemaRefs>
</ds:datastoreItem>
</file>

<file path=customXml/itemProps2.xml><?xml version="1.0" encoding="utf-8"?>
<ds:datastoreItem xmlns:ds="http://schemas.openxmlformats.org/officeDocument/2006/customXml" ds:itemID="{5964DFE6-BF69-4F6B-8B63-2BDA0A94E7F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ad5256b-9034-4098-a484-2992d39a629e"/>
    <ds:schemaRef ds:uri="http://www.w3.org/XML/1998/namespace"/>
    <ds:schemaRef ds:uri="http://purl.org/dc/dcmitype/"/>
  </ds:schemaRefs>
</ds:datastoreItem>
</file>

<file path=customXml/itemProps3.xml><?xml version="1.0" encoding="utf-8"?>
<ds:datastoreItem xmlns:ds="http://schemas.openxmlformats.org/officeDocument/2006/customXml" ds:itemID="{03212D0B-2AB5-43E4-94F1-F8859ABCF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d5256b-9034-4098-a484-2992d39a62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BigIdeasWales_A</Template>
  <TotalTime>68169</TotalTime>
  <Words>3066</Words>
  <Application>Microsoft Office PowerPoint</Application>
  <PresentationFormat>On-screen Show (4:3)</PresentationFormat>
  <Paragraphs>463</Paragraphs>
  <Slides>14</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ＭＳ Ｐゴシック</vt:lpstr>
      <vt:lpstr>Arial</vt:lpstr>
      <vt:lpstr>B Frutiger Bold</vt:lpstr>
      <vt:lpstr>Calibri</vt:lpstr>
      <vt:lpstr>L Frutiger Light</vt:lpstr>
      <vt:lpstr>Rockwell</vt:lpstr>
      <vt:lpstr>Times New Roman</vt:lpstr>
      <vt:lpstr>Wingdings</vt:lpstr>
      <vt:lpstr>1_BigIdeas_Intro&amp;Generic</vt:lpstr>
      <vt:lpstr>6_Office Theme</vt:lpstr>
      <vt:lpstr>2_BigIdeas_Intro&amp;Generic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Wales, Newport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Perry, Alex (EPS - Digital and Strategic Comms)</cp:lastModifiedBy>
  <cp:revision>770</cp:revision>
  <cp:lastPrinted>2015-08-08T16:13:10Z</cp:lastPrinted>
  <dcterms:created xsi:type="dcterms:W3CDTF">2014-06-11T10:25:38Z</dcterms:created>
  <dcterms:modified xsi:type="dcterms:W3CDTF">2019-11-25T08:43:19Z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0x010100031D1E98B3209D4493493866D5B8328A</vt:lpwstr>
  </property>
</Properties>
</file>