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omments/modernComment_11B_83A62184.xml" ContentType="application/vnd.ms-powerpoint.comments+xml"/>
  <Override PartName="/ppt/revisionInfo.xml" ContentType="application/vnd.ms-powerpoint.revisioninfo+xml"/>
  <Override PartName="/ppt/changesInfos/changesInfo1.xml" ContentType="application/vnd.ms-powerpoint.changesinfo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2"/>
  </p:notesMasterIdLst>
  <p:sldIdLst>
    <p:sldId id="256" r:id="rId6"/>
    <p:sldId id="257" r:id="rId7"/>
    <p:sldId id="259" r:id="rId8"/>
    <p:sldId id="283" r:id="rId9"/>
    <p:sldId id="284" r:id="rId10"/>
    <p:sldId id="285" r:id="rId11"/>
    <p:sldId id="286" r:id="rId12"/>
    <p:sldId id="262" r:id="rId13"/>
    <p:sldId id="271" r:id="rId14"/>
    <p:sldId id="288" r:id="rId15"/>
    <p:sldId id="289" r:id="rId16"/>
    <p:sldId id="290" r:id="rId17"/>
    <p:sldId id="287" r:id="rId18"/>
    <p:sldId id="292" r:id="rId19"/>
    <p:sldId id="291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473E739-10CB-5138-5A7C-5D4DF06EE557}" name="Freelance" initials="F" userId="S::freelance@wildfirecomms.co.uk::c7f52441-a9fb-405b-89e8-a9c96621b1ae" providerId="AD"/>
  <p188:author id="{5B382840-D165-7132-B59C-4BFBF6455AE2}" name="Gareth Cort" initials="GC" userId="70a7ccca9534fe0d" providerId="Windows Live"/>
  <p188:author id="{DFA6E66B-C0CE-0DFC-A36F-3BF2775931DB}" name="Simon Howell-Jones" initials="SHJ" userId="S::simon@ink3u1.onmicrosoft.com::44d048f9-627f-4256-bedf-4a7edea0756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eelance" initials="F" lastIdx="1" clrIdx="0">
    <p:extLst>
      <p:ext uri="{19B8F6BF-5375-455C-9EA6-DF929625EA0E}">
        <p15:presenceInfo xmlns:p15="http://schemas.microsoft.com/office/powerpoint/2012/main" userId="S::freelance@wildfirecomms.co.uk::c7f52441-a9fb-405b-89e8-a9c96621b1ae" providerId="AD"/>
      </p:ext>
    </p:extLst>
  </p:cmAuthor>
  <p:cmAuthor id="2" name="Cosgrove, Elaine (EPS - Digital Learning Division)" initials="CE(-DLD" lastIdx="5" clrIdx="1">
    <p:extLst>
      <p:ext uri="{19B8F6BF-5375-455C-9EA6-DF929625EA0E}">
        <p15:presenceInfo xmlns:p15="http://schemas.microsoft.com/office/powerpoint/2012/main" userId="S-1-5-21-2431647640-172777305-3518478359-12905" providerId="AD"/>
      </p:ext>
    </p:extLst>
  </p:cmAuthor>
  <p:cmAuthor id="3" name="Brown, Andrew (EPS - Digital Learning Division)" initials="BA(-DLD" lastIdx="1" clrIdx="2">
    <p:extLst>
      <p:ext uri="{19B8F6BF-5375-455C-9EA6-DF929625EA0E}">
        <p15:presenceInfo xmlns:p15="http://schemas.microsoft.com/office/powerpoint/2012/main" userId="S-1-5-21-2431647640-172777305-3518478359-525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4D70"/>
    <a:srgbClr val="C43337"/>
    <a:srgbClr val="7EC234"/>
    <a:srgbClr val="4AA06D"/>
    <a:srgbClr val="A3D4B7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21BDD2-F401-35F2-AE55-8E78CF7776B4}" v="5" dt="2021-12-20T12:52:23.071"/>
    <p1510:client id="{A365250B-E35E-4F6F-9039-1EA1CCA67D02}" v="4" dt="2021-12-21T08:49:18.1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80"/>
    <p:restoredTop sz="94626"/>
  </p:normalViewPr>
  <p:slideViewPr>
    <p:cSldViewPr snapToGrid="0">
      <p:cViewPr varScale="1">
        <p:scale>
          <a:sx n="101" d="100"/>
          <a:sy n="101" d="100"/>
        </p:scale>
        <p:origin x="7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Williams" userId="S::andrew.williams@swgfl.org.uk::04917b1c-c4eb-4b01-a61a-a0f7e9f29a1b" providerId="AD" clId="Web-{9621BDD2-F401-35F2-AE55-8E78CF7776B4}"/>
    <pc:docChg chg="modSld">
      <pc:chgData name="Andrew Williams" userId="S::andrew.williams@swgfl.org.uk::04917b1c-c4eb-4b01-a61a-a0f7e9f29a1b" providerId="AD" clId="Web-{9621BDD2-F401-35F2-AE55-8E78CF7776B4}" dt="2021-12-20T12:52:23.071" v="4"/>
      <pc:docMkLst>
        <pc:docMk/>
      </pc:docMkLst>
      <pc:sldChg chg="modSp delCm">
        <pc:chgData name="Andrew Williams" userId="S::andrew.williams@swgfl.org.uk::04917b1c-c4eb-4b01-a61a-a0f7e9f29a1b" providerId="AD" clId="Web-{9621BDD2-F401-35F2-AE55-8E78CF7776B4}" dt="2021-12-20T12:52:23.071" v="4"/>
        <pc:sldMkLst>
          <pc:docMk/>
          <pc:sldMk cId="434211647" sldId="287"/>
        </pc:sldMkLst>
        <pc:spChg chg="mod">
          <ac:chgData name="Andrew Williams" userId="S::andrew.williams@swgfl.org.uk::04917b1c-c4eb-4b01-a61a-a0f7e9f29a1b" providerId="AD" clId="Web-{9621BDD2-F401-35F2-AE55-8E78CF7776B4}" dt="2021-12-20T12:52:21.633" v="3" actId="20577"/>
          <ac:spMkLst>
            <pc:docMk/>
            <pc:sldMk cId="434211647" sldId="287"/>
            <ac:spMk id="6" creationId="{828F6002-5674-4911-BDAF-0D2CD38D1B24}"/>
          </ac:spMkLst>
        </pc:spChg>
      </pc:sldChg>
    </pc:docChg>
  </pc:docChgLst>
  <pc:docChgLst>
    <pc:chgData name="Gareth Cort" userId="70a7ccca9534fe0d" providerId="LiveId" clId="{A365250B-E35E-4F6F-9039-1EA1CCA67D02}"/>
    <pc:docChg chg="undo custSel addSld modSld">
      <pc:chgData name="Gareth Cort" userId="70a7ccca9534fe0d" providerId="LiveId" clId="{A365250B-E35E-4F6F-9039-1EA1CCA67D02}" dt="2021-12-21T09:13:58.183" v="729" actId="14100"/>
      <pc:docMkLst>
        <pc:docMk/>
      </pc:docMkLst>
      <pc:sldChg chg="modSp mod">
        <pc:chgData name="Gareth Cort" userId="70a7ccca9534fe0d" providerId="LiveId" clId="{A365250B-E35E-4F6F-9039-1EA1CCA67D02}" dt="2021-12-21T09:13:58.183" v="729" actId="14100"/>
        <pc:sldMkLst>
          <pc:docMk/>
          <pc:sldMk cId="895192741" sldId="259"/>
        </pc:sldMkLst>
        <pc:spChg chg="mod">
          <ac:chgData name="Gareth Cort" userId="70a7ccca9534fe0d" providerId="LiveId" clId="{A365250B-E35E-4F6F-9039-1EA1CCA67D02}" dt="2021-12-21T09:13:58.183" v="729" actId="14100"/>
          <ac:spMkLst>
            <pc:docMk/>
            <pc:sldMk cId="895192741" sldId="259"/>
            <ac:spMk id="2" creationId="{ED744412-7EBC-46BC-B610-B8C6D36DB678}"/>
          </ac:spMkLst>
        </pc:spChg>
      </pc:sldChg>
      <pc:sldChg chg="modSp mod modNotesTx">
        <pc:chgData name="Gareth Cort" userId="70a7ccca9534fe0d" providerId="LiveId" clId="{A365250B-E35E-4F6F-9039-1EA1CCA67D02}" dt="2021-12-21T09:13:30.416" v="727" actId="20577"/>
        <pc:sldMkLst>
          <pc:docMk/>
          <pc:sldMk cId="1215498976" sldId="273"/>
        </pc:sldMkLst>
        <pc:spChg chg="mod">
          <ac:chgData name="Gareth Cort" userId="70a7ccca9534fe0d" providerId="LiveId" clId="{A365250B-E35E-4F6F-9039-1EA1CCA67D02}" dt="2021-12-21T09:13:26.726" v="726" actId="1076"/>
          <ac:spMkLst>
            <pc:docMk/>
            <pc:sldMk cId="1215498976" sldId="273"/>
            <ac:spMk id="8" creationId="{438AF9DB-2043-4CC5-BFE7-C982F289A13E}"/>
          </ac:spMkLst>
        </pc:spChg>
      </pc:sldChg>
      <pc:sldChg chg="modSp mod">
        <pc:chgData name="Gareth Cort" userId="70a7ccca9534fe0d" providerId="LiveId" clId="{A365250B-E35E-4F6F-9039-1EA1CCA67D02}" dt="2021-12-21T08:49:06.411" v="329" actId="27636"/>
        <pc:sldMkLst>
          <pc:docMk/>
          <pc:sldMk cId="4257562440" sldId="284"/>
        </pc:sldMkLst>
        <pc:spChg chg="mod">
          <ac:chgData name="Gareth Cort" userId="70a7ccca9534fe0d" providerId="LiveId" clId="{A365250B-E35E-4F6F-9039-1EA1CCA67D02}" dt="2021-12-21T08:49:06.411" v="329" actId="27636"/>
          <ac:spMkLst>
            <pc:docMk/>
            <pc:sldMk cId="4257562440" sldId="284"/>
            <ac:spMk id="10" creationId="{56FDB3A1-B149-413B-BBB9-2538A4CE3D2A}"/>
          </ac:spMkLst>
        </pc:spChg>
      </pc:sldChg>
      <pc:sldChg chg="modNotesTx">
        <pc:chgData name="Gareth Cort" userId="70a7ccca9534fe0d" providerId="LiveId" clId="{A365250B-E35E-4F6F-9039-1EA1CCA67D02}" dt="2021-12-21T09:13:01.907" v="721" actId="20577"/>
        <pc:sldMkLst>
          <pc:docMk/>
          <pc:sldMk cId="434211647" sldId="287"/>
        </pc:sldMkLst>
      </pc:sldChg>
      <pc:sldChg chg="modSp mod modNotesTx">
        <pc:chgData name="Gareth Cort" userId="70a7ccca9534fe0d" providerId="LiveId" clId="{A365250B-E35E-4F6F-9039-1EA1CCA67D02}" dt="2021-12-21T08:57:14.451" v="479" actId="207"/>
        <pc:sldMkLst>
          <pc:docMk/>
          <pc:sldMk cId="2183599935" sldId="288"/>
        </pc:sldMkLst>
        <pc:spChg chg="mod">
          <ac:chgData name="Gareth Cort" userId="70a7ccca9534fe0d" providerId="LiveId" clId="{A365250B-E35E-4F6F-9039-1EA1CCA67D02}" dt="2021-12-21T08:57:14.451" v="479" actId="207"/>
          <ac:spMkLst>
            <pc:docMk/>
            <pc:sldMk cId="2183599935" sldId="288"/>
            <ac:spMk id="6" creationId="{A1CA5E1D-6125-46A5-8084-61EE25B7A7BE}"/>
          </ac:spMkLst>
        </pc:spChg>
      </pc:sldChg>
      <pc:sldChg chg="addSp modSp add mod modNotesTx">
        <pc:chgData name="Gareth Cort" userId="70a7ccca9534fe0d" providerId="LiveId" clId="{A365250B-E35E-4F6F-9039-1EA1CCA67D02}" dt="2021-12-21T09:13:04.948" v="722" actId="20577"/>
        <pc:sldMkLst>
          <pc:docMk/>
          <pc:sldMk cId="1117194671" sldId="292"/>
        </pc:sldMkLst>
        <pc:spChg chg="mod">
          <ac:chgData name="Gareth Cort" userId="70a7ccca9534fe0d" providerId="LiveId" clId="{A365250B-E35E-4F6F-9039-1EA1CCA67D02}" dt="2021-12-21T08:55:10.931" v="446" actId="27636"/>
          <ac:spMkLst>
            <pc:docMk/>
            <pc:sldMk cId="1117194671" sldId="292"/>
            <ac:spMk id="6" creationId="{828F6002-5674-4911-BDAF-0D2CD38D1B24}"/>
          </ac:spMkLst>
        </pc:spChg>
        <pc:spChg chg="mod">
          <ac:chgData name="Gareth Cort" userId="70a7ccca9534fe0d" providerId="LiveId" clId="{A365250B-E35E-4F6F-9039-1EA1CCA67D02}" dt="2021-12-21T08:45:15.950" v="18" actId="20577"/>
          <ac:spMkLst>
            <pc:docMk/>
            <pc:sldMk cId="1117194671" sldId="292"/>
            <ac:spMk id="9" creationId="{3ED2B184-50B3-41A4-B7B5-38F2FA50426D}"/>
          </ac:spMkLst>
        </pc:spChg>
        <pc:graphicFrameChg chg="add mod modGraphic">
          <ac:chgData name="Gareth Cort" userId="70a7ccca9534fe0d" providerId="LiveId" clId="{A365250B-E35E-4F6F-9039-1EA1CCA67D02}" dt="2021-12-21T09:12:43.306" v="720" actId="20577"/>
          <ac:graphicFrameMkLst>
            <pc:docMk/>
            <pc:sldMk cId="1117194671" sldId="292"/>
            <ac:graphicFrameMk id="2" creationId="{4B0714AA-C2CB-4437-AA5C-F4C989AD74AA}"/>
          </ac:graphicFrameMkLst>
        </pc:graphicFrameChg>
      </pc:sldChg>
    </pc:docChg>
  </pc:docChgLst>
</pc:chgInfo>
</file>

<file path=ppt/comments/modernComment_11B_83A6218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65F0A07-B790-4684-A689-378F030A27BE}" authorId="{5B382840-D165-7132-B59C-4BFBF6455AE2}" created="2021-11-17T21:22:37.31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208702852" sldId="283"/>
      <ac:spMk id="16" creationId="{B7DA08F8-F2F9-4641-BB93-1D425D2C3995}"/>
      <ac:txMk cp="0" len="28">
        <ac:context len="29" hash="1563472914"/>
      </ac:txMk>
    </ac:txMkLst>
    <p188:pos x="3376402" y="459158"/>
    <p188:txBody>
      <a:bodyPr/>
      <a:lstStyle/>
      <a:p>
        <a:r>
          <a:rPr lang="en-GB"/>
          <a:t>Welsh version: https://www.childcomwales.org.uk/wp-content/uploads/2019/09/Poster-Hawliau-Plant-Medi-2019-.pdf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F6196-4F1A-4B4E-B18F-839050D1EDD2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26162-FE60-4572-A254-BC994B21C4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68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26162-FE60-4572-A254-BC994B21C42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276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26162-FE60-4572-A254-BC994B21C42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731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26162-FE60-4572-A254-BC994B21C42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064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26162-FE60-4572-A254-BC994B21C42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730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B3261-6DC7-4E20-85DE-12DA1E0A2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C5767F-4DA4-49D1-BE8F-45922CB72D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5E58B-2AE0-472B-8525-CC80254BD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C653-5150-4181-AC2E-4EC40D2FC924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EE777-89D7-4973-9EFC-5519A839F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D5095-3053-4842-926B-EF79967B3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310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F7E5D-98EF-401A-8430-86109DC0D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05D2C5-C483-4883-96A0-1B8827EE93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6D593-D924-46CC-B48C-8CC42AFE8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C653-5150-4181-AC2E-4EC40D2FC924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F5105-EA5D-4DD0-B9B8-CBB71671B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8A845-146A-4FBE-96CC-A3D7F5B70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914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BBD95C-CA81-4D6B-8341-C8ED57F792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DE3B07-4188-4FC4-92BF-00741A7DFD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B7225-2F29-461D-A47F-5F9CF58B0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C653-5150-4181-AC2E-4EC40D2FC924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22378-F5EC-4342-BF33-6E09A286E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380E1-DF40-422D-BFBA-BDA6FD995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53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EAEB1-1AB9-444C-A91B-75ED1E5A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A714B-2827-48FE-A271-54762B920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FA23A-43ED-4C65-B7BD-42C507B6E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C653-5150-4181-AC2E-4EC40D2FC924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AE2D8-CD99-4A3E-A400-5EAD3D5DA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DAC67-D011-454B-9CE6-00E8B8FB1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662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A8A35-C72C-4AE9-B029-9F21A828B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65CB4C-96E2-4EDF-90D7-969C73693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36B60B-1470-4C02-95E8-4BE0FCEC5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C653-5150-4181-AC2E-4EC40D2FC924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D9201-7DBC-42AA-B3A4-B11057AB5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4FCFC-CBC6-4740-BD97-AB9BBF80F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62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D22CF-F954-4746-B96E-5CE2D5475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1303A-3138-42E7-AAC0-6D4BC0F4CC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4194A0-403A-495C-B08D-47037C213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1DF289-5000-4C69-BB8B-FB4A1DE68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C653-5150-4181-AC2E-4EC40D2FC924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F3CF75-4A35-4831-9961-991CFF90D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91FA3-5ADC-4790-9DBD-A56F52AC6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31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C9C4F-976D-4525-85F4-8BE23A9C4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CC5C73-94DA-4F0B-9351-1C645F033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35A25-4D10-48AC-A5C9-21568600E3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0C18AD-F3E7-45B9-BA57-49998C399E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4C6AC2-100A-457B-9C8E-7854578A1C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B2DC31-21C9-40D6-84ED-E33EE6C2E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C653-5150-4181-AC2E-4EC40D2FC924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77F9C8-20EF-451C-82DE-04821EC74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10DD0B-7C66-42A6-A628-87F00DA20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242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EB1CF-43E7-4AEE-8222-69C729FC4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45BC61-A75A-47F8-B8E7-8A38079BE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C653-5150-4181-AC2E-4EC40D2FC924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4ED7C2-1BA8-4090-82BB-1783E6108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8E88BB-4E10-4DF5-B8C5-4AE1B2EA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21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445453-4C64-4B21-96A0-17E5DB7F5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C653-5150-4181-AC2E-4EC40D2FC924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558C78-1944-416A-8152-B60B8F756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486B1-5FFF-4B09-AC8E-6DA987327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080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26D08-EA5F-4BD5-9FCA-0DD380648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0BC6F-1D8A-4FAD-94CE-07F4F28AC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F777F6-E0EF-4A2D-B116-311E6EFB1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22F822-A6A2-497E-A0CE-403CBAA05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C653-5150-4181-AC2E-4EC40D2FC924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B9AF8E-B503-4642-BE91-976FF7D9B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A072BE-AEEF-4938-929F-49567BC3A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754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0AB72-CC53-41D3-A384-0DD890FAF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D3A306-A9A8-40D6-BC89-BF98DA9948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05CFC7-F481-461C-B203-4641FDD5EA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348316-0C6C-4E60-96E3-EC87A3D51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C653-5150-4181-AC2E-4EC40D2FC924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B632B7-FCAC-4C4A-ACEA-F0B331545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EBC507-C51E-4E60-9783-FB5F7057E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970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05C8C2-C55D-4DDC-B083-89F8A3AA8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4A2DD5-142C-4459-824F-E3ADBA24F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ABA376-3924-4114-A5FF-436CDD6E0E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3C653-5150-4181-AC2E-4EC40D2FC924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5A95C-326A-46C9-9099-42D5A98C56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8D19A-7FE3-4B1B-8392-41894DDE7B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881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ldcomwales.org.uk/about-us/investigation-advice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ildcomwales.org.uk/wp-content/uploads/2019/09/Childrens-Rights-Poster-September-2019pdf.pdf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18/10/relationships/comments" Target="../comments/modernComment_11B_83A6218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45" y="0"/>
            <a:ext cx="2651006" cy="12982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148" y="-20096"/>
            <a:ext cx="1441704" cy="169468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98165ED-7BDA-4103-A04D-34ECD4C69E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7737" y="256845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right to be safe </a:t>
            </a:r>
            <a:r>
              <a:rPr lang="en-GB" b="1" dirty="0" smtClean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b="1" dirty="0" smtClean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 smtClean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b="1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secure </a:t>
            </a:r>
            <a:r>
              <a:rPr lang="en-GB" b="1" dirty="0" smtClean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online: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</a:p>
        </p:txBody>
      </p:sp>
    </p:spTree>
    <p:extLst>
      <p:ext uri="{BB962C8B-B14F-4D97-AF65-F5344CB8AC3E}">
        <p14:creationId xmlns:p14="http://schemas.microsoft.com/office/powerpoint/2010/main" val="4021540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44412-7EBC-46BC-B610-B8C6D36D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52386" cy="635985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600" b="1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Scenarios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3FD6C981-0586-412F-B0AA-D95032FB2915}"/>
              </a:ext>
            </a:extLst>
          </p:cNvPr>
          <p:cNvSpPr/>
          <p:nvPr/>
        </p:nvSpPr>
        <p:spPr>
          <a:xfrm>
            <a:off x="662540" y="1467851"/>
            <a:ext cx="5433460" cy="4259179"/>
          </a:xfrm>
          <a:prstGeom prst="wedgeEllipseCallout">
            <a:avLst>
              <a:gd name="adj1" fmla="val -37279"/>
              <a:gd name="adj2" fmla="val 59868"/>
            </a:avLst>
          </a:prstGeom>
          <a:noFill/>
          <a:ln w="76200">
            <a:solidFill>
              <a:srgbClr val="794D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An education company offers a free training course for young people online but requires detailed personal information in order to sign </a:t>
            </a:r>
            <a:r>
              <a:rPr lang="en-GB" sz="28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up.</a:t>
            </a:r>
            <a:endParaRPr lang="en-GB" sz="2800" strike="sngStrike" dirty="0">
              <a:solidFill>
                <a:schemeClr val="tx1"/>
              </a:solidFill>
            </a:endParaRP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A1CA5E1D-6125-46A5-8084-61EE25B7A7BE}"/>
              </a:ext>
            </a:extLst>
          </p:cNvPr>
          <p:cNvSpPr/>
          <p:nvPr/>
        </p:nvSpPr>
        <p:spPr>
          <a:xfrm>
            <a:off x="6558014" y="1467852"/>
            <a:ext cx="5433460" cy="4259179"/>
          </a:xfrm>
          <a:prstGeom prst="wedgeEllipseCallout">
            <a:avLst>
              <a:gd name="adj1" fmla="val 34244"/>
              <a:gd name="adj2" fmla="val 67495"/>
            </a:avLst>
          </a:prstGeom>
          <a:noFill/>
          <a:ln w="76200">
            <a:solidFill>
              <a:srgbClr val="794D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A charity runs </a:t>
            </a:r>
            <a:br>
              <a:rPr lang="en-GB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online chat room to support victims of abuse, but requires users to identify themselves in order to get </a:t>
            </a:r>
            <a:r>
              <a:rPr lang="en-GB" sz="28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help.</a:t>
            </a:r>
            <a:endParaRPr lang="en-GB" sz="2800" strike="sngStrik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599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44412-7EBC-46BC-B610-B8C6D36D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52386" cy="635985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600" b="1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Scenarios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3FD6C981-0586-412F-B0AA-D95032FB2915}"/>
              </a:ext>
            </a:extLst>
          </p:cNvPr>
          <p:cNvSpPr/>
          <p:nvPr/>
        </p:nvSpPr>
        <p:spPr>
          <a:xfrm>
            <a:off x="662540" y="1467851"/>
            <a:ext cx="5433460" cy="4259179"/>
          </a:xfrm>
          <a:prstGeom prst="wedgeEllipseCallout">
            <a:avLst>
              <a:gd name="adj1" fmla="val -37279"/>
              <a:gd name="adj2" fmla="val 59868"/>
            </a:avLst>
          </a:prstGeom>
          <a:noFill/>
          <a:ln w="76200">
            <a:solidFill>
              <a:srgbClr val="794D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The government introduces restrictions on how long you can play online games during the </a:t>
            </a:r>
            <a:r>
              <a:rPr lang="en-GB" sz="30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week.</a:t>
            </a:r>
            <a:endParaRPr lang="en-GB" sz="3000" strike="sngStrike" dirty="0">
              <a:solidFill>
                <a:schemeClr val="tx1"/>
              </a:solidFill>
            </a:endParaRP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A1CA5E1D-6125-46A5-8084-61EE25B7A7BE}"/>
              </a:ext>
            </a:extLst>
          </p:cNvPr>
          <p:cNvSpPr/>
          <p:nvPr/>
        </p:nvSpPr>
        <p:spPr>
          <a:xfrm>
            <a:off x="6558014" y="1467852"/>
            <a:ext cx="5433460" cy="4259179"/>
          </a:xfrm>
          <a:prstGeom prst="wedgeEllipseCallout">
            <a:avLst>
              <a:gd name="adj1" fmla="val 34244"/>
              <a:gd name="adj2" fmla="val 67495"/>
            </a:avLst>
          </a:prstGeom>
          <a:noFill/>
          <a:ln w="76200">
            <a:solidFill>
              <a:srgbClr val="794D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GB" sz="3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A local council surveys young people on how to tackl</a:t>
            </a:r>
            <a:r>
              <a:rPr lang="en-GB" sz="3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climate change but will only accept suggestions by </a:t>
            </a:r>
            <a:r>
              <a:rPr lang="en-GB" sz="30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email.</a:t>
            </a:r>
            <a:endParaRPr lang="en-GB" sz="3000" strike="sngStrik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195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44412-7EBC-46BC-B610-B8C6D36D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52386" cy="635985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600" b="1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Scenarios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3FD6C981-0586-412F-B0AA-D95032FB2915}"/>
              </a:ext>
            </a:extLst>
          </p:cNvPr>
          <p:cNvSpPr/>
          <p:nvPr/>
        </p:nvSpPr>
        <p:spPr>
          <a:xfrm>
            <a:off x="662540" y="1467851"/>
            <a:ext cx="5433460" cy="4259179"/>
          </a:xfrm>
          <a:prstGeom prst="wedgeEllipseCallout">
            <a:avLst>
              <a:gd name="adj1" fmla="val -37279"/>
              <a:gd name="adj2" fmla="val 59868"/>
            </a:avLst>
          </a:prstGeom>
          <a:noFill/>
          <a:ln w="76200">
            <a:solidFill>
              <a:srgbClr val="794D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GB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A messaging app introduces end-to-end encryption, despite concerns that this could increase sharing of illegal </a:t>
            </a:r>
            <a:r>
              <a:rPr lang="en-GB" sz="28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content.</a:t>
            </a:r>
            <a:endParaRPr lang="en-GB" sz="2800" strike="sngStrike" dirty="0">
              <a:solidFill>
                <a:schemeClr val="tx1"/>
              </a:solidFill>
            </a:endParaRP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A1CA5E1D-6125-46A5-8084-61EE25B7A7BE}"/>
              </a:ext>
            </a:extLst>
          </p:cNvPr>
          <p:cNvSpPr/>
          <p:nvPr/>
        </p:nvSpPr>
        <p:spPr>
          <a:xfrm>
            <a:off x="6558014" y="1467852"/>
            <a:ext cx="5433460" cy="4259179"/>
          </a:xfrm>
          <a:prstGeom prst="wedgeEllipseCallout">
            <a:avLst>
              <a:gd name="adj1" fmla="val 34244"/>
              <a:gd name="adj2" fmla="val 67495"/>
            </a:avLst>
          </a:prstGeom>
          <a:noFill/>
          <a:ln w="76200">
            <a:solidFill>
              <a:srgbClr val="794D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GB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A game platform removes the ability to create a party/group with your friends because of an increase in online bull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ying </a:t>
            </a:r>
            <a:r>
              <a:rPr lang="en-GB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GB" sz="28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players.</a:t>
            </a:r>
            <a:endParaRPr lang="en-GB" sz="2800" strike="sngStrik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72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ED2B184-50B3-41A4-B7B5-38F2FA504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52386" cy="1036954"/>
          </a:xfrm>
        </p:spPr>
        <p:txBody>
          <a:bodyPr>
            <a:normAutofit/>
          </a:bodyPr>
          <a:lstStyle/>
          <a:p>
            <a:pPr algn="ctr"/>
            <a:r>
              <a:rPr lang="en-GB" sz="6600" b="1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Things to consider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28F6002-5674-4911-BDAF-0D2CD38D1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472" y="1868104"/>
            <a:ext cx="9826647" cy="402977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/>
                <a:ea typeface="Calibri" panose="020F0502020204030204" pitchFamily="34" charset="0"/>
                <a:cs typeface="Arial"/>
              </a:rPr>
              <a:t>Free speech versus protecting others from harmful comments.</a:t>
            </a:r>
            <a:endParaRPr lang="en-US" sz="2400" dirty="0">
              <a:effectLst/>
              <a:latin typeface="Arial"/>
              <a:ea typeface="Calibri" panose="020F0502020204030204" pitchFamily="34" charset="0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laws could be broken by online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behaviours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/>
                <a:ea typeface="Calibri" panose="020F0502020204030204" pitchFamily="34" charset="0"/>
                <a:cs typeface="Arial"/>
              </a:rPr>
              <a:t>What are the consequences to safety of increasing privacy online?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Does restricting access help limit the risk of harm?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far should national surveillance go to protect citizens online?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are the advantages and disadvantages of online anonymity?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211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ED2B184-50B3-41A4-B7B5-38F2FA504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52386" cy="1036954"/>
          </a:xfrm>
        </p:spPr>
        <p:txBody>
          <a:bodyPr>
            <a:normAutofit/>
          </a:bodyPr>
          <a:lstStyle/>
          <a:p>
            <a:pPr algn="ctr"/>
            <a:r>
              <a:rPr lang="en-GB" sz="6600" b="1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Notes for teachers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28F6002-5674-4911-BDAF-0D2CD38D1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472" y="1487423"/>
            <a:ext cx="9826647" cy="102446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dirty="0">
                <a:latin typeface="Arial"/>
                <a:ea typeface="Calibri" panose="020F0502020204030204" pitchFamily="34" charset="0"/>
                <a:cs typeface="Arial"/>
              </a:rPr>
              <a:t>If learners are finding this task challenging, the following table provides suggested Articles that relate to each scenario. Learners can use these as a starting point for discussion around the issues that each scenario may raise.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B0714AA-C2CB-4437-AA5C-F4C989AD74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265821"/>
              </p:ext>
            </p:extLst>
          </p:nvPr>
        </p:nvGraphicFramePr>
        <p:xfrm>
          <a:off x="1888795" y="2937774"/>
          <a:ext cx="8128000" cy="333756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1558544">
                  <a:extLst>
                    <a:ext uri="{9D8B030D-6E8A-4147-A177-3AD203B41FA5}">
                      <a16:colId xmlns:a16="http://schemas.microsoft.com/office/drawing/2014/main" val="1213389203"/>
                    </a:ext>
                  </a:extLst>
                </a:gridCol>
                <a:gridCol w="6569456">
                  <a:extLst>
                    <a:ext uri="{9D8B030D-6E8A-4147-A177-3AD203B41FA5}">
                      <a16:colId xmlns:a16="http://schemas.microsoft.com/office/drawing/2014/main" val="29040827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Scenario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4D7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Articles to consider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4D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307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Articles 12, 13, 16, 19, 36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4551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Articles 3, 4, 6, 11, 12, 13, 14, 15, 16, 17, 19, 30, 35, 36, 39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1318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Articles 6, 13, 16, 28, 29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1882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Articles 6, 8, 12, 13, 16, 19, 20, 31, 34, 35, 36, 37, 39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6118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Articles 6, 12, 13, 15, 19, 31, 36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739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Articles 12, 13, 16, 36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5582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Articles 6, 8, 11, 12, 13, 15, 16, 19, 31, 36, 39, 40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3092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Articles 6, 12, 13, 15, 16, 19, 31, 36, 39, 40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3464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719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ED2B184-50B3-41A4-B7B5-38F2FA504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890"/>
            <a:ext cx="10552386" cy="135539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600" b="1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can you do if </a:t>
            </a:r>
            <a:r>
              <a:rPr lang="en-GB" sz="6600" b="1" dirty="0" smtClean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rights are </a:t>
            </a:r>
            <a:r>
              <a:rPr lang="en-GB" sz="6600" b="1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violated?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28F6002-5674-4911-BDAF-0D2CD38D1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472" y="2284952"/>
            <a:ext cx="9826647" cy="2827421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Report to an online 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platform/service.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Report to police (if a crime has been committed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Positively challenge or call out bad or negligent 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practice.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Report to the Children’s Commissioner for 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Wales (</a:t>
            </a:r>
            <a:r>
              <a:rPr lang="en-GB" sz="2400" dirty="0" smtClean="0">
                <a:solidFill>
                  <a:srgbClr val="C43337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www.childcomwales.org.uk/about-us/investigation-advice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05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44412-7EBC-46BC-B610-B8C6D36D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52386" cy="939135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600" b="1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Getting help</a:t>
            </a: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B216E4C-F8DA-4F16-9C2C-F9048A1A46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226" y="2133378"/>
            <a:ext cx="2842041" cy="12406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8AF9DB-2043-4CC5-BFE7-C982F289A13E}"/>
              </a:ext>
            </a:extLst>
          </p:cNvPr>
          <p:cNvSpPr txBox="1"/>
          <p:nvPr/>
        </p:nvSpPr>
        <p:spPr>
          <a:xfrm>
            <a:off x="5957776" y="2133378"/>
            <a:ext cx="432390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meiccymru.org</a:t>
            </a:r>
          </a:p>
          <a:p>
            <a:r>
              <a:rPr lang="en-GB" sz="4800" baseline="0" dirty="0">
                <a:latin typeface="Arial" panose="020B0604020202020204" pitchFamily="34" charset="0"/>
                <a:cs typeface="Arial" panose="020B0604020202020204" pitchFamily="34" charset="0"/>
              </a:rPr>
              <a:t>080880 23456 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47BD468-E935-4EF7-8976-D4CF3E2BC5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202" y="3945599"/>
            <a:ext cx="2955087" cy="19677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8550A83-0210-4C81-BEA9-31C19762755B}"/>
              </a:ext>
            </a:extLst>
          </p:cNvPr>
          <p:cNvSpPr txBox="1"/>
          <p:nvPr/>
        </p:nvSpPr>
        <p:spPr>
          <a:xfrm>
            <a:off x="5957776" y="4229990"/>
            <a:ext cx="432390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childline.org.uk</a:t>
            </a:r>
          </a:p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0800 1111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9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54978-C0FF-41EC-A099-04247E040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6D927-564C-4CB9-A70E-16ECC7653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466" y="183495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Learners will be able to:</a:t>
            </a:r>
          </a:p>
          <a:p>
            <a:pPr>
              <a:lnSpc>
                <a:spcPct val="107000"/>
              </a:lnSpc>
            </a:pPr>
            <a:r>
              <a:rPr lang="en-US" sz="2400" dirty="0">
                <a:latin typeface="Arial"/>
                <a:ea typeface="Calibri" panose="020F0502020204030204" pitchFamily="34" charset="0"/>
                <a:cs typeface="Arial"/>
              </a:rPr>
              <a:t>i</a:t>
            </a:r>
            <a:r>
              <a:rPr lang="en-US" sz="2400" dirty="0">
                <a:effectLst/>
                <a:latin typeface="Arial"/>
                <a:ea typeface="Calibri" panose="020F0502020204030204" pitchFamily="34" charset="0"/>
                <a:cs typeface="Arial"/>
              </a:rPr>
              <a:t>dentify how their rights apply online</a:t>
            </a:r>
          </a:p>
          <a:p>
            <a:pPr>
              <a:lnSpc>
                <a:spcPct val="107000"/>
              </a:lnSpc>
            </a:pPr>
            <a:r>
              <a:rPr lang="en-US" sz="2400" dirty="0">
                <a:effectLst/>
                <a:latin typeface="Arial"/>
                <a:ea typeface="Calibri" panose="020F0502020204030204" pitchFamily="34" charset="0"/>
                <a:cs typeface="Arial"/>
              </a:rPr>
              <a:t>explore the challenges around exercising their rights online</a:t>
            </a:r>
          </a:p>
          <a:p>
            <a:pPr>
              <a:lnSpc>
                <a:spcPct val="107000"/>
              </a:lnSpc>
            </a:pPr>
            <a:r>
              <a:rPr lang="en-US" sz="2400" dirty="0">
                <a:latin typeface="Arial"/>
                <a:ea typeface="Calibri" panose="020F0502020204030204" pitchFamily="34" charset="0"/>
                <a:cs typeface="Arial"/>
              </a:rPr>
              <a:t>s</a:t>
            </a:r>
            <a:r>
              <a:rPr lang="en-US" sz="2400" dirty="0">
                <a:effectLst/>
                <a:latin typeface="Arial"/>
                <a:ea typeface="Calibri" panose="020F0502020204030204" pitchFamily="34" charset="0"/>
                <a:cs typeface="Arial"/>
              </a:rPr>
              <a:t>uggest strategies for exercising their rights and how to challenge violations.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444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44412-7EBC-46BC-B610-B8C6D36D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52386" cy="2005542"/>
          </a:xfrm>
        </p:spPr>
        <p:txBody>
          <a:bodyPr>
            <a:normAutofit/>
          </a:bodyPr>
          <a:lstStyle/>
          <a:p>
            <a:pPr algn="ctr"/>
            <a:r>
              <a:rPr lang="en-GB" sz="6600" b="1" dirty="0">
                <a:solidFill>
                  <a:srgbClr val="794D70"/>
                </a:solidFill>
                <a:latin typeface="Arial"/>
                <a:cs typeface="Arial"/>
              </a:rPr>
              <a:t>How do you know what your rights are?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  <p:pic>
        <p:nvPicPr>
          <p:cNvPr id="6" name="Picture 5" descr="Chart, bubble chart&#10;&#10;Description automatically generated">
            <a:extLst>
              <a:ext uri="{FF2B5EF4-FFF2-40B4-BE49-F238E27FC236}">
                <a16:creationId xmlns:a16="http://schemas.microsoft.com/office/drawing/2014/main" id="{460E85A4-0504-4B2D-A0A0-EBE2158BA1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6" t="16667" r="14503" b="16667"/>
          <a:stretch/>
        </p:blipFill>
        <p:spPr>
          <a:xfrm>
            <a:off x="4044616" y="2807173"/>
            <a:ext cx="4102768" cy="3685702"/>
          </a:xfrm>
          <a:prstGeom prst="rect">
            <a:avLst/>
          </a:prstGeom>
        </p:spPr>
      </p:pic>
      <p:pic>
        <p:nvPicPr>
          <p:cNvPr id="8" name="Picture 7" descr="A picture containing arrow&#10;&#10;Description automatically generated">
            <a:extLst>
              <a:ext uri="{FF2B5EF4-FFF2-40B4-BE49-F238E27FC236}">
                <a16:creationId xmlns:a16="http://schemas.microsoft.com/office/drawing/2014/main" id="{0EA6309D-489A-4E27-8776-50D0F8CB7CA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74" y="3180347"/>
            <a:ext cx="2041358" cy="204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192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44412-7EBC-46BC-B610-B8C6D36D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365" y="2131678"/>
            <a:ext cx="5803232" cy="25946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600" b="1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United Nations Convention on the Rights of the Child (UNCRC)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7DA08F8-F2F9-4641-BB93-1D425D2C3995}"/>
              </a:ext>
            </a:extLst>
          </p:cNvPr>
          <p:cNvSpPr txBox="1"/>
          <p:nvPr/>
        </p:nvSpPr>
        <p:spPr>
          <a:xfrm>
            <a:off x="931829" y="6170242"/>
            <a:ext cx="60939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u="sng" dirty="0" smtClean="0">
                <a:solidFill>
                  <a:srgbClr val="C4333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UNCRC </a:t>
            </a:r>
            <a:r>
              <a:rPr lang="en-GB" sz="1800" u="sng" smtClean="0">
                <a:solidFill>
                  <a:srgbClr val="C4333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overview poster</a:t>
            </a:r>
            <a:endParaRPr lang="en-GB" dirty="0">
              <a:solidFill>
                <a:srgbClr val="C43337"/>
              </a:solidFill>
            </a:endParaRPr>
          </a:p>
        </p:txBody>
      </p:sp>
      <p:pic>
        <p:nvPicPr>
          <p:cNvPr id="6" name="Picture 5" descr="Calendar&#10;&#10;Description automatically generated with low confidence">
            <a:extLst>
              <a:ext uri="{FF2B5EF4-FFF2-40B4-BE49-F238E27FC236}">
                <a16:creationId xmlns:a16="http://schemas.microsoft.com/office/drawing/2014/main" id="{EF27A89C-A318-4C44-AD6C-C7C55B6AF6C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26">
            <a:off x="7803864" y="3597120"/>
            <a:ext cx="3782709" cy="2681338"/>
          </a:xfrm>
          <a:prstGeom prst="rect">
            <a:avLst/>
          </a:prstGeom>
        </p:spPr>
      </p:pic>
      <p:pic>
        <p:nvPicPr>
          <p:cNvPr id="8" name="Picture 7" descr="A picture containing calendar&#10;&#10;Description automatically generated">
            <a:extLst>
              <a:ext uri="{FF2B5EF4-FFF2-40B4-BE49-F238E27FC236}">
                <a16:creationId xmlns:a16="http://schemas.microsoft.com/office/drawing/2014/main" id="{4FC0D60C-15B3-4911-B48C-182493D5557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0702">
            <a:off x="7440296" y="608585"/>
            <a:ext cx="3792379" cy="268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702852"/>
      </p:ext>
    </p:extLst>
  </p:cSld>
  <p:clrMapOvr>
    <a:masterClrMapping/>
  </p:clrMapOvr>
  <p:extLst mod="1">
    <p:ext uri="{6950BFC3-D8DA-4A85-94F7-54DA5524770B}">
      <p188:commentRel xmlns="" xmlns:p188="http://schemas.microsoft.com/office/powerpoint/2018/8/main" r:id="rId6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ED2B184-50B3-41A4-B7B5-38F2FA504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52386" cy="1988607"/>
          </a:xfrm>
        </p:spPr>
        <p:txBody>
          <a:bodyPr>
            <a:normAutofit/>
          </a:bodyPr>
          <a:lstStyle/>
          <a:p>
            <a:pPr algn="ctr"/>
            <a:r>
              <a:rPr lang="en-GB" sz="6600" b="1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is responsible for upholding your rights?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28F6002-5674-4911-BDAF-0D2CD38D1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38663"/>
            <a:ext cx="6729663" cy="363829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Parents/</a:t>
            </a:r>
            <a:r>
              <a:rPr lang="en-US" sz="24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carers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Teachers and 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schools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Local councils and 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governments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Law 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enforcement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Those who work with/for 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children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/>
                <a:ea typeface="Calibri" panose="020F0502020204030204" pitchFamily="34" charset="0"/>
                <a:cs typeface="Arial"/>
              </a:rPr>
              <a:t>Courts and the legal </a:t>
            </a:r>
            <a:r>
              <a:rPr lang="en-US" sz="2400" dirty="0" smtClean="0">
                <a:latin typeface="Arial"/>
                <a:ea typeface="Calibri" panose="020F0502020204030204" pitchFamily="34" charset="0"/>
                <a:cs typeface="Arial"/>
              </a:rPr>
              <a:t>system</a:t>
            </a:r>
            <a:endParaRPr lang="en-US" sz="2400" dirty="0">
              <a:latin typeface="Arial"/>
              <a:ea typeface="Calibri" panose="020F0502020204030204" pitchFamily="34" charset="0"/>
              <a:cs typeface="Arial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dirty="0">
                <a:latin typeface="Arial"/>
                <a:ea typeface="Calibri" panose="020F0502020204030204" pitchFamily="34" charset="0"/>
                <a:cs typeface="Arial"/>
              </a:rPr>
              <a:t>   </a:t>
            </a:r>
            <a:endParaRPr lang="en-US" sz="2400" strike="sngStrike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Icon&#10;&#10;Description automatically generated with low confidence">
            <a:extLst>
              <a:ext uri="{FF2B5EF4-FFF2-40B4-BE49-F238E27FC236}">
                <a16:creationId xmlns:a16="http://schemas.microsoft.com/office/drawing/2014/main" id="{C9C7DE2A-4EB5-4C41-B76D-DFDFE990FB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4" t="27369" r="25029" b="25965"/>
          <a:stretch/>
        </p:blipFill>
        <p:spPr>
          <a:xfrm>
            <a:off x="8534745" y="3910262"/>
            <a:ext cx="2249906" cy="207803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6FDB3A1-B149-413B-BBB9-2538A4CE3D2A}"/>
              </a:ext>
            </a:extLst>
          </p:cNvPr>
          <p:cNvSpPr txBox="1">
            <a:spLocks/>
          </p:cNvSpPr>
          <p:nvPr/>
        </p:nvSpPr>
        <p:spPr>
          <a:xfrm>
            <a:off x="8506672" y="2697915"/>
            <a:ext cx="2306052" cy="11829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7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You!</a:t>
            </a:r>
          </a:p>
        </p:txBody>
      </p:sp>
    </p:spTree>
    <p:extLst>
      <p:ext uri="{BB962C8B-B14F-4D97-AF65-F5344CB8AC3E}">
        <p14:creationId xmlns:p14="http://schemas.microsoft.com/office/powerpoint/2010/main" val="425756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44412-7EBC-46BC-B610-B8C6D36D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52386" cy="1971675"/>
          </a:xfrm>
        </p:spPr>
        <p:txBody>
          <a:bodyPr>
            <a:normAutofit/>
          </a:bodyPr>
          <a:lstStyle/>
          <a:p>
            <a:pPr algn="ctr"/>
            <a:r>
              <a:rPr lang="en-GB" sz="6600" b="1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your online rights?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D893031D-C032-409B-AB40-880507FE8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8" t="15333" r="23556" b="15778"/>
          <a:stretch/>
        </p:blipFill>
        <p:spPr>
          <a:xfrm>
            <a:off x="4808539" y="2956560"/>
            <a:ext cx="2574921" cy="3368040"/>
          </a:xfrm>
          <a:prstGeom prst="rect">
            <a:avLst/>
          </a:prstGeom>
        </p:spPr>
      </p:pic>
      <p:pic>
        <p:nvPicPr>
          <p:cNvPr id="9" name="Picture 8" descr="Shape, arrow&#10;&#10;Description automatically generated">
            <a:extLst>
              <a:ext uri="{FF2B5EF4-FFF2-40B4-BE49-F238E27FC236}">
                <a16:creationId xmlns:a16="http://schemas.microsoft.com/office/drawing/2014/main" id="{DA5F2FE2-07C3-4E2B-86BB-3857078E3F8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2" t="17556" r="18889" b="18000"/>
          <a:stretch/>
        </p:blipFill>
        <p:spPr>
          <a:xfrm>
            <a:off x="5387339" y="3914391"/>
            <a:ext cx="1417320" cy="145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024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44412-7EBC-46BC-B610-B8C6D36D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29" y="365125"/>
            <a:ext cx="11869771" cy="1223043"/>
          </a:xfrm>
        </p:spPr>
        <p:txBody>
          <a:bodyPr>
            <a:normAutofit/>
          </a:bodyPr>
          <a:lstStyle/>
          <a:p>
            <a:pPr algn="ctr"/>
            <a:r>
              <a:rPr lang="en-GB" sz="6600" b="1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your online rights?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74EEF39A-571E-4DB3-A068-31133F59CC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271031"/>
              </p:ext>
            </p:extLst>
          </p:nvPr>
        </p:nvGraphicFramePr>
        <p:xfrm>
          <a:off x="1310105" y="1953293"/>
          <a:ext cx="10107864" cy="3942916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287337">
                  <a:extLst>
                    <a:ext uri="{9D8B030D-6E8A-4147-A177-3AD203B41FA5}">
                      <a16:colId xmlns:a16="http://schemas.microsoft.com/office/drawing/2014/main" val="1586229253"/>
                    </a:ext>
                  </a:extLst>
                </a:gridCol>
                <a:gridCol w="3645569">
                  <a:extLst>
                    <a:ext uri="{9D8B030D-6E8A-4147-A177-3AD203B41FA5}">
                      <a16:colId xmlns:a16="http://schemas.microsoft.com/office/drawing/2014/main" val="404644995"/>
                    </a:ext>
                  </a:extLst>
                </a:gridCol>
                <a:gridCol w="4174958">
                  <a:extLst>
                    <a:ext uri="{9D8B030D-6E8A-4147-A177-3AD203B41FA5}">
                      <a16:colId xmlns:a16="http://schemas.microsoft.com/office/drawing/2014/main" val="2483684610"/>
                    </a:ext>
                  </a:extLst>
                </a:gridCol>
              </a:tblGrid>
              <a:tr h="848594">
                <a:tc>
                  <a:txBody>
                    <a:bodyPr/>
                    <a:lstStyle/>
                    <a:p>
                      <a:pPr algn="ctr"/>
                      <a:r>
                        <a:rPr lang="en-US" sz="2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Article</a:t>
                      </a:r>
                      <a:endParaRPr lang="en-GB" sz="26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4D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Right</a:t>
                      </a:r>
                      <a:endParaRPr lang="en-GB" sz="26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4D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</a:t>
                      </a:r>
                      <a:endParaRPr lang="en-GB" sz="26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4D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539933"/>
                  </a:ext>
                </a:extLst>
              </a:tr>
              <a:tr h="1397134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GB" sz="24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right to privacy</a:t>
                      </a:r>
                      <a:endParaRPr lang="en-GB" sz="24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privacy settings </a:t>
                      </a:r>
                      <a:r>
                        <a:rPr lang="en-US" sz="240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240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40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 </a:t>
                      </a:r>
                      <a:r>
                        <a:rPr lang="en-US" sz="2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media to limit </a:t>
                      </a:r>
                      <a:r>
                        <a:rPr lang="en-US" sz="240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240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40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 </a:t>
                      </a:r>
                      <a:r>
                        <a:rPr lang="en-US" sz="2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 contact </a:t>
                      </a:r>
                      <a:r>
                        <a:rPr lang="en-US" sz="240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me.</a:t>
                      </a:r>
                      <a:endParaRPr lang="en-GB" sz="24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1270616"/>
                  </a:ext>
                </a:extLst>
              </a:tr>
              <a:tr h="848594">
                <a:tc>
                  <a:txBody>
                    <a:bodyPr/>
                    <a:lstStyle/>
                    <a:p>
                      <a:pPr algn="ctr"/>
                      <a:endParaRPr lang="en-GB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5441017"/>
                  </a:ext>
                </a:extLst>
              </a:tr>
              <a:tr h="848594">
                <a:tc>
                  <a:txBody>
                    <a:bodyPr/>
                    <a:lstStyle/>
                    <a:p>
                      <a:pPr algn="ctr"/>
                      <a:endParaRPr lang="en-GB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5852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2581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ED2B184-50B3-41A4-B7B5-38F2FA504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29" y="365125"/>
            <a:ext cx="11869771" cy="1362075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all rights equal online? </a:t>
            </a:r>
            <a:endParaRPr lang="en-GB" sz="6600" b="1" dirty="0">
              <a:solidFill>
                <a:srgbClr val="794D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  <p:pic>
        <p:nvPicPr>
          <p:cNvPr id="3" name="Picture 2" descr="Text, icon&#10;&#10;Description automatically generated">
            <a:extLst>
              <a:ext uri="{FF2B5EF4-FFF2-40B4-BE49-F238E27FC236}">
                <a16:creationId xmlns:a16="http://schemas.microsoft.com/office/drawing/2014/main" id="{15C2F4DE-48ED-42BE-9490-8983474279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142" y="2444577"/>
            <a:ext cx="4103945" cy="404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85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44412-7EBC-46BC-B610-B8C6D36D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52386" cy="635985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600" b="1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Scenarios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3FD6C981-0586-412F-B0AA-D95032FB2915}"/>
              </a:ext>
            </a:extLst>
          </p:cNvPr>
          <p:cNvSpPr/>
          <p:nvPr/>
        </p:nvSpPr>
        <p:spPr>
          <a:xfrm>
            <a:off x="662540" y="1467852"/>
            <a:ext cx="5433460" cy="4259179"/>
          </a:xfrm>
          <a:prstGeom prst="wedgeEllipseCallout">
            <a:avLst>
              <a:gd name="adj1" fmla="val -37279"/>
              <a:gd name="adj2" fmla="val 59868"/>
            </a:avLst>
          </a:prstGeom>
          <a:noFill/>
          <a:ln w="76200">
            <a:solidFill>
              <a:srgbClr val="794D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A person </a:t>
            </a:r>
            <a:r>
              <a:rPr lang="en-GB" sz="3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posts anonymously online </a:t>
            </a:r>
            <a:r>
              <a:rPr lang="en-GB" sz="3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regularly make fun of a high-profile public figure they </a:t>
            </a:r>
            <a:r>
              <a:rPr lang="en-GB" sz="30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dislike.</a:t>
            </a:r>
            <a:endParaRPr lang="en-GB" sz="3000" strike="sngStrike" dirty="0">
              <a:solidFill>
                <a:schemeClr val="tx1"/>
              </a:solidFill>
            </a:endParaRP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A1CA5E1D-6125-46A5-8084-61EE25B7A7BE}"/>
              </a:ext>
            </a:extLst>
          </p:cNvPr>
          <p:cNvSpPr/>
          <p:nvPr/>
        </p:nvSpPr>
        <p:spPr>
          <a:xfrm>
            <a:off x="6558014" y="1467852"/>
            <a:ext cx="5433460" cy="4259179"/>
          </a:xfrm>
          <a:prstGeom prst="wedgeEllipseCallout">
            <a:avLst>
              <a:gd name="adj1" fmla="val 34244"/>
              <a:gd name="adj2" fmla="val 67495"/>
            </a:avLst>
          </a:prstGeom>
          <a:noFill/>
          <a:ln w="76200">
            <a:solidFill>
              <a:srgbClr val="794D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The government monitors children’s online activity to prevent them from being </a:t>
            </a:r>
            <a:r>
              <a:rPr lang="en-GB" sz="30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radicalised.</a:t>
            </a:r>
            <a:endParaRPr lang="en-GB" sz="3000" strike="sngStrik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689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metadata xmlns="http://www.objective.com/ecm/document/metadata/FF3C5B18883D4E21973B57C2EEED7FD1" version="1.0.0">
  <systemFields>
    <field name="Objective-Id">
      <value order="0">A38416881</value>
    </field>
    <field name="Objective-Title">
      <value order="0">Your right to be safe and secure online - Presentation - Secondary - FINAL proof with KH amends (E) 28.01.22</value>
    </field>
    <field name="Objective-Description">
      <value order="0"/>
    </field>
    <field name="Objective-CreationStamp">
      <value order="0">2022-02-02T15:23:40Z</value>
    </field>
    <field name="Objective-IsApproved">
      <value order="0">false</value>
    </field>
    <field name="Objective-IsPublished">
      <value order="0">false</value>
    </field>
    <field name="Objective-DatePublished">
      <value order="0"/>
    </field>
    <field name="Objective-ModificationStamp">
      <value order="0">2022-02-02T15:23:47Z</value>
    </field>
    <field name="Objective-Owner">
      <value order="0">Harvey, Karen - (EPS - Digital Learning Division)</value>
    </field>
    <field name="Objective-Path">
      <value order="0">Objective Global Folder:Business File Plan:Education &amp; Public Services (EPS):Education &amp; Public Services (EPS) - Operations Directorate:1 - Save:8. Digital Learning Division:EdTech Service Unit:Digital Resilience in Education:Digital Resilience Projects:Digital Resilience in Education - Projects - 2021-2022 - Digital Resilience in Education Resource Programme - Project Management :Digital Resilience Education Resources - 9. Resource Pack 3 Your right to be safe and secure online</value>
    </field>
    <field name="Objective-Parent">
      <value order="0">Digital Resilience Education Resources - 9. Resource Pack 3 Your right to be safe and secure online</value>
    </field>
    <field name="Objective-State">
      <value order="0">Being Drafted</value>
    </field>
    <field name="Objective-VersionId">
      <value order="0">vA74753881</value>
    </field>
    <field name="Objective-Version">
      <value order="0">0.1</value>
    </field>
    <field name="Objective-VersionNumber">
      <value order="0">1</value>
    </field>
    <field name="Objective-VersionComment">
      <value order="0">First version</value>
    </field>
    <field name="Objective-FileNumber">
      <value order="0">qA1473088</value>
    </field>
    <field name="Objective-Classification">
      <value order="0">Official</value>
    </field>
    <field name="Objective-Caveats">
      <value order="0"/>
    </field>
  </systemFields>
  <catalogues>
    <catalogue name="Document Type Catalogue" type="type" ori="id:cA14">
      <field name="Objective-Date Acquired">
        <value order="0"/>
      </field>
      <field name="Objective-Official Translation">
        <value order="0"/>
      </field>
      <field name="Objective-Connect Creator">
        <value order="0"/>
      </field>
    </catalogue>
  </catalogues>
</metadat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1D1E98B3209D4493493866D5B8328A" ma:contentTypeVersion="13" ma:contentTypeDescription="Create a new document." ma:contentTypeScope="" ma:versionID="ea95887281ef153a42e887e193fe0f44">
  <xsd:schema xmlns:xsd="http://www.w3.org/2001/XMLSchema" xmlns:xs="http://www.w3.org/2001/XMLSchema" xmlns:p="http://schemas.microsoft.com/office/2006/metadata/properties" xmlns:ns3="fad5256b-9034-4098-a484-2992d39a629e" xmlns:ns4="27233c93-c413-4fbb-a11c-d69fcc6dbe32" targetNamespace="http://schemas.microsoft.com/office/2006/metadata/properties" ma:root="true" ma:fieldsID="343eaa1b3df8de2187895afd6106874e" ns3:_="" ns4:_="">
    <xsd:import namespace="fad5256b-9034-4098-a484-2992d39a629e"/>
    <xsd:import namespace="27233c93-c413-4fbb-a11c-d69fcc6dbe3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d5256b-9034-4098-a484-2992d39a62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233c93-c413-4fbb-a11c-d69fcc6dbe3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CBA76D-6B50-4C8C-ADD6-A3D2C2F2F100}">
  <ds:schemaRefs>
    <ds:schemaRef ds:uri="http://schemas.microsoft.com/office/infopath/2007/PartnerControls"/>
    <ds:schemaRef ds:uri="27233c93-c413-4fbb-a11c-d69fcc6dbe32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fad5256b-9034-4098-a484-2992d39a629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FF3C5B18883D4E21973B57C2EEED7FD1"/>
  </ds:schemaRefs>
</ds:datastoreItem>
</file>

<file path=customXml/itemProps3.xml><?xml version="1.0" encoding="utf-8"?>
<ds:datastoreItem xmlns:ds="http://schemas.openxmlformats.org/officeDocument/2006/customXml" ds:itemID="{2AF2C851-129A-45F2-A6E8-62FA318A67E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A74A1D8-7488-40C2-B6F3-32C01F728D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d5256b-9034-4098-a484-2992d39a629e"/>
    <ds:schemaRef ds:uri="27233c93-c413-4fbb-a11c-d69fcc6dbe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1269</TotalTime>
  <Words>641</Words>
  <Application>Microsoft Office PowerPoint</Application>
  <PresentationFormat>Widescreen</PresentationFormat>
  <Paragraphs>80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Your right to be safe  and secure online: Secondary lesson</vt:lpstr>
      <vt:lpstr>Learning outcomes</vt:lpstr>
      <vt:lpstr>How do you know what your rights are?</vt:lpstr>
      <vt:lpstr>United Nations Convention on the Rights of the Child (UNCRC)</vt:lpstr>
      <vt:lpstr>Who is responsible for upholding your rights?</vt:lpstr>
      <vt:lpstr>What are your online rights?</vt:lpstr>
      <vt:lpstr>What are your online rights?</vt:lpstr>
      <vt:lpstr>Are all rights equal online? </vt:lpstr>
      <vt:lpstr>Scenarios</vt:lpstr>
      <vt:lpstr>Scenarios</vt:lpstr>
      <vt:lpstr>Scenarios</vt:lpstr>
      <vt:lpstr>Scenarios</vt:lpstr>
      <vt:lpstr>Things to consider</vt:lpstr>
      <vt:lpstr>Notes for teachers</vt:lpstr>
      <vt:lpstr>What can you do if your rights are violated?</vt:lpstr>
      <vt:lpstr>Getting help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Racism Primary Lesson</dc:title>
  <dc:creator>Gareth Cort</dc:creator>
  <cp:lastModifiedBy>Perry, Alex (EPS - Digital Learning Division)</cp:lastModifiedBy>
  <cp:revision>60</cp:revision>
  <dcterms:created xsi:type="dcterms:W3CDTF">2021-07-26T18:45:13Z</dcterms:created>
  <dcterms:modified xsi:type="dcterms:W3CDTF">2022-02-07T13:39:45Z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A38416881</vt:lpwstr>
  </property>
  <property fmtid="{D5CDD505-2E9C-101B-9397-08002B2CF9AE}" pid="4" name="Objective-Title">
    <vt:lpwstr>Your right to be safe and secure online - Presentation - Secondary - FINAL proof with KH amends (E) 28.01.22</vt:lpwstr>
  </property>
  <property fmtid="{D5CDD505-2E9C-101B-9397-08002B2CF9AE}" pid="5" name="Objective-Description">
    <vt:lpwstr/>
  </property>
  <property fmtid="{D5CDD505-2E9C-101B-9397-08002B2CF9AE}" pid="6" name="Objective-CreationStamp">
    <vt:filetime>2022-02-02T15:23:44Z</vt:filetime>
  </property>
  <property fmtid="{D5CDD505-2E9C-101B-9397-08002B2CF9AE}" pid="7" name="Objective-IsApproved">
    <vt:bool>false</vt:bool>
  </property>
  <property fmtid="{D5CDD505-2E9C-101B-9397-08002B2CF9AE}" pid="8" name="Objective-IsPublished">
    <vt:bool>false</vt:bool>
  </property>
  <property fmtid="{D5CDD505-2E9C-101B-9397-08002B2CF9AE}" pid="9" name="Objective-DatePublished">
    <vt:lpwstr/>
  </property>
  <property fmtid="{D5CDD505-2E9C-101B-9397-08002B2CF9AE}" pid="10" name="Objective-ModificationStamp">
    <vt:filetime>2022-02-02T15:23:47Z</vt:filetime>
  </property>
  <property fmtid="{D5CDD505-2E9C-101B-9397-08002B2CF9AE}" pid="11" name="Objective-Owner">
    <vt:lpwstr>Harvey, Karen - (EPS - Digital Learning Division)</vt:lpwstr>
  </property>
  <property fmtid="{D5CDD505-2E9C-101B-9397-08002B2CF9AE}" pid="12" name="Objective-Path">
    <vt:lpwstr>Objective Global Folder:Business File Plan:Education &amp; Public Services (EPS):Education &amp; Public Services (EPS) - Operations Directorate:1 - Save:8. Digital Learning Division:EdTech Service Unit:Digital Resilience in Education:Digital Resilience Projects:D</vt:lpwstr>
  </property>
  <property fmtid="{D5CDD505-2E9C-101B-9397-08002B2CF9AE}" pid="13" name="Objective-Parent">
    <vt:lpwstr>Digital Resilience Education Resources - 9. Resource Pack 3 Your right to be safe and secure online</vt:lpwstr>
  </property>
  <property fmtid="{D5CDD505-2E9C-101B-9397-08002B2CF9AE}" pid="14" name="Objective-State">
    <vt:lpwstr>Being Drafted</vt:lpwstr>
  </property>
  <property fmtid="{D5CDD505-2E9C-101B-9397-08002B2CF9AE}" pid="15" name="Objective-VersionId">
    <vt:lpwstr>vA74753881</vt:lpwstr>
  </property>
  <property fmtid="{D5CDD505-2E9C-101B-9397-08002B2CF9AE}" pid="16" name="Objective-Version">
    <vt:lpwstr>0.1</vt:lpwstr>
  </property>
  <property fmtid="{D5CDD505-2E9C-101B-9397-08002B2CF9AE}" pid="17" name="Objective-VersionNumber">
    <vt:r8>1</vt:r8>
  </property>
  <property fmtid="{D5CDD505-2E9C-101B-9397-08002B2CF9AE}" pid="18" name="Objective-VersionComment">
    <vt:lpwstr>First version</vt:lpwstr>
  </property>
  <property fmtid="{D5CDD505-2E9C-101B-9397-08002B2CF9AE}" pid="19" name="Objective-FileNumber">
    <vt:lpwstr/>
  </property>
  <property fmtid="{D5CDD505-2E9C-101B-9397-08002B2CF9AE}" pid="20" name="Objective-Classification">
    <vt:lpwstr>[Inherited - Official]</vt:lpwstr>
  </property>
  <property fmtid="{D5CDD505-2E9C-101B-9397-08002B2CF9AE}" pid="21" name="Objective-Caveats">
    <vt:lpwstr/>
  </property>
  <property fmtid="{D5CDD505-2E9C-101B-9397-08002B2CF9AE}" pid="22" name="Objective-Date Acquired">
    <vt:lpwstr/>
  </property>
  <property fmtid="{D5CDD505-2E9C-101B-9397-08002B2CF9AE}" pid="23" name="Objective-Official Translation">
    <vt:lpwstr/>
  </property>
  <property fmtid="{D5CDD505-2E9C-101B-9397-08002B2CF9AE}" pid="24" name="Objective-Connect Creator">
    <vt:lpwstr/>
  </property>
  <property fmtid="{D5CDD505-2E9C-101B-9397-08002B2CF9AE}" pid="25" name="Objective-Comment">
    <vt:lpwstr/>
  </property>
  <property fmtid="{D5CDD505-2E9C-101B-9397-08002B2CF9AE}" pid="26" name="ContentTypeId">
    <vt:lpwstr>0x010100031D1E98B3209D4493493866D5B8328A</vt:lpwstr>
  </property>
</Properties>
</file>