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5"/>
  </p:notes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015AF91-265A-4D3A-8C3B-94B3B691F98C}" type="datetimeFigureOut">
              <a:rPr lang="en-GB" smtClean="0"/>
              <a:t>01/09/2015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0C9F42-4A0E-48D2-BC9B-825173054F65}" type="slidenum">
              <a:rPr lang="en-GB" smtClean="0"/>
              <a:t>‹#›</a:t>
            </a:fld>
            <a:endParaRPr lang="en-GB"/>
          </a:p>
        </p:txBody>
      </p:sp>
    </p:spTree>
    <p:extLst>
      <p:ext uri="{BB962C8B-B14F-4D97-AF65-F5344CB8AC3E}">
        <p14:creationId xmlns:p14="http://schemas.microsoft.com/office/powerpoint/2010/main" val="4331654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7AFEE2-AD4D-764A-A2F0-61E59C870AC6}"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1572710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D92CCDF5-BC1E-C044-B4C7-A23ADF035DF8}" type="datetimeFigureOut">
              <a:rPr lang="en-US" smtClean="0">
                <a:solidFill>
                  <a:prstClr val="black">
                    <a:tint val="75000"/>
                  </a:prstClr>
                </a:solidFill>
              </a:rPr>
              <a:pPr/>
              <a:t>9/1/2015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3C59495-38BC-D544-83A6-46488695F5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488327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D92CCDF5-BC1E-C044-B4C7-A23ADF035DF8}" type="datetimeFigureOut">
              <a:rPr lang="en-US" smtClean="0">
                <a:solidFill>
                  <a:prstClr val="black">
                    <a:tint val="75000"/>
                  </a:prstClr>
                </a:solidFill>
              </a:rPr>
              <a:pPr/>
              <a:t>9/1/2015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3C59495-38BC-D544-83A6-46488695F5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813134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D92CCDF5-BC1E-C044-B4C7-A23ADF035DF8}" type="datetimeFigureOut">
              <a:rPr lang="en-US" smtClean="0">
                <a:solidFill>
                  <a:prstClr val="black">
                    <a:tint val="75000"/>
                  </a:prstClr>
                </a:solidFill>
              </a:rPr>
              <a:pPr/>
              <a:t>9/1/2015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3C59495-38BC-D544-83A6-46488695F5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385909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C9C6539F-E966-C34A-9918-9218CFBC9D79}" type="datetimeFigureOut">
              <a:rPr lang="en-US" smtClean="0">
                <a:solidFill>
                  <a:prstClr val="black">
                    <a:tint val="75000"/>
                  </a:prstClr>
                </a:solidFill>
              </a:rPr>
              <a:pPr/>
              <a:t>9/1/2015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4159EC1-89EF-024A-A99A-B2D31752F2C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182556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C9C6539F-E966-C34A-9918-9218CFBC9D79}" type="datetimeFigureOut">
              <a:rPr lang="en-US" smtClean="0">
                <a:solidFill>
                  <a:prstClr val="black">
                    <a:tint val="75000"/>
                  </a:prstClr>
                </a:solidFill>
              </a:rPr>
              <a:pPr/>
              <a:t>9/1/2015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4159EC1-89EF-024A-A99A-B2D31752F2C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083060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C9C6539F-E966-C34A-9918-9218CFBC9D79}" type="datetimeFigureOut">
              <a:rPr lang="en-US" smtClean="0">
                <a:solidFill>
                  <a:prstClr val="black">
                    <a:tint val="75000"/>
                  </a:prstClr>
                </a:solidFill>
              </a:rPr>
              <a:pPr/>
              <a:t>9/1/2015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4159EC1-89EF-024A-A99A-B2D31752F2C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671234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C9C6539F-E966-C34A-9918-9218CFBC9D79}" type="datetimeFigureOut">
              <a:rPr lang="en-US" smtClean="0">
                <a:solidFill>
                  <a:prstClr val="black">
                    <a:tint val="75000"/>
                  </a:prstClr>
                </a:solidFill>
              </a:rPr>
              <a:pPr/>
              <a:t>9/1/2015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4159EC1-89EF-024A-A99A-B2D31752F2C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820335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C9C6539F-E966-C34A-9918-9218CFBC9D79}" type="datetimeFigureOut">
              <a:rPr lang="en-US" smtClean="0">
                <a:solidFill>
                  <a:prstClr val="black">
                    <a:tint val="75000"/>
                  </a:prstClr>
                </a:solidFill>
              </a:rPr>
              <a:pPr/>
              <a:t>9/1/2015</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B4159EC1-89EF-024A-A99A-B2D31752F2C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150459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C9C6539F-E966-C34A-9918-9218CFBC9D79}" type="datetimeFigureOut">
              <a:rPr lang="en-US" smtClean="0">
                <a:solidFill>
                  <a:prstClr val="black">
                    <a:tint val="75000"/>
                  </a:prstClr>
                </a:solidFill>
              </a:rPr>
              <a:pPr/>
              <a:t>9/1/2015</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4159EC1-89EF-024A-A99A-B2D31752F2C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521011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C6539F-E966-C34A-9918-9218CFBC9D79}" type="datetimeFigureOut">
              <a:rPr lang="en-US" smtClean="0">
                <a:solidFill>
                  <a:prstClr val="black">
                    <a:tint val="75000"/>
                  </a:prstClr>
                </a:solidFill>
              </a:rPr>
              <a:pPr/>
              <a:t>9/1/2015</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B4159EC1-89EF-024A-A99A-B2D31752F2C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158743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C9C6539F-E966-C34A-9918-9218CFBC9D79}" type="datetimeFigureOut">
              <a:rPr lang="en-US" smtClean="0">
                <a:solidFill>
                  <a:prstClr val="black">
                    <a:tint val="75000"/>
                  </a:prstClr>
                </a:solidFill>
              </a:rPr>
              <a:pPr/>
              <a:t>9/1/2015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4159EC1-89EF-024A-A99A-B2D31752F2C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054176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D92CCDF5-BC1E-C044-B4C7-A23ADF035DF8}" type="datetimeFigureOut">
              <a:rPr lang="en-US" smtClean="0">
                <a:solidFill>
                  <a:prstClr val="black">
                    <a:tint val="75000"/>
                  </a:prstClr>
                </a:solidFill>
              </a:rPr>
              <a:pPr/>
              <a:t>9/1/2015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3C59495-38BC-D544-83A6-46488695F5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6975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C9C6539F-E966-C34A-9918-9218CFBC9D79}" type="datetimeFigureOut">
              <a:rPr lang="en-US" smtClean="0">
                <a:solidFill>
                  <a:prstClr val="black">
                    <a:tint val="75000"/>
                  </a:prstClr>
                </a:solidFill>
              </a:rPr>
              <a:pPr/>
              <a:t>9/1/2015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4159EC1-89EF-024A-A99A-B2D31752F2C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543438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C9C6539F-E966-C34A-9918-9218CFBC9D79}" type="datetimeFigureOut">
              <a:rPr lang="en-US" smtClean="0">
                <a:solidFill>
                  <a:prstClr val="black">
                    <a:tint val="75000"/>
                  </a:prstClr>
                </a:solidFill>
              </a:rPr>
              <a:pPr/>
              <a:t>9/1/2015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4159EC1-89EF-024A-A99A-B2D31752F2C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207691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C9C6539F-E966-C34A-9918-9218CFBC9D79}" type="datetimeFigureOut">
              <a:rPr lang="en-US" smtClean="0">
                <a:solidFill>
                  <a:prstClr val="black">
                    <a:tint val="75000"/>
                  </a:prstClr>
                </a:solidFill>
              </a:rPr>
              <a:pPr/>
              <a:t>9/1/2015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4159EC1-89EF-024A-A99A-B2D31752F2C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756633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D92CCDF5-BC1E-C044-B4C7-A23ADF035DF8}" type="datetimeFigureOut">
              <a:rPr lang="en-US" smtClean="0">
                <a:solidFill>
                  <a:prstClr val="black">
                    <a:tint val="75000"/>
                  </a:prstClr>
                </a:solidFill>
              </a:rPr>
              <a:pPr/>
              <a:t>9/1/2015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3C59495-38BC-D544-83A6-46488695F5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887658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D92CCDF5-BC1E-C044-B4C7-A23ADF035DF8}" type="datetimeFigureOut">
              <a:rPr lang="en-US" smtClean="0">
                <a:solidFill>
                  <a:prstClr val="black">
                    <a:tint val="75000"/>
                  </a:prstClr>
                </a:solidFill>
              </a:rPr>
              <a:pPr/>
              <a:t>9/1/2015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3C59495-38BC-D544-83A6-46488695F5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874014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D92CCDF5-BC1E-C044-B4C7-A23ADF035DF8}" type="datetimeFigureOut">
              <a:rPr lang="en-US" smtClean="0">
                <a:solidFill>
                  <a:prstClr val="black">
                    <a:tint val="75000"/>
                  </a:prstClr>
                </a:solidFill>
              </a:rPr>
              <a:pPr/>
              <a:t>9/1/2015</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63C59495-38BC-D544-83A6-46488695F5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0488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D92CCDF5-BC1E-C044-B4C7-A23ADF035DF8}" type="datetimeFigureOut">
              <a:rPr lang="en-US" smtClean="0">
                <a:solidFill>
                  <a:prstClr val="black">
                    <a:tint val="75000"/>
                  </a:prstClr>
                </a:solidFill>
              </a:rPr>
              <a:pPr/>
              <a:t>9/1/2015</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63C59495-38BC-D544-83A6-46488695F5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194927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2CCDF5-BC1E-C044-B4C7-A23ADF035DF8}" type="datetimeFigureOut">
              <a:rPr lang="en-US" smtClean="0">
                <a:solidFill>
                  <a:prstClr val="black">
                    <a:tint val="75000"/>
                  </a:prstClr>
                </a:solidFill>
              </a:rPr>
              <a:pPr/>
              <a:t>9/1/2015</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63C59495-38BC-D544-83A6-46488695F5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045897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D92CCDF5-BC1E-C044-B4C7-A23ADF035DF8}" type="datetimeFigureOut">
              <a:rPr lang="en-US" smtClean="0">
                <a:solidFill>
                  <a:prstClr val="black">
                    <a:tint val="75000"/>
                  </a:prstClr>
                </a:solidFill>
              </a:rPr>
              <a:pPr/>
              <a:t>9/1/2015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3C59495-38BC-D544-83A6-46488695F5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444094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D92CCDF5-BC1E-C044-B4C7-A23ADF035DF8}" type="datetimeFigureOut">
              <a:rPr lang="en-US" smtClean="0">
                <a:solidFill>
                  <a:prstClr val="black">
                    <a:tint val="75000"/>
                  </a:prstClr>
                </a:solidFill>
              </a:rPr>
              <a:pPr/>
              <a:t>9/1/2015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3C59495-38BC-D544-83A6-46488695F5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693054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emf"/><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D92CCDF5-BC1E-C044-B4C7-A23ADF035DF8}" type="datetimeFigureOut">
              <a:rPr lang="en-US" smtClean="0">
                <a:solidFill>
                  <a:prstClr val="black">
                    <a:tint val="75000"/>
                  </a:prstClr>
                </a:solidFill>
              </a:rPr>
              <a:pPr defTabSz="457200"/>
              <a:t>9/1/2015</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63C59495-38BC-D544-83A6-46488695F585}" type="slidenum">
              <a:rPr lang="en-US" smtClean="0">
                <a:solidFill>
                  <a:prstClr val="black">
                    <a:tint val="75000"/>
                  </a:prstClr>
                </a:solidFill>
              </a:rPr>
              <a:pPr defTabSz="457200"/>
              <a:t>‹#›</a:t>
            </a:fld>
            <a:endParaRPr lang="en-US" dirty="0">
              <a:solidFill>
                <a:prstClr val="black">
                  <a:tint val="75000"/>
                </a:prstClr>
              </a:solidFill>
            </a:endParaRPr>
          </a:p>
        </p:txBody>
      </p:sp>
    </p:spTree>
    <p:extLst>
      <p:ext uri="{BB962C8B-B14F-4D97-AF65-F5344CB8AC3E}">
        <p14:creationId xmlns:p14="http://schemas.microsoft.com/office/powerpoint/2010/main" val="274691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C9C6539F-E966-C34A-9918-9218CFBC9D79}" type="datetimeFigureOut">
              <a:rPr lang="en-US" smtClean="0">
                <a:solidFill>
                  <a:prstClr val="black">
                    <a:tint val="75000"/>
                  </a:prstClr>
                </a:solidFill>
              </a:rPr>
              <a:pPr defTabSz="457200"/>
              <a:t>9/1/2015</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B4159EC1-89EF-024A-A99A-B2D31752F2C6}" type="slidenum">
              <a:rPr lang="en-US" smtClean="0">
                <a:solidFill>
                  <a:prstClr val="black">
                    <a:tint val="75000"/>
                  </a:prstClr>
                </a:solidFill>
              </a:rPr>
              <a:pPr defTabSz="457200"/>
              <a:t>‹#›</a:t>
            </a:fld>
            <a:endParaRPr lang="en-US" dirty="0">
              <a:solidFill>
                <a:prstClr val="black">
                  <a:tint val="75000"/>
                </a:prstClr>
              </a:solidFill>
            </a:endParaRPr>
          </a:p>
        </p:txBody>
      </p:sp>
    </p:spTree>
    <p:extLst>
      <p:ext uri="{BB962C8B-B14F-4D97-AF65-F5344CB8AC3E}">
        <p14:creationId xmlns:p14="http://schemas.microsoft.com/office/powerpoint/2010/main" val="61050735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slide" Target="slide3.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460602" y="3758693"/>
            <a:ext cx="8440510" cy="696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155" tIns="40078" rIns="80155" bIns="40078">
            <a:spAutoFit/>
          </a:bodyPr>
          <a:lstStyle>
            <a:lvl1pPr eaLnBrk="0" hangingPunct="0">
              <a:defRPr sz="2100">
                <a:solidFill>
                  <a:schemeClr val="tx1"/>
                </a:solidFill>
                <a:latin typeface="Calibri" charset="0"/>
                <a:ea typeface="ＭＳ Ｐゴシック" charset="0"/>
                <a:cs typeface="ＭＳ Ｐゴシック" charset="0"/>
              </a:defRPr>
            </a:lvl1pPr>
            <a:lvl2pPr marL="742950" indent="-285750" eaLnBrk="0" hangingPunct="0">
              <a:defRPr sz="2100">
                <a:solidFill>
                  <a:schemeClr val="tx1"/>
                </a:solidFill>
                <a:latin typeface="Calibri" charset="0"/>
                <a:ea typeface="ＭＳ Ｐゴシック" charset="0"/>
              </a:defRPr>
            </a:lvl2pPr>
            <a:lvl3pPr marL="1143000" indent="-228600" eaLnBrk="0" hangingPunct="0">
              <a:defRPr sz="2100">
                <a:solidFill>
                  <a:schemeClr val="tx1"/>
                </a:solidFill>
                <a:latin typeface="Calibri" charset="0"/>
                <a:ea typeface="ＭＳ Ｐゴシック" charset="0"/>
              </a:defRPr>
            </a:lvl3pPr>
            <a:lvl4pPr marL="1600200" indent="-228600" eaLnBrk="0" hangingPunct="0">
              <a:defRPr sz="2100">
                <a:solidFill>
                  <a:schemeClr val="tx1"/>
                </a:solidFill>
                <a:latin typeface="Calibri" charset="0"/>
                <a:ea typeface="ＭＳ Ｐゴシック" charset="0"/>
              </a:defRPr>
            </a:lvl4pPr>
            <a:lvl5pPr marL="2057400" indent="-228600" eaLnBrk="0" hangingPunct="0">
              <a:defRPr sz="2100">
                <a:solidFill>
                  <a:schemeClr val="tx1"/>
                </a:solidFill>
                <a:latin typeface="Calibri" charset="0"/>
                <a:ea typeface="ＭＳ Ｐゴシック" charset="0"/>
              </a:defRPr>
            </a:lvl5pPr>
            <a:lvl6pPr marL="2514600" indent="-228600" defTabSz="520700" eaLnBrk="0" fontAlgn="base" hangingPunct="0">
              <a:spcBef>
                <a:spcPct val="0"/>
              </a:spcBef>
              <a:spcAft>
                <a:spcPct val="0"/>
              </a:spcAft>
              <a:defRPr sz="2100">
                <a:solidFill>
                  <a:schemeClr val="tx1"/>
                </a:solidFill>
                <a:latin typeface="Calibri" charset="0"/>
                <a:ea typeface="ＭＳ Ｐゴシック" charset="0"/>
              </a:defRPr>
            </a:lvl6pPr>
            <a:lvl7pPr marL="2971800" indent="-228600" defTabSz="520700" eaLnBrk="0" fontAlgn="base" hangingPunct="0">
              <a:spcBef>
                <a:spcPct val="0"/>
              </a:spcBef>
              <a:spcAft>
                <a:spcPct val="0"/>
              </a:spcAft>
              <a:defRPr sz="2100">
                <a:solidFill>
                  <a:schemeClr val="tx1"/>
                </a:solidFill>
                <a:latin typeface="Calibri" charset="0"/>
                <a:ea typeface="ＭＳ Ｐゴシック" charset="0"/>
              </a:defRPr>
            </a:lvl7pPr>
            <a:lvl8pPr marL="3429000" indent="-228600" defTabSz="520700" eaLnBrk="0" fontAlgn="base" hangingPunct="0">
              <a:spcBef>
                <a:spcPct val="0"/>
              </a:spcBef>
              <a:spcAft>
                <a:spcPct val="0"/>
              </a:spcAft>
              <a:defRPr sz="2100">
                <a:solidFill>
                  <a:schemeClr val="tx1"/>
                </a:solidFill>
                <a:latin typeface="Calibri" charset="0"/>
                <a:ea typeface="ＭＳ Ｐゴシック" charset="0"/>
              </a:defRPr>
            </a:lvl8pPr>
            <a:lvl9pPr marL="3886200" indent="-228600" defTabSz="520700" eaLnBrk="0" fontAlgn="base" hangingPunct="0">
              <a:spcBef>
                <a:spcPct val="0"/>
              </a:spcBef>
              <a:spcAft>
                <a:spcPct val="0"/>
              </a:spcAft>
              <a:defRPr sz="2100">
                <a:solidFill>
                  <a:schemeClr val="tx1"/>
                </a:solidFill>
                <a:latin typeface="Calibri" charset="0"/>
                <a:ea typeface="ＭＳ Ｐゴシック" charset="0"/>
              </a:defRPr>
            </a:lvl9pPr>
          </a:lstStyle>
          <a:p>
            <a:pPr algn="ctr" defTabSz="456442" eaLnBrk="1" fontAlgn="base" hangingPunct="1">
              <a:spcBef>
                <a:spcPct val="0"/>
              </a:spcBef>
              <a:spcAft>
                <a:spcPct val="0"/>
              </a:spcAft>
            </a:pPr>
            <a:r>
              <a:rPr lang="en-GB" sz="2000" dirty="0" smtClean="0">
                <a:solidFill>
                  <a:srgbClr val="D53B81"/>
                </a:solidFill>
                <a:latin typeface="Rockwell" charset="0"/>
                <a:cs typeface="Rockwell" charset="0"/>
              </a:rPr>
              <a:t>Learning resources to support the facilitation of enterprise and entrepreneurship education at Key Stage 4 and above</a:t>
            </a:r>
            <a:endParaRPr lang="en-US" sz="2000" dirty="0">
              <a:solidFill>
                <a:srgbClr val="D53B81"/>
              </a:solidFill>
              <a:latin typeface="Rockwell" charset="0"/>
              <a:cs typeface="Rockwell" charset="0"/>
            </a:endParaRPr>
          </a:p>
        </p:txBody>
      </p:sp>
      <p:sp>
        <p:nvSpPr>
          <p:cNvPr id="3" name="TextBox 2"/>
          <p:cNvSpPr txBox="1"/>
          <p:nvPr/>
        </p:nvSpPr>
        <p:spPr>
          <a:xfrm>
            <a:off x="1436914" y="2650697"/>
            <a:ext cx="6487886" cy="1107996"/>
          </a:xfrm>
          <a:prstGeom prst="rect">
            <a:avLst/>
          </a:prstGeom>
          <a:noFill/>
        </p:spPr>
        <p:txBody>
          <a:bodyPr wrap="square" rtlCol="0">
            <a:spAutoFit/>
          </a:bodyPr>
          <a:lstStyle/>
          <a:p>
            <a:pPr algn="ctr" defTabSz="457144"/>
            <a:r>
              <a:rPr lang="en-GB" sz="4800" dirty="0">
                <a:solidFill>
                  <a:srgbClr val="EC008C"/>
                </a:solidFill>
                <a:latin typeface="Rockwell" pitchFamily="18" charset="0"/>
              </a:rPr>
              <a:t>ENTREPRENEURSHIP</a:t>
            </a:r>
          </a:p>
          <a:p>
            <a:pPr algn="ctr" defTabSz="457144"/>
            <a:r>
              <a:rPr lang="en-GB" dirty="0">
                <a:solidFill>
                  <a:srgbClr val="EC008C"/>
                </a:solidFill>
                <a:latin typeface="Rockwell" pitchFamily="18" charset="0"/>
              </a:rPr>
              <a:t>Skills and Behaviours</a:t>
            </a:r>
            <a:endParaRPr lang="en-GB" dirty="0">
              <a:solidFill>
                <a:srgbClr val="EC008C"/>
              </a:solidFill>
              <a:latin typeface="Rockwell" pitchFamily="18" charset="0"/>
            </a:endParaRP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3883" r="3466"/>
          <a:stretch/>
        </p:blipFill>
        <p:spPr>
          <a:xfrm>
            <a:off x="108924" y="5279957"/>
            <a:ext cx="9000000" cy="1570279"/>
          </a:xfrm>
          <a:prstGeom prst="rect">
            <a:avLst/>
          </a:prstGeom>
        </p:spPr>
      </p:pic>
    </p:spTree>
    <p:extLst>
      <p:ext uri="{BB962C8B-B14F-4D97-AF65-F5344CB8AC3E}">
        <p14:creationId xmlns:p14="http://schemas.microsoft.com/office/powerpoint/2010/main" val="7587648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1777" y="6584273"/>
            <a:ext cx="8762180" cy="251183"/>
          </a:xfrm>
          <a:prstGeom prst="rect">
            <a:avLst/>
          </a:prstGeom>
          <a:noFill/>
        </p:spPr>
        <p:txBody>
          <a:bodyPr wrap="square" lIns="80165" tIns="40083" rIns="80165" bIns="40083" rtlCol="0">
            <a:spAutoFit/>
          </a:bodyPr>
          <a:lstStyle/>
          <a:p>
            <a:pPr defTabSz="457200"/>
            <a:r>
              <a:rPr lang="en-US" sz="1100" dirty="0">
                <a:solidFill>
                  <a:prstClr val="white"/>
                </a:solidFill>
                <a:latin typeface="B Frutiger Bold"/>
                <a:cs typeface="B Frutiger Bold"/>
              </a:rPr>
              <a:t>Handout</a:t>
            </a:r>
            <a:endParaRPr lang="en-US" sz="1100" dirty="0">
              <a:solidFill>
                <a:prstClr val="white"/>
              </a:solidFill>
              <a:latin typeface="B Frutiger Bold"/>
              <a:cs typeface="B Frutiger Bold"/>
            </a:endParaRPr>
          </a:p>
        </p:txBody>
      </p:sp>
      <p:sp>
        <p:nvSpPr>
          <p:cNvPr id="9" name="TextBox 8"/>
          <p:cNvSpPr txBox="1"/>
          <p:nvPr/>
        </p:nvSpPr>
        <p:spPr>
          <a:xfrm>
            <a:off x="243098" y="1220586"/>
            <a:ext cx="8440937" cy="927334"/>
          </a:xfrm>
          <a:prstGeom prst="rect">
            <a:avLst/>
          </a:prstGeom>
          <a:noFill/>
        </p:spPr>
        <p:txBody>
          <a:bodyPr wrap="square" lIns="80165" tIns="40083" rIns="80165" bIns="40083" rtlCol="0">
            <a:spAutoFit/>
          </a:bodyPr>
          <a:lstStyle/>
          <a:p>
            <a:pPr defTabSz="457144"/>
            <a:r>
              <a:rPr lang="en-US" dirty="0">
                <a:solidFill>
                  <a:srgbClr val="8EC36A"/>
                </a:solidFill>
                <a:latin typeface="Rockwell"/>
                <a:cs typeface="Rockwell"/>
              </a:rPr>
              <a:t>12. Negotiation</a:t>
            </a:r>
            <a:r>
              <a:rPr lang="en-US" dirty="0">
                <a:solidFill>
                  <a:srgbClr val="8EC36A"/>
                </a:solidFill>
                <a:latin typeface="Rockwell"/>
                <a:cs typeface="Rockwell"/>
              </a:rPr>
              <a:t>, persuasion and influence</a:t>
            </a:r>
          </a:p>
          <a:p>
            <a:pPr defTabSz="457144"/>
            <a:r>
              <a:rPr lang="en-US" sz="1200" dirty="0">
                <a:solidFill>
                  <a:srgbClr val="8EC36A"/>
                </a:solidFill>
                <a:latin typeface="L Frutiger Light"/>
                <a:cs typeface="L Frutiger Light"/>
              </a:rPr>
              <a:t>Understanding </a:t>
            </a:r>
            <a:r>
              <a:rPr lang="en-US" sz="1200" dirty="0">
                <a:solidFill>
                  <a:srgbClr val="8EC36A"/>
                </a:solidFill>
                <a:latin typeface="L Frutiger Light"/>
                <a:cs typeface="L Frutiger Light"/>
              </a:rPr>
              <a:t>negotiation and </a:t>
            </a:r>
            <a:r>
              <a:rPr lang="en-US" sz="1200" dirty="0">
                <a:solidFill>
                  <a:srgbClr val="8EC36A"/>
                </a:solidFill>
                <a:latin typeface="L Frutiger Light"/>
                <a:cs typeface="L Frutiger Light"/>
              </a:rPr>
              <a:t>bargaining</a:t>
            </a:r>
          </a:p>
          <a:p>
            <a:pPr defTabSz="457144"/>
            <a:r>
              <a:rPr lang="en-US" sz="1200" dirty="0">
                <a:solidFill>
                  <a:srgbClr val="8EC36A"/>
                </a:solidFill>
                <a:latin typeface="Rockwell"/>
                <a:cs typeface="Rockwell"/>
              </a:rPr>
              <a:t>SECRET POINTS CARDS</a:t>
            </a:r>
            <a:endParaRPr lang="en-US" sz="1200" dirty="0">
              <a:solidFill>
                <a:srgbClr val="8EC36A"/>
              </a:solidFill>
              <a:latin typeface="L Frutiger Light"/>
              <a:cs typeface="L Frutiger Light"/>
            </a:endParaRPr>
          </a:p>
          <a:p>
            <a:pPr defTabSz="457144"/>
            <a:endParaRPr lang="en-US" sz="1200" dirty="0">
              <a:solidFill>
                <a:srgbClr val="8EC36A"/>
              </a:solidFill>
              <a:latin typeface="L Frutiger Light"/>
              <a:cs typeface="L Frutiger Light"/>
            </a:endParaRPr>
          </a:p>
        </p:txBody>
      </p:sp>
      <p:graphicFrame>
        <p:nvGraphicFramePr>
          <p:cNvPr id="10" name="Table 9"/>
          <p:cNvGraphicFramePr>
            <a:graphicFrameLocks noGrp="1"/>
          </p:cNvGraphicFramePr>
          <p:nvPr>
            <p:extLst>
              <p:ext uri="{D42A27DB-BD31-4B8C-83A1-F6EECF244321}">
                <p14:modId xmlns:p14="http://schemas.microsoft.com/office/powerpoint/2010/main" val="223211982"/>
              </p:ext>
            </p:extLst>
          </p:nvPr>
        </p:nvGraphicFramePr>
        <p:xfrm>
          <a:off x="323637" y="2115504"/>
          <a:ext cx="2488835" cy="2989511"/>
        </p:xfrm>
        <a:graphic>
          <a:graphicData uri="http://schemas.openxmlformats.org/drawingml/2006/table">
            <a:tbl>
              <a:tblPr firstRow="1" bandRow="1">
                <a:tableStyleId>{5C22544A-7EE6-4342-B048-85BDC9FD1C3A}</a:tableStyleId>
              </a:tblPr>
              <a:tblGrid>
                <a:gridCol w="2488835"/>
              </a:tblGrid>
              <a:tr h="232932">
                <a:tc>
                  <a:txBody>
                    <a:bodyPr/>
                    <a:lstStyle/>
                    <a:p>
                      <a:pPr marL="0" marR="0" indent="0" algn="l" defTabSz="521437" rtl="0" eaLnBrk="1" fontAlgn="auto" latinLnBrk="0" hangingPunct="1">
                        <a:lnSpc>
                          <a:spcPct val="100000"/>
                        </a:lnSpc>
                        <a:spcBef>
                          <a:spcPts val="0"/>
                        </a:spcBef>
                        <a:spcAft>
                          <a:spcPts val="0"/>
                        </a:spcAft>
                        <a:buClrTx/>
                        <a:buSzTx/>
                        <a:buFontTx/>
                        <a:buNone/>
                        <a:tabLst/>
                        <a:defRPr/>
                      </a:pPr>
                      <a:r>
                        <a:rPr lang="en-GB" sz="1300" b="0" i="0" dirty="0" smtClean="0">
                          <a:solidFill>
                            <a:srgbClr val="8EC36A"/>
                          </a:solidFill>
                          <a:latin typeface="Rockwell"/>
                          <a:cs typeface="Rockwell"/>
                        </a:rPr>
                        <a:t>The Board of Directors:</a:t>
                      </a:r>
                    </a:p>
                  </a:txBody>
                  <a:tcPr marL="78226" marR="78226" marT="41459" marB="41459">
                    <a:lnL w="38100" cap="flat" cmpd="sng" algn="ctr">
                      <a:solidFill>
                        <a:schemeClr val="accent3"/>
                      </a:solidFill>
                      <a:prstDash val="sysDot"/>
                      <a:round/>
                      <a:headEnd type="none" w="med" len="med"/>
                      <a:tailEnd type="none" w="med" len="med"/>
                    </a:lnL>
                    <a:lnR w="38100" cap="flat" cmpd="sng" algn="ctr">
                      <a:solidFill>
                        <a:schemeClr val="accent3"/>
                      </a:solidFill>
                      <a:prstDash val="sysDot"/>
                      <a:round/>
                      <a:headEnd type="none" w="med" len="med"/>
                      <a:tailEnd type="none" w="med" len="med"/>
                    </a:lnR>
                    <a:lnT w="38100" cap="flat" cmpd="sng" algn="ctr">
                      <a:solidFill>
                        <a:schemeClr val="accent3"/>
                      </a:solidFill>
                      <a:prstDash val="sysDot"/>
                      <a:round/>
                      <a:headEnd type="none" w="med" len="med"/>
                      <a:tailEnd type="none" w="med" len="med"/>
                    </a:lnT>
                    <a:lnB w="12700" cap="flat" cmpd="sng" algn="ctr">
                      <a:solidFill>
                        <a:schemeClr val="accent3"/>
                      </a:solidFill>
                      <a:prstDash val="solid"/>
                      <a:round/>
                      <a:headEnd type="none" w="med" len="med"/>
                      <a:tailEnd type="none" w="med" len="med"/>
                    </a:lnB>
                    <a:solidFill>
                      <a:schemeClr val="bg1"/>
                    </a:solidFill>
                  </a:tcPr>
                </a:tc>
              </a:tr>
              <a:tr h="2708473">
                <a:tc>
                  <a:txBody>
                    <a:bodyPr/>
                    <a:lstStyle/>
                    <a:p>
                      <a:pPr marL="0" marR="0" indent="0" algn="l" defTabSz="521437" rtl="0" eaLnBrk="1" fontAlgn="auto" latinLnBrk="0" hangingPunct="1">
                        <a:lnSpc>
                          <a:spcPct val="100000"/>
                        </a:lnSpc>
                        <a:spcBef>
                          <a:spcPts val="0"/>
                        </a:spcBef>
                        <a:spcAft>
                          <a:spcPts val="0"/>
                        </a:spcAft>
                        <a:buClrTx/>
                        <a:buSzTx/>
                        <a:buFontTx/>
                        <a:buNone/>
                        <a:tabLst/>
                        <a:defRPr/>
                      </a:pPr>
                      <a:r>
                        <a:rPr lang="en-GB" sz="1200" b="0" i="0" dirty="0" smtClean="0">
                          <a:solidFill>
                            <a:schemeClr val="tx1"/>
                          </a:solidFill>
                          <a:latin typeface="L Frutiger Light"/>
                          <a:cs typeface="Rockwell"/>
                        </a:rPr>
                        <a:t>The majority shareholder cannot sell the ground unless she can win a majority vote. This was a factor written into the terms and conditions of the club’s legal status and cannot be changed. The majority shareholder therefore requires more stakeholders to support her decision than those opposed to it and cannot simply go ahead with the proposal if there is not a majority vote in support of the proposal.</a:t>
                      </a:r>
                    </a:p>
                  </a:txBody>
                  <a:tcPr marL="78226" marR="78226" marT="41459" marB="41459">
                    <a:lnL w="38100" cap="flat" cmpd="sng" algn="ctr">
                      <a:solidFill>
                        <a:schemeClr val="accent3"/>
                      </a:solidFill>
                      <a:prstDash val="sysDot"/>
                      <a:round/>
                      <a:headEnd type="none" w="med" len="med"/>
                      <a:tailEnd type="none" w="med" len="med"/>
                    </a:lnL>
                    <a:lnR w="38100" cap="flat" cmpd="sng" algn="ctr">
                      <a:solidFill>
                        <a:schemeClr val="accent3"/>
                      </a:solidFill>
                      <a:prstDash val="sysDot"/>
                      <a:round/>
                      <a:headEnd type="none" w="med" len="med"/>
                      <a:tailEnd type="none" w="med" len="med"/>
                    </a:lnR>
                    <a:lnT w="12700" cap="flat" cmpd="sng" algn="ctr">
                      <a:solidFill>
                        <a:schemeClr val="accent3"/>
                      </a:solidFill>
                      <a:prstDash val="solid"/>
                      <a:round/>
                      <a:headEnd type="none" w="med" len="med"/>
                      <a:tailEnd type="none" w="med" len="med"/>
                    </a:lnT>
                    <a:lnB w="38100" cap="flat" cmpd="sng" algn="ctr">
                      <a:solidFill>
                        <a:schemeClr val="accent3"/>
                      </a:solidFill>
                      <a:prstDash val="sysDot"/>
                      <a:round/>
                      <a:headEnd type="none" w="med" len="med"/>
                      <a:tailEnd type="none" w="med" len="med"/>
                    </a:lnB>
                    <a:solidFill>
                      <a:schemeClr val="bg1"/>
                    </a:solidFill>
                  </a:tcPr>
                </a:tc>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2766427163"/>
              </p:ext>
            </p:extLst>
          </p:nvPr>
        </p:nvGraphicFramePr>
        <p:xfrm>
          <a:off x="3219148" y="2115504"/>
          <a:ext cx="2488835" cy="2989511"/>
        </p:xfrm>
        <a:graphic>
          <a:graphicData uri="http://schemas.openxmlformats.org/drawingml/2006/table">
            <a:tbl>
              <a:tblPr firstRow="1" bandRow="1">
                <a:tableStyleId>{5C22544A-7EE6-4342-B048-85BDC9FD1C3A}</a:tableStyleId>
              </a:tblPr>
              <a:tblGrid>
                <a:gridCol w="2488835"/>
              </a:tblGrid>
              <a:tr h="232932">
                <a:tc>
                  <a:txBody>
                    <a:bodyPr/>
                    <a:lstStyle/>
                    <a:p>
                      <a:pPr marL="0" marR="0" indent="0" algn="l" defTabSz="521437" rtl="0" eaLnBrk="1" fontAlgn="auto" latinLnBrk="0" hangingPunct="1">
                        <a:lnSpc>
                          <a:spcPct val="100000"/>
                        </a:lnSpc>
                        <a:spcBef>
                          <a:spcPts val="0"/>
                        </a:spcBef>
                        <a:spcAft>
                          <a:spcPts val="0"/>
                        </a:spcAft>
                        <a:buClrTx/>
                        <a:buSzTx/>
                        <a:buFontTx/>
                        <a:buNone/>
                        <a:tabLst/>
                        <a:defRPr/>
                      </a:pPr>
                      <a:r>
                        <a:rPr lang="en-GB" sz="1300" b="0" i="0" dirty="0" smtClean="0">
                          <a:solidFill>
                            <a:srgbClr val="8EC36A"/>
                          </a:solidFill>
                          <a:latin typeface="Rockwell"/>
                          <a:cs typeface="Rockwell"/>
                        </a:rPr>
                        <a:t>The players and other staff:</a:t>
                      </a:r>
                    </a:p>
                  </a:txBody>
                  <a:tcPr marL="78226" marR="78226" marT="41459" marB="41459">
                    <a:lnL w="38100" cap="flat" cmpd="sng" algn="ctr">
                      <a:solidFill>
                        <a:schemeClr val="accent3"/>
                      </a:solidFill>
                      <a:prstDash val="sysDot"/>
                      <a:round/>
                      <a:headEnd type="none" w="med" len="med"/>
                      <a:tailEnd type="none" w="med" len="med"/>
                    </a:lnL>
                    <a:lnR w="38100" cap="flat" cmpd="sng" algn="ctr">
                      <a:solidFill>
                        <a:schemeClr val="accent3"/>
                      </a:solidFill>
                      <a:prstDash val="sysDot"/>
                      <a:round/>
                      <a:headEnd type="none" w="med" len="med"/>
                      <a:tailEnd type="none" w="med" len="med"/>
                    </a:lnR>
                    <a:lnT w="38100" cap="flat" cmpd="sng" algn="ctr">
                      <a:solidFill>
                        <a:schemeClr val="accent3"/>
                      </a:solidFill>
                      <a:prstDash val="sysDot"/>
                      <a:round/>
                      <a:headEnd type="none" w="med" len="med"/>
                      <a:tailEnd type="none" w="med" len="med"/>
                    </a:lnT>
                    <a:lnB w="12700" cap="flat" cmpd="sng" algn="ctr">
                      <a:solidFill>
                        <a:schemeClr val="accent3"/>
                      </a:solidFill>
                      <a:prstDash val="solid"/>
                      <a:round/>
                      <a:headEnd type="none" w="med" len="med"/>
                      <a:tailEnd type="none" w="med" len="med"/>
                    </a:lnB>
                    <a:solidFill>
                      <a:schemeClr val="bg1"/>
                    </a:solidFill>
                  </a:tcPr>
                </a:tc>
              </a:tr>
              <a:tr h="2708473">
                <a:tc>
                  <a:txBody>
                    <a:bodyPr/>
                    <a:lstStyle/>
                    <a:p>
                      <a:pPr marL="0" marR="0" indent="0" algn="l" defTabSz="521437" rtl="0" eaLnBrk="1" fontAlgn="auto" latinLnBrk="0" hangingPunct="1">
                        <a:lnSpc>
                          <a:spcPct val="100000"/>
                        </a:lnSpc>
                        <a:spcBef>
                          <a:spcPts val="0"/>
                        </a:spcBef>
                        <a:spcAft>
                          <a:spcPts val="0"/>
                        </a:spcAft>
                        <a:buClrTx/>
                        <a:buSzTx/>
                        <a:buFontTx/>
                        <a:buNone/>
                        <a:tabLst/>
                        <a:defRPr/>
                      </a:pPr>
                      <a:r>
                        <a:rPr lang="en-GB" sz="1200" b="0" i="0" dirty="0" smtClean="0">
                          <a:solidFill>
                            <a:schemeClr val="tx1"/>
                          </a:solidFill>
                          <a:latin typeface="L Frutiger Light"/>
                          <a:cs typeface="Rockwell"/>
                        </a:rPr>
                        <a:t>The 6 players on long term contracts, which had been arranged at least 3 years ago, have a condition within their contracts that they can only be sacked with a huge payout from the club. The 5 players who have been with the club less than 3 years are on less favourable contracts which state that there will be no payout.</a:t>
                      </a:r>
                    </a:p>
                  </a:txBody>
                  <a:tcPr marL="78226" marR="78226" marT="41459" marB="41459">
                    <a:lnL w="38100" cap="flat" cmpd="sng" algn="ctr">
                      <a:solidFill>
                        <a:schemeClr val="accent3"/>
                      </a:solidFill>
                      <a:prstDash val="sysDot"/>
                      <a:round/>
                      <a:headEnd type="none" w="med" len="med"/>
                      <a:tailEnd type="none" w="med" len="med"/>
                    </a:lnL>
                    <a:lnR w="38100" cap="flat" cmpd="sng" algn="ctr">
                      <a:solidFill>
                        <a:schemeClr val="accent3"/>
                      </a:solidFill>
                      <a:prstDash val="sysDot"/>
                      <a:round/>
                      <a:headEnd type="none" w="med" len="med"/>
                      <a:tailEnd type="none" w="med" len="med"/>
                    </a:lnR>
                    <a:lnT w="12700" cap="flat" cmpd="sng" algn="ctr">
                      <a:solidFill>
                        <a:schemeClr val="accent3"/>
                      </a:solidFill>
                      <a:prstDash val="solid"/>
                      <a:round/>
                      <a:headEnd type="none" w="med" len="med"/>
                      <a:tailEnd type="none" w="med" len="med"/>
                    </a:lnT>
                    <a:lnB w="38100" cap="flat" cmpd="sng" algn="ctr">
                      <a:solidFill>
                        <a:schemeClr val="accent3"/>
                      </a:solidFill>
                      <a:prstDash val="sysDot"/>
                      <a:round/>
                      <a:headEnd type="none" w="med" len="med"/>
                      <a:tailEnd type="none" w="med" len="med"/>
                    </a:lnB>
                    <a:solidFill>
                      <a:schemeClr val="bg1"/>
                    </a:solidFill>
                  </a:tcPr>
                </a:tc>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2533587003"/>
              </p:ext>
            </p:extLst>
          </p:nvPr>
        </p:nvGraphicFramePr>
        <p:xfrm>
          <a:off x="6073273" y="2143679"/>
          <a:ext cx="2488835" cy="2989511"/>
        </p:xfrm>
        <a:graphic>
          <a:graphicData uri="http://schemas.openxmlformats.org/drawingml/2006/table">
            <a:tbl>
              <a:tblPr firstRow="1" bandRow="1">
                <a:tableStyleId>{5C22544A-7EE6-4342-B048-85BDC9FD1C3A}</a:tableStyleId>
              </a:tblPr>
              <a:tblGrid>
                <a:gridCol w="2488835"/>
              </a:tblGrid>
              <a:tr h="232932">
                <a:tc>
                  <a:txBody>
                    <a:bodyPr/>
                    <a:lstStyle/>
                    <a:p>
                      <a:pPr marL="0" marR="0" indent="0" algn="l" defTabSz="521437" rtl="0" eaLnBrk="1" fontAlgn="auto" latinLnBrk="0" hangingPunct="1">
                        <a:lnSpc>
                          <a:spcPct val="100000"/>
                        </a:lnSpc>
                        <a:spcBef>
                          <a:spcPts val="0"/>
                        </a:spcBef>
                        <a:spcAft>
                          <a:spcPts val="0"/>
                        </a:spcAft>
                        <a:buClrTx/>
                        <a:buSzTx/>
                        <a:buFontTx/>
                        <a:buNone/>
                        <a:tabLst/>
                        <a:defRPr/>
                      </a:pPr>
                      <a:r>
                        <a:rPr lang="en-GB" sz="1300" b="0" i="0" dirty="0" smtClean="0">
                          <a:solidFill>
                            <a:srgbClr val="8EC36A"/>
                          </a:solidFill>
                          <a:latin typeface="Rockwell"/>
                          <a:cs typeface="Rockwell"/>
                        </a:rPr>
                        <a:t>Fans and the local community:</a:t>
                      </a:r>
                    </a:p>
                  </a:txBody>
                  <a:tcPr marL="78226" marR="78226" marT="41459" marB="41459">
                    <a:lnL w="38100" cap="flat" cmpd="sng" algn="ctr">
                      <a:solidFill>
                        <a:schemeClr val="accent3"/>
                      </a:solidFill>
                      <a:prstDash val="sysDot"/>
                      <a:round/>
                      <a:headEnd type="none" w="med" len="med"/>
                      <a:tailEnd type="none" w="med" len="med"/>
                    </a:lnL>
                    <a:lnR w="38100" cap="flat" cmpd="sng" algn="ctr">
                      <a:solidFill>
                        <a:schemeClr val="accent3"/>
                      </a:solidFill>
                      <a:prstDash val="sysDot"/>
                      <a:round/>
                      <a:headEnd type="none" w="med" len="med"/>
                      <a:tailEnd type="none" w="med" len="med"/>
                    </a:lnR>
                    <a:lnT w="38100" cap="flat" cmpd="sng" algn="ctr">
                      <a:solidFill>
                        <a:schemeClr val="accent3"/>
                      </a:solidFill>
                      <a:prstDash val="sysDot"/>
                      <a:round/>
                      <a:headEnd type="none" w="med" len="med"/>
                      <a:tailEnd type="none" w="med" len="med"/>
                    </a:lnT>
                    <a:lnB w="12700" cap="flat" cmpd="sng" algn="ctr">
                      <a:solidFill>
                        <a:schemeClr val="accent3"/>
                      </a:solidFill>
                      <a:prstDash val="solid"/>
                      <a:round/>
                      <a:headEnd type="none" w="med" len="med"/>
                      <a:tailEnd type="none" w="med" len="med"/>
                    </a:lnB>
                    <a:solidFill>
                      <a:schemeClr val="bg1"/>
                    </a:solidFill>
                  </a:tcPr>
                </a:tc>
              </a:tr>
              <a:tr h="2708473">
                <a:tc>
                  <a:txBody>
                    <a:bodyPr/>
                    <a:lstStyle/>
                    <a:p>
                      <a:pPr marL="0" marR="0" indent="0" algn="l" defTabSz="521437" rtl="0" eaLnBrk="1" fontAlgn="auto" latinLnBrk="0" hangingPunct="1">
                        <a:lnSpc>
                          <a:spcPct val="100000"/>
                        </a:lnSpc>
                        <a:spcBef>
                          <a:spcPts val="0"/>
                        </a:spcBef>
                        <a:spcAft>
                          <a:spcPts val="0"/>
                        </a:spcAft>
                        <a:buClrTx/>
                        <a:buSzTx/>
                        <a:buFontTx/>
                        <a:buNone/>
                        <a:tabLst/>
                        <a:defRPr/>
                      </a:pPr>
                      <a:r>
                        <a:rPr lang="en-GB" sz="1200" b="0" i="0" dirty="0" smtClean="0">
                          <a:solidFill>
                            <a:schemeClr val="tx1"/>
                          </a:solidFill>
                          <a:latin typeface="L Frutiger Light"/>
                          <a:cs typeface="Rockwell"/>
                        </a:rPr>
                        <a:t>One of the members of your group is the Local Planning Officer who has a large amount of influence within the local council and community to stop the club building houses on the land.</a:t>
                      </a:r>
                    </a:p>
                  </a:txBody>
                  <a:tcPr marL="78226" marR="78226" marT="41459" marB="41459">
                    <a:lnL w="38100" cap="flat" cmpd="sng" algn="ctr">
                      <a:solidFill>
                        <a:schemeClr val="accent3"/>
                      </a:solidFill>
                      <a:prstDash val="sysDot"/>
                      <a:round/>
                      <a:headEnd type="none" w="med" len="med"/>
                      <a:tailEnd type="none" w="med" len="med"/>
                    </a:lnL>
                    <a:lnR w="38100" cap="flat" cmpd="sng" algn="ctr">
                      <a:solidFill>
                        <a:schemeClr val="accent3"/>
                      </a:solidFill>
                      <a:prstDash val="sysDot"/>
                      <a:round/>
                      <a:headEnd type="none" w="med" len="med"/>
                      <a:tailEnd type="none" w="med" len="med"/>
                    </a:lnR>
                    <a:lnT w="12700" cap="flat" cmpd="sng" algn="ctr">
                      <a:solidFill>
                        <a:schemeClr val="accent3"/>
                      </a:solidFill>
                      <a:prstDash val="solid"/>
                      <a:round/>
                      <a:headEnd type="none" w="med" len="med"/>
                      <a:tailEnd type="none" w="med" len="med"/>
                    </a:lnT>
                    <a:lnB w="38100" cap="flat" cmpd="sng" algn="ctr">
                      <a:solidFill>
                        <a:schemeClr val="accent3"/>
                      </a:solidFill>
                      <a:prstDash val="sysDot"/>
                      <a:round/>
                      <a:headEnd type="none" w="med" len="med"/>
                      <a:tailEnd type="none" w="med" len="med"/>
                    </a:lnB>
                    <a:solidFill>
                      <a:schemeClr val="bg1"/>
                    </a:solidFill>
                  </a:tcPr>
                </a:tc>
              </a:tr>
            </a:tbl>
          </a:graphicData>
        </a:graphic>
      </p:graphicFrame>
      <p:cxnSp>
        <p:nvCxnSpPr>
          <p:cNvPr id="13" name="Straight Arrow Connector 12">
            <a:hlinkClick r:id="" action="ppaction://noaction"/>
          </p:cNvPr>
          <p:cNvCxnSpPr/>
          <p:nvPr/>
        </p:nvCxnSpPr>
        <p:spPr>
          <a:xfrm>
            <a:off x="8463861" y="6709595"/>
            <a:ext cx="439494"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a:hlinkClick r:id="" action="ppaction://noaction"/>
          </p:cNvPr>
          <p:cNvCxnSpPr/>
          <p:nvPr/>
        </p:nvCxnSpPr>
        <p:spPr>
          <a:xfrm flipH="1">
            <a:off x="7436538" y="6709595"/>
            <a:ext cx="439494"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5" name="Rectangle 14">
            <a:hlinkClick r:id="rId2" action="ppaction://hlinksldjump"/>
          </p:cNvPr>
          <p:cNvSpPr/>
          <p:nvPr/>
        </p:nvSpPr>
        <p:spPr>
          <a:xfrm>
            <a:off x="8014854" y="6674150"/>
            <a:ext cx="318655" cy="4571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144"/>
            <a:endParaRPr lang="en-GB">
              <a:solidFill>
                <a:prstClr val="white"/>
              </a:solidFill>
            </a:endParaRPr>
          </a:p>
        </p:txBody>
      </p:sp>
    </p:spTree>
    <p:extLst>
      <p:ext uri="{BB962C8B-B14F-4D97-AF65-F5344CB8AC3E}">
        <p14:creationId xmlns:p14="http://schemas.microsoft.com/office/powerpoint/2010/main" val="15564117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1777" y="6584273"/>
            <a:ext cx="8762180" cy="251183"/>
          </a:xfrm>
          <a:prstGeom prst="rect">
            <a:avLst/>
          </a:prstGeom>
          <a:noFill/>
        </p:spPr>
        <p:txBody>
          <a:bodyPr wrap="square" lIns="80165" tIns="40083" rIns="80165" bIns="40083" rtlCol="0">
            <a:spAutoFit/>
          </a:bodyPr>
          <a:lstStyle/>
          <a:p>
            <a:pPr defTabSz="457200"/>
            <a:r>
              <a:rPr lang="en-US" sz="1100" dirty="0">
                <a:solidFill>
                  <a:prstClr val="white"/>
                </a:solidFill>
                <a:latin typeface="B Frutiger Bold"/>
                <a:cs typeface="B Frutiger Bold"/>
              </a:rPr>
              <a:t>Powerpoints</a:t>
            </a:r>
            <a:endParaRPr lang="en-US" sz="1100" dirty="0">
              <a:solidFill>
                <a:prstClr val="white"/>
              </a:solidFill>
              <a:latin typeface="B Frutiger Bold"/>
              <a:cs typeface="B Frutiger Bold"/>
            </a:endParaRPr>
          </a:p>
        </p:txBody>
      </p:sp>
      <p:graphicFrame>
        <p:nvGraphicFramePr>
          <p:cNvPr id="9" name="Table 8"/>
          <p:cNvGraphicFramePr>
            <a:graphicFrameLocks noGrp="1"/>
          </p:cNvGraphicFramePr>
          <p:nvPr>
            <p:extLst>
              <p:ext uri="{D42A27DB-BD31-4B8C-83A1-F6EECF244321}">
                <p14:modId xmlns:p14="http://schemas.microsoft.com/office/powerpoint/2010/main" val="634416845"/>
              </p:ext>
            </p:extLst>
          </p:nvPr>
        </p:nvGraphicFramePr>
        <p:xfrm>
          <a:off x="323638" y="2115504"/>
          <a:ext cx="8505402" cy="4254816"/>
        </p:xfrm>
        <a:graphic>
          <a:graphicData uri="http://schemas.openxmlformats.org/drawingml/2006/table">
            <a:tbl>
              <a:tblPr firstRow="1" bandRow="1">
                <a:tableStyleId>{5C22544A-7EE6-4342-B048-85BDC9FD1C3A}</a:tableStyleId>
              </a:tblPr>
              <a:tblGrid>
                <a:gridCol w="8505402"/>
              </a:tblGrid>
              <a:tr h="4254816">
                <a:tc>
                  <a:txBody>
                    <a:bodyPr/>
                    <a:lstStyle/>
                    <a:p>
                      <a:pPr marL="0" marR="0" lvl="0" indent="0" algn="ctr" defTabSz="521437"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schemeClr val="accent3"/>
                          </a:solidFill>
                          <a:effectLst/>
                          <a:uLnTx/>
                          <a:uFillTx/>
                          <a:latin typeface="Rockwell" pitchFamily="18" charset="0"/>
                          <a:ea typeface="+mn-ea"/>
                          <a:cs typeface="L Frutiger Light"/>
                        </a:rPr>
                        <a:t>Understanding negotiation</a:t>
                      </a:r>
                    </a:p>
                    <a:p>
                      <a:pPr marL="0" marR="0" lvl="0" indent="0" algn="l" defTabSz="521437"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srgbClr val="000000"/>
                        </a:solidFill>
                        <a:effectLst/>
                        <a:uLnTx/>
                        <a:uFillTx/>
                        <a:latin typeface="L Frutiger Light"/>
                        <a:ea typeface="+mn-ea"/>
                        <a:cs typeface="L Frutiger Light"/>
                      </a:endParaRPr>
                    </a:p>
                    <a:p>
                      <a:pPr marL="0" marR="0" lvl="0" indent="0" algn="l" defTabSz="52143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rgbClr val="000000"/>
                          </a:solidFill>
                          <a:effectLst/>
                          <a:uLnTx/>
                          <a:uFillTx/>
                          <a:latin typeface="L Frutiger Light"/>
                          <a:ea typeface="+mn-ea"/>
                          <a:cs typeface="L Frutiger Light"/>
                        </a:rPr>
                        <a:t>Whether it’s with your boss, your friends or your family, we all negotiate for things each day, like more money, what to do at the weekend or settling arguments with other members of your family. </a:t>
                      </a:r>
                    </a:p>
                    <a:p>
                      <a:pPr marL="0" marR="0" lvl="0" indent="0" algn="l" defTabSz="521437"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srgbClr val="000000"/>
                        </a:solidFill>
                        <a:effectLst/>
                        <a:uLnTx/>
                        <a:uFillTx/>
                        <a:latin typeface="L Frutiger Light"/>
                        <a:ea typeface="+mn-ea"/>
                        <a:cs typeface="L Frutiger Light"/>
                      </a:endParaRPr>
                    </a:p>
                    <a:p>
                      <a:pPr marL="0" marR="0" lvl="0" indent="0" algn="l" defTabSz="52143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rgbClr val="000000"/>
                          </a:solidFill>
                          <a:effectLst/>
                          <a:uLnTx/>
                          <a:uFillTx/>
                          <a:latin typeface="L Frutiger Light"/>
                          <a:ea typeface="+mn-ea"/>
                          <a:cs typeface="L Frutiger Light"/>
                        </a:rPr>
                        <a:t>Basic negotiation skills, techniques and strategies can be described in four stages. Study these stages to help you handle </a:t>
                      </a:r>
                      <a:r>
                        <a:rPr kumimoji="0" lang="en-GB" sz="1200" b="0" i="0" u="none" strike="noStrike" kern="1200" cap="none" spc="0" normalizeH="0" baseline="0" noProof="0" dirty="0" smtClean="0">
                          <a:ln>
                            <a:noFill/>
                          </a:ln>
                          <a:solidFill>
                            <a:schemeClr val="tx1"/>
                          </a:solidFill>
                          <a:effectLst/>
                          <a:uLnTx/>
                          <a:uFillTx/>
                          <a:latin typeface="L Frutiger Light"/>
                          <a:ea typeface="+mn-ea"/>
                          <a:cs typeface="L Frutiger Light"/>
                        </a:rPr>
                        <a:t>negotiation situations more effectively.</a:t>
                      </a:r>
                    </a:p>
                    <a:p>
                      <a:pPr marL="0" marR="0" lvl="0" indent="0" algn="l" defTabSz="521437"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schemeClr val="accent3"/>
                        </a:solidFill>
                        <a:effectLst/>
                        <a:uLnTx/>
                        <a:uFillTx/>
                        <a:latin typeface="L Frutiger Light"/>
                        <a:ea typeface="+mn-ea"/>
                        <a:cs typeface="L Frutiger Light"/>
                      </a:endParaRPr>
                    </a:p>
                    <a:p>
                      <a:r>
                        <a:rPr lang="en-GB" sz="1800" b="0" dirty="0" smtClean="0">
                          <a:solidFill>
                            <a:schemeClr val="accent3"/>
                          </a:solidFill>
                          <a:latin typeface="Rockwell" pitchFamily="18" charset="0"/>
                        </a:rPr>
                        <a:t>The Four Stages of Negotiation</a:t>
                      </a:r>
                    </a:p>
                    <a:p>
                      <a:endParaRPr lang="en-GB" sz="1200" dirty="0" smtClean="0">
                        <a:solidFill>
                          <a:schemeClr val="accent3"/>
                        </a:solidFill>
                      </a:endParaRPr>
                    </a:p>
                    <a:p>
                      <a:pPr marL="171450" indent="-171450">
                        <a:buFont typeface="Arial" pitchFamily="34" charset="0"/>
                        <a:buChar char="•"/>
                      </a:pPr>
                      <a:r>
                        <a:rPr lang="en-GB" sz="1200" b="0" dirty="0" smtClean="0">
                          <a:solidFill>
                            <a:schemeClr val="tx1"/>
                          </a:solidFill>
                          <a:latin typeface="L Frutiger Light"/>
                        </a:rPr>
                        <a:t>Stage 1 - Preparation</a:t>
                      </a:r>
                    </a:p>
                    <a:p>
                      <a:pPr marL="171450" indent="-171450">
                        <a:buFont typeface="Arial" pitchFamily="34" charset="0"/>
                        <a:buChar char="•"/>
                      </a:pPr>
                      <a:r>
                        <a:rPr lang="en-GB" sz="1200" b="0" dirty="0" smtClean="0">
                          <a:solidFill>
                            <a:schemeClr val="tx1"/>
                          </a:solidFill>
                          <a:latin typeface="L Frutiger Light"/>
                        </a:rPr>
                        <a:t>Stage 2  - Presentation</a:t>
                      </a:r>
                    </a:p>
                    <a:p>
                      <a:pPr marL="171450" indent="-171450">
                        <a:buFont typeface="Arial" pitchFamily="34" charset="0"/>
                        <a:buChar char="•"/>
                      </a:pPr>
                      <a:r>
                        <a:rPr lang="en-GB" sz="1200" b="0" dirty="0" smtClean="0">
                          <a:solidFill>
                            <a:schemeClr val="tx1"/>
                          </a:solidFill>
                          <a:latin typeface="L Frutiger Light"/>
                        </a:rPr>
                        <a:t>Stage 3 - Bargaining</a:t>
                      </a:r>
                    </a:p>
                    <a:p>
                      <a:pPr marL="171450" indent="-171450">
                        <a:buFont typeface="Arial" pitchFamily="34" charset="0"/>
                        <a:buChar char="•"/>
                      </a:pPr>
                      <a:r>
                        <a:rPr lang="en-GB" sz="1200" b="0" dirty="0" smtClean="0">
                          <a:solidFill>
                            <a:schemeClr val="tx1"/>
                          </a:solidFill>
                          <a:latin typeface="L Frutiger Light"/>
                        </a:rPr>
                        <a:t>Stage 4 – Closing Phase</a:t>
                      </a:r>
                    </a:p>
                    <a:p>
                      <a:endParaRPr lang="en-GB" sz="1200" b="0" dirty="0" smtClean="0">
                        <a:solidFill>
                          <a:schemeClr val="tx1"/>
                        </a:solidFill>
                        <a:latin typeface="L Frutiger Light"/>
                      </a:endParaRPr>
                    </a:p>
                    <a:p>
                      <a:pPr>
                        <a:buNone/>
                      </a:pPr>
                      <a:r>
                        <a:rPr lang="en-GB" sz="1200" b="0" dirty="0" smtClean="0">
                          <a:solidFill>
                            <a:schemeClr val="tx1"/>
                          </a:solidFill>
                          <a:latin typeface="L Frutiger Light"/>
                        </a:rPr>
                        <a:t>Please see handout for further information</a:t>
                      </a:r>
                    </a:p>
                    <a:p>
                      <a:pPr marL="0" marR="0" lvl="0" indent="0" algn="l" defTabSz="521437"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srgbClr val="000000"/>
                        </a:solidFill>
                        <a:effectLst/>
                        <a:uLnTx/>
                        <a:uFillTx/>
                        <a:latin typeface="L Frutiger Light"/>
                        <a:ea typeface="+mn-ea"/>
                        <a:cs typeface="L Frutiger Light"/>
                      </a:endParaRPr>
                    </a:p>
                  </a:txBody>
                  <a:tcPr marL="78226" marR="78226" marT="41459" marB="41459">
                    <a:lnL w="12700" cap="flat" cmpd="sng" algn="ctr">
                      <a:solidFill>
                        <a:srgbClr val="8EC36A"/>
                      </a:solidFill>
                      <a:prstDash val="solid"/>
                      <a:round/>
                      <a:headEnd type="none" w="med" len="med"/>
                      <a:tailEnd type="none" w="med" len="med"/>
                    </a:lnL>
                    <a:lnR w="12700" cap="flat" cmpd="sng" algn="ctr">
                      <a:solidFill>
                        <a:srgbClr val="8EC36A"/>
                      </a:solidFill>
                      <a:prstDash val="solid"/>
                      <a:round/>
                      <a:headEnd type="none" w="med" len="med"/>
                      <a:tailEnd type="none" w="med" len="med"/>
                    </a:lnR>
                    <a:lnT w="12700" cap="flat" cmpd="sng" algn="ctr">
                      <a:solidFill>
                        <a:srgbClr val="8EC36A"/>
                      </a:solidFill>
                      <a:prstDash val="solid"/>
                      <a:round/>
                      <a:headEnd type="none" w="med" len="med"/>
                      <a:tailEnd type="none" w="med" len="med"/>
                    </a:lnT>
                    <a:lnB w="12700" cap="flat" cmpd="sng" algn="ctr">
                      <a:solidFill>
                        <a:srgbClr val="8EC36A"/>
                      </a:solidFill>
                      <a:prstDash val="solid"/>
                      <a:round/>
                      <a:headEnd type="none" w="med" len="med"/>
                      <a:tailEnd type="none" w="med" len="med"/>
                    </a:lnB>
                    <a:solidFill>
                      <a:schemeClr val="bg1"/>
                    </a:solidFill>
                  </a:tcPr>
                </a:tc>
              </a:tr>
            </a:tbl>
          </a:graphicData>
        </a:graphic>
      </p:graphicFrame>
      <p:sp>
        <p:nvSpPr>
          <p:cNvPr id="10" name="TextBox 9"/>
          <p:cNvSpPr txBox="1"/>
          <p:nvPr/>
        </p:nvSpPr>
        <p:spPr>
          <a:xfrm>
            <a:off x="243098" y="1220586"/>
            <a:ext cx="8440937" cy="558184"/>
          </a:xfrm>
          <a:prstGeom prst="rect">
            <a:avLst/>
          </a:prstGeom>
          <a:noFill/>
        </p:spPr>
        <p:txBody>
          <a:bodyPr wrap="square" lIns="80165" tIns="40083" rIns="80165" bIns="40083" rtlCol="0">
            <a:spAutoFit/>
          </a:bodyPr>
          <a:lstStyle/>
          <a:p>
            <a:pPr defTabSz="457144"/>
            <a:r>
              <a:rPr lang="en-US" dirty="0">
                <a:solidFill>
                  <a:srgbClr val="8EC36A"/>
                </a:solidFill>
                <a:latin typeface="Rockwell"/>
                <a:cs typeface="Rockwell"/>
              </a:rPr>
              <a:t>12. Negotiation</a:t>
            </a:r>
            <a:r>
              <a:rPr lang="en-US" dirty="0">
                <a:solidFill>
                  <a:srgbClr val="8EC36A"/>
                </a:solidFill>
                <a:latin typeface="Rockwell"/>
                <a:cs typeface="Rockwell"/>
              </a:rPr>
              <a:t>, persuasion and influence</a:t>
            </a:r>
          </a:p>
          <a:p>
            <a:pPr defTabSz="457144"/>
            <a:r>
              <a:rPr lang="en-GB" sz="1200" dirty="0">
                <a:solidFill>
                  <a:srgbClr val="8EC36A"/>
                </a:solidFill>
                <a:latin typeface="L Frutiger Light"/>
                <a:cs typeface="L Frutiger Light"/>
              </a:rPr>
              <a:t>What </a:t>
            </a:r>
            <a:r>
              <a:rPr lang="en-GB" sz="1200" dirty="0">
                <a:solidFill>
                  <a:srgbClr val="8EC36A"/>
                </a:solidFill>
                <a:latin typeface="L Frutiger Light"/>
                <a:cs typeface="L Frutiger Light"/>
              </a:rPr>
              <a:t>is negotiation?</a:t>
            </a:r>
            <a:endParaRPr lang="en-US" sz="1200" dirty="0">
              <a:solidFill>
                <a:srgbClr val="8EC36A"/>
              </a:solidFill>
              <a:latin typeface="L Frutiger Light"/>
              <a:cs typeface="L Frutiger Light"/>
            </a:endParaRPr>
          </a:p>
        </p:txBody>
      </p:sp>
      <p:cxnSp>
        <p:nvCxnSpPr>
          <p:cNvPr id="11" name="Straight Arrow Connector 10">
            <a:hlinkClick r:id="" action="ppaction://noaction"/>
          </p:cNvPr>
          <p:cNvCxnSpPr/>
          <p:nvPr/>
        </p:nvCxnSpPr>
        <p:spPr>
          <a:xfrm>
            <a:off x="8463861" y="6709595"/>
            <a:ext cx="439494"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a:hlinkClick r:id="" action="ppaction://noaction"/>
          </p:cNvPr>
          <p:cNvCxnSpPr/>
          <p:nvPr/>
        </p:nvCxnSpPr>
        <p:spPr>
          <a:xfrm flipH="1">
            <a:off x="7436538" y="6709595"/>
            <a:ext cx="439494"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3" name="Rectangle 12">
            <a:hlinkClick r:id="rId2" action="ppaction://hlinksldjump"/>
          </p:cNvPr>
          <p:cNvSpPr/>
          <p:nvPr/>
        </p:nvSpPr>
        <p:spPr>
          <a:xfrm>
            <a:off x="8014854" y="6674150"/>
            <a:ext cx="318655" cy="4571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144"/>
            <a:endParaRPr lang="en-GB">
              <a:solidFill>
                <a:prstClr val="white"/>
              </a:solidFill>
            </a:endParaRPr>
          </a:p>
        </p:txBody>
      </p:sp>
    </p:spTree>
    <p:extLst>
      <p:ext uri="{BB962C8B-B14F-4D97-AF65-F5344CB8AC3E}">
        <p14:creationId xmlns:p14="http://schemas.microsoft.com/office/powerpoint/2010/main" val="11619300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1777" y="6584273"/>
            <a:ext cx="8762180" cy="251183"/>
          </a:xfrm>
          <a:prstGeom prst="rect">
            <a:avLst/>
          </a:prstGeom>
          <a:noFill/>
        </p:spPr>
        <p:txBody>
          <a:bodyPr wrap="square" lIns="80165" tIns="40083" rIns="80165" bIns="40083" rtlCol="0">
            <a:spAutoFit/>
          </a:bodyPr>
          <a:lstStyle/>
          <a:p>
            <a:pPr defTabSz="457200"/>
            <a:r>
              <a:rPr lang="en-US" sz="1100" dirty="0">
                <a:solidFill>
                  <a:prstClr val="white"/>
                </a:solidFill>
                <a:latin typeface="B Frutiger Bold"/>
                <a:cs typeface="B Frutiger Bold"/>
              </a:rPr>
              <a:t>Powerpoints</a:t>
            </a:r>
            <a:endParaRPr lang="en-US" sz="1100" dirty="0">
              <a:solidFill>
                <a:prstClr val="white"/>
              </a:solidFill>
              <a:latin typeface="B Frutiger Bold"/>
              <a:cs typeface="B Frutiger Bold"/>
            </a:endParaRPr>
          </a:p>
        </p:txBody>
      </p:sp>
      <p:graphicFrame>
        <p:nvGraphicFramePr>
          <p:cNvPr id="9" name="Table 8"/>
          <p:cNvGraphicFramePr>
            <a:graphicFrameLocks noGrp="1"/>
          </p:cNvGraphicFramePr>
          <p:nvPr>
            <p:extLst>
              <p:ext uri="{D42A27DB-BD31-4B8C-83A1-F6EECF244321}">
                <p14:modId xmlns:p14="http://schemas.microsoft.com/office/powerpoint/2010/main" val="2362617609"/>
              </p:ext>
            </p:extLst>
          </p:nvPr>
        </p:nvGraphicFramePr>
        <p:xfrm>
          <a:off x="323638" y="2115504"/>
          <a:ext cx="8505402" cy="4254816"/>
        </p:xfrm>
        <a:graphic>
          <a:graphicData uri="http://schemas.openxmlformats.org/drawingml/2006/table">
            <a:tbl>
              <a:tblPr firstRow="1" bandRow="1">
                <a:tableStyleId>{5C22544A-7EE6-4342-B048-85BDC9FD1C3A}</a:tableStyleId>
              </a:tblPr>
              <a:tblGrid>
                <a:gridCol w="8505402"/>
              </a:tblGrid>
              <a:tr h="4254816">
                <a:tc>
                  <a:txBody>
                    <a:bodyPr/>
                    <a:lstStyle/>
                    <a:p>
                      <a:pPr marL="0" marR="0" lvl="0" indent="0" algn="ctr" defTabSz="521437"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schemeClr val="accent3"/>
                          </a:solidFill>
                          <a:effectLst/>
                          <a:uLnTx/>
                          <a:uFillTx/>
                          <a:latin typeface="Rockwell" pitchFamily="18" charset="0"/>
                          <a:ea typeface="+mn-ea"/>
                          <a:cs typeface="L Frutiger Light"/>
                        </a:rPr>
                        <a:t>Bargaining in more detail</a:t>
                      </a:r>
                    </a:p>
                    <a:p>
                      <a:pPr marL="0" marR="0" lvl="0" indent="0" algn="l" defTabSz="521437"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srgbClr val="000000"/>
                        </a:solidFill>
                        <a:effectLst/>
                        <a:uLnTx/>
                        <a:uFillTx/>
                        <a:latin typeface="L Frutiger Light"/>
                        <a:ea typeface="+mn-ea"/>
                        <a:cs typeface="L Frutiger Light"/>
                      </a:endParaRPr>
                    </a:p>
                    <a:p>
                      <a:pPr marL="171450" marR="0" lvl="0" indent="-171450" algn="l" defTabSz="521437" rtl="0" eaLnBrk="1" fontAlgn="auto" latinLnBrk="0" hangingPunct="1">
                        <a:lnSpc>
                          <a:spcPct val="100000"/>
                        </a:lnSpc>
                        <a:spcBef>
                          <a:spcPts val="0"/>
                        </a:spcBef>
                        <a:spcAft>
                          <a:spcPts val="0"/>
                        </a:spcAft>
                        <a:buClrTx/>
                        <a:buSzTx/>
                        <a:buFont typeface="Arial" pitchFamily="34" charset="0"/>
                        <a:buChar char="•"/>
                        <a:tabLst/>
                        <a:defRPr/>
                      </a:pPr>
                      <a:r>
                        <a:rPr kumimoji="0" lang="en-GB" sz="1200" b="0" i="0" u="none" strike="noStrike" kern="1200" cap="none" spc="0" normalizeH="0" baseline="0" noProof="0" dirty="0" smtClean="0">
                          <a:ln>
                            <a:noFill/>
                          </a:ln>
                          <a:solidFill>
                            <a:srgbClr val="000000"/>
                          </a:solidFill>
                          <a:effectLst/>
                          <a:uLnTx/>
                          <a:uFillTx/>
                          <a:latin typeface="L Frutiger Light"/>
                          <a:ea typeface="+mn-ea"/>
                          <a:cs typeface="L Frutiger Light"/>
                        </a:rPr>
                        <a:t>Bargaining is the process of reaching an agreement made between people as to what each will do for the other e.g. you can bargain for an item you wish to buy, by offering a reduced price to the one being asked. </a:t>
                      </a:r>
                    </a:p>
                    <a:p>
                      <a:pPr marL="171450" marR="0" lvl="0" indent="-171450" algn="l" defTabSz="521437" rtl="0" eaLnBrk="1" fontAlgn="auto" latinLnBrk="0" hangingPunct="1">
                        <a:lnSpc>
                          <a:spcPct val="100000"/>
                        </a:lnSpc>
                        <a:spcBef>
                          <a:spcPts val="0"/>
                        </a:spcBef>
                        <a:spcAft>
                          <a:spcPts val="0"/>
                        </a:spcAft>
                        <a:buClrTx/>
                        <a:buSzTx/>
                        <a:buFont typeface="Arial" pitchFamily="34" charset="0"/>
                        <a:buChar char="•"/>
                        <a:tabLst/>
                        <a:defRPr/>
                      </a:pPr>
                      <a:endParaRPr kumimoji="0" lang="en-GB" sz="1200" b="0" i="0" u="none" strike="noStrike" kern="1200" cap="none" spc="0" normalizeH="0" baseline="0" noProof="0" dirty="0" smtClean="0">
                        <a:ln>
                          <a:noFill/>
                        </a:ln>
                        <a:solidFill>
                          <a:srgbClr val="000000"/>
                        </a:solidFill>
                        <a:effectLst/>
                        <a:uLnTx/>
                        <a:uFillTx/>
                        <a:latin typeface="L Frutiger Light"/>
                        <a:ea typeface="+mn-ea"/>
                        <a:cs typeface="L Frutiger Light"/>
                      </a:endParaRPr>
                    </a:p>
                    <a:p>
                      <a:pPr marL="171450" marR="0" lvl="0" indent="-171450" algn="l" defTabSz="521437" rtl="0" eaLnBrk="1" fontAlgn="auto" latinLnBrk="0" hangingPunct="1">
                        <a:lnSpc>
                          <a:spcPct val="100000"/>
                        </a:lnSpc>
                        <a:spcBef>
                          <a:spcPts val="0"/>
                        </a:spcBef>
                        <a:spcAft>
                          <a:spcPts val="0"/>
                        </a:spcAft>
                        <a:buClrTx/>
                        <a:buSzTx/>
                        <a:buFont typeface="Arial" pitchFamily="34" charset="0"/>
                        <a:buChar char="•"/>
                        <a:tabLst/>
                        <a:defRPr/>
                      </a:pPr>
                      <a:r>
                        <a:rPr kumimoji="0" lang="en-GB" sz="1200" b="0" i="0" u="none" strike="noStrike" kern="1200" cap="none" spc="0" normalizeH="0" baseline="0" noProof="0" dirty="0" smtClean="0">
                          <a:ln>
                            <a:noFill/>
                          </a:ln>
                          <a:solidFill>
                            <a:srgbClr val="000000"/>
                          </a:solidFill>
                          <a:effectLst/>
                          <a:uLnTx/>
                          <a:uFillTx/>
                          <a:latin typeface="L Frutiger Light"/>
                          <a:ea typeface="+mn-ea"/>
                          <a:cs typeface="L Frutiger Light"/>
                        </a:rPr>
                        <a:t>Shop keepers can bargain too; by giving the customer something extra as an incentive to buy. </a:t>
                      </a:r>
                    </a:p>
                    <a:p>
                      <a:pPr marL="0" marR="0" lvl="0" indent="0" algn="ctr" defTabSz="521437"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smtClean="0">
                        <a:ln>
                          <a:noFill/>
                        </a:ln>
                        <a:solidFill>
                          <a:srgbClr val="000000"/>
                        </a:solidFill>
                        <a:effectLst/>
                        <a:uLnTx/>
                        <a:uFillTx/>
                        <a:latin typeface="L Frutiger Light"/>
                        <a:ea typeface="+mn-ea"/>
                        <a:cs typeface="L Frutiger Light"/>
                      </a:endParaRPr>
                    </a:p>
                    <a:p>
                      <a:pPr marL="0" marR="0" lvl="0" indent="0" algn="ctr" defTabSz="521437"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smtClean="0">
                          <a:ln>
                            <a:noFill/>
                          </a:ln>
                          <a:solidFill>
                            <a:srgbClr val="000000"/>
                          </a:solidFill>
                          <a:effectLst/>
                          <a:uLnTx/>
                          <a:uFillTx/>
                          <a:latin typeface="L Frutiger Light"/>
                          <a:ea typeface="+mn-ea"/>
                          <a:cs typeface="L Frutiger Light"/>
                        </a:rPr>
                        <a:t>Understanding the bargaining process will help you handle bargaining situations more effectively.</a:t>
                      </a:r>
                    </a:p>
                    <a:p>
                      <a:pPr marL="0" marR="0" lvl="0" indent="0" algn="l" defTabSz="521437"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srgbClr val="000000"/>
                        </a:solidFill>
                        <a:effectLst/>
                        <a:uLnTx/>
                        <a:uFillTx/>
                        <a:latin typeface="L Frutiger Light"/>
                        <a:ea typeface="+mn-ea"/>
                        <a:cs typeface="L Frutiger Light"/>
                      </a:endParaRPr>
                    </a:p>
                  </a:txBody>
                  <a:tcPr marL="78226" marR="78226" marT="41459" marB="41459">
                    <a:lnL w="12700" cap="flat" cmpd="sng" algn="ctr">
                      <a:solidFill>
                        <a:srgbClr val="8EC36A"/>
                      </a:solidFill>
                      <a:prstDash val="solid"/>
                      <a:round/>
                      <a:headEnd type="none" w="med" len="med"/>
                      <a:tailEnd type="none" w="med" len="med"/>
                    </a:lnL>
                    <a:lnR w="12700" cap="flat" cmpd="sng" algn="ctr">
                      <a:solidFill>
                        <a:srgbClr val="8EC36A"/>
                      </a:solidFill>
                      <a:prstDash val="solid"/>
                      <a:round/>
                      <a:headEnd type="none" w="med" len="med"/>
                      <a:tailEnd type="none" w="med" len="med"/>
                    </a:lnR>
                    <a:lnT w="12700" cap="flat" cmpd="sng" algn="ctr">
                      <a:solidFill>
                        <a:srgbClr val="8EC36A"/>
                      </a:solidFill>
                      <a:prstDash val="solid"/>
                      <a:round/>
                      <a:headEnd type="none" w="med" len="med"/>
                      <a:tailEnd type="none" w="med" len="med"/>
                    </a:lnT>
                    <a:lnB w="12700" cap="flat" cmpd="sng" algn="ctr">
                      <a:solidFill>
                        <a:srgbClr val="8EC36A"/>
                      </a:solidFill>
                      <a:prstDash val="solid"/>
                      <a:round/>
                      <a:headEnd type="none" w="med" len="med"/>
                      <a:tailEnd type="none" w="med" len="med"/>
                    </a:lnB>
                    <a:solidFill>
                      <a:schemeClr val="bg1"/>
                    </a:solidFill>
                  </a:tcPr>
                </a:tc>
              </a:tr>
            </a:tbl>
          </a:graphicData>
        </a:graphic>
      </p:graphicFrame>
      <p:sp>
        <p:nvSpPr>
          <p:cNvPr id="10" name="TextBox 9"/>
          <p:cNvSpPr txBox="1"/>
          <p:nvPr/>
        </p:nvSpPr>
        <p:spPr>
          <a:xfrm>
            <a:off x="243098" y="1220586"/>
            <a:ext cx="8440937" cy="558184"/>
          </a:xfrm>
          <a:prstGeom prst="rect">
            <a:avLst/>
          </a:prstGeom>
          <a:noFill/>
        </p:spPr>
        <p:txBody>
          <a:bodyPr wrap="square" lIns="80165" tIns="40083" rIns="80165" bIns="40083" rtlCol="0">
            <a:spAutoFit/>
          </a:bodyPr>
          <a:lstStyle/>
          <a:p>
            <a:pPr defTabSz="457144"/>
            <a:r>
              <a:rPr lang="en-US" dirty="0">
                <a:solidFill>
                  <a:srgbClr val="8EC36A"/>
                </a:solidFill>
                <a:latin typeface="Rockwell"/>
                <a:cs typeface="Rockwell"/>
              </a:rPr>
              <a:t>12. Negotiation</a:t>
            </a:r>
            <a:r>
              <a:rPr lang="en-US" dirty="0">
                <a:solidFill>
                  <a:srgbClr val="8EC36A"/>
                </a:solidFill>
                <a:latin typeface="Rockwell"/>
                <a:cs typeface="Rockwell"/>
              </a:rPr>
              <a:t>, persuasion and influence</a:t>
            </a:r>
          </a:p>
          <a:p>
            <a:pPr defTabSz="457144"/>
            <a:r>
              <a:rPr lang="en-GB" sz="1200" dirty="0">
                <a:solidFill>
                  <a:srgbClr val="8EC36A"/>
                </a:solidFill>
                <a:latin typeface="L Frutiger Light"/>
                <a:cs typeface="L Frutiger Light"/>
              </a:rPr>
              <a:t>What </a:t>
            </a:r>
            <a:r>
              <a:rPr lang="en-GB" sz="1200" dirty="0">
                <a:solidFill>
                  <a:srgbClr val="8EC36A"/>
                </a:solidFill>
                <a:latin typeface="L Frutiger Light"/>
                <a:cs typeface="L Frutiger Light"/>
              </a:rPr>
              <a:t>is negotiation?</a:t>
            </a:r>
            <a:endParaRPr lang="en-US" sz="1200" dirty="0">
              <a:solidFill>
                <a:srgbClr val="8EC36A"/>
              </a:solidFill>
              <a:latin typeface="L Frutiger Light"/>
              <a:cs typeface="L Frutiger Light"/>
            </a:endParaRPr>
          </a:p>
        </p:txBody>
      </p:sp>
      <p:cxnSp>
        <p:nvCxnSpPr>
          <p:cNvPr id="11" name="Straight Arrow Connector 10">
            <a:hlinkClick r:id="" action="ppaction://noaction"/>
          </p:cNvPr>
          <p:cNvCxnSpPr/>
          <p:nvPr/>
        </p:nvCxnSpPr>
        <p:spPr>
          <a:xfrm>
            <a:off x="8463861" y="6709595"/>
            <a:ext cx="439494"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a:hlinkClick r:id="" action="ppaction://noaction"/>
          </p:cNvPr>
          <p:cNvCxnSpPr/>
          <p:nvPr/>
        </p:nvCxnSpPr>
        <p:spPr>
          <a:xfrm flipH="1">
            <a:off x="7436538" y="6709595"/>
            <a:ext cx="439494"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3" name="Rectangle 12">
            <a:hlinkClick r:id="rId2" action="ppaction://hlinksldjump"/>
          </p:cNvPr>
          <p:cNvSpPr/>
          <p:nvPr/>
        </p:nvSpPr>
        <p:spPr>
          <a:xfrm>
            <a:off x="8014854" y="6674150"/>
            <a:ext cx="318655" cy="4571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144"/>
            <a:endParaRPr lang="en-GB">
              <a:solidFill>
                <a:prstClr val="white"/>
              </a:solidFill>
            </a:endParaRPr>
          </a:p>
        </p:txBody>
      </p:sp>
    </p:spTree>
    <p:extLst>
      <p:ext uri="{BB962C8B-B14F-4D97-AF65-F5344CB8AC3E}">
        <p14:creationId xmlns:p14="http://schemas.microsoft.com/office/powerpoint/2010/main" val="33093141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1777" y="6584273"/>
            <a:ext cx="8762180" cy="251183"/>
          </a:xfrm>
          <a:prstGeom prst="rect">
            <a:avLst/>
          </a:prstGeom>
          <a:noFill/>
        </p:spPr>
        <p:txBody>
          <a:bodyPr wrap="square" lIns="80165" tIns="40083" rIns="80165" bIns="40083" rtlCol="0">
            <a:spAutoFit/>
          </a:bodyPr>
          <a:lstStyle/>
          <a:p>
            <a:pPr defTabSz="457200"/>
            <a:r>
              <a:rPr lang="en-US" sz="1100" dirty="0">
                <a:solidFill>
                  <a:prstClr val="white"/>
                </a:solidFill>
                <a:latin typeface="B Frutiger Bold"/>
                <a:cs typeface="B Frutiger Bold"/>
              </a:rPr>
              <a:t>Introduction</a:t>
            </a:r>
            <a:endParaRPr lang="en-US" sz="1100" dirty="0">
              <a:solidFill>
                <a:prstClr val="white"/>
              </a:solidFill>
              <a:latin typeface="B Frutiger Bold"/>
              <a:cs typeface="B Frutiger Bold"/>
            </a:endParaRPr>
          </a:p>
        </p:txBody>
      </p:sp>
      <p:graphicFrame>
        <p:nvGraphicFramePr>
          <p:cNvPr id="5" name="Table 4"/>
          <p:cNvGraphicFramePr>
            <a:graphicFrameLocks noGrp="1"/>
          </p:cNvGraphicFramePr>
          <p:nvPr>
            <p:extLst>
              <p:ext uri="{D42A27DB-BD31-4B8C-83A1-F6EECF244321}">
                <p14:modId xmlns:p14="http://schemas.microsoft.com/office/powerpoint/2010/main" val="1531480256"/>
              </p:ext>
            </p:extLst>
          </p:nvPr>
        </p:nvGraphicFramePr>
        <p:xfrm>
          <a:off x="323638" y="1994544"/>
          <a:ext cx="8505402" cy="3228620"/>
        </p:xfrm>
        <a:graphic>
          <a:graphicData uri="http://schemas.openxmlformats.org/drawingml/2006/table">
            <a:tbl>
              <a:tblPr firstRow="1" bandRow="1">
                <a:tableStyleId>{5C22544A-7EE6-4342-B048-85BDC9FD1C3A}</a:tableStyleId>
              </a:tblPr>
              <a:tblGrid>
                <a:gridCol w="8505402"/>
              </a:tblGrid>
              <a:tr h="3228620">
                <a:tc>
                  <a:txBody>
                    <a:bodyPr/>
                    <a:lstStyle/>
                    <a:p>
                      <a:pPr marL="0" marR="0" lvl="0" indent="0" algn="l" defTabSz="52143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rgbClr val="000000"/>
                          </a:solidFill>
                          <a:effectLst/>
                          <a:uLnTx/>
                          <a:uFillTx/>
                          <a:latin typeface="L Frutiger Light"/>
                          <a:ea typeface="+mn-ea"/>
                          <a:cs typeface="L Frutiger Light"/>
                        </a:rPr>
                        <a:t>The individuals most likely to succeed are the ones best able to manage the many relationships they experience, whether with colleagues, customers or friends.</a:t>
                      </a:r>
                    </a:p>
                    <a:p>
                      <a:pPr marL="0" marR="0" lvl="0" indent="0" algn="l" defTabSz="521437"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srgbClr val="000000"/>
                        </a:solidFill>
                        <a:effectLst/>
                        <a:uLnTx/>
                        <a:uFillTx/>
                        <a:latin typeface="L Frutiger Light"/>
                        <a:ea typeface="+mn-ea"/>
                        <a:cs typeface="L Frutiger Light"/>
                      </a:endParaRPr>
                    </a:p>
                    <a:p>
                      <a:pPr marL="0" marR="0" lvl="0" indent="0" algn="l" defTabSz="52143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rgbClr val="000000"/>
                          </a:solidFill>
                          <a:effectLst/>
                          <a:uLnTx/>
                          <a:uFillTx/>
                          <a:latin typeface="L Frutiger Light"/>
                          <a:ea typeface="+mn-ea"/>
                          <a:cs typeface="L Frutiger Light"/>
                        </a:rPr>
                        <a:t>Interacting well with people is a major asset requiring a whole range of skills that can be developed by your learners. It’s not dependent on natural instincts or an outgoing nature.</a:t>
                      </a:r>
                    </a:p>
                    <a:p>
                      <a:pPr marL="0" marR="0" lvl="0" indent="0" algn="l" defTabSz="521437"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srgbClr val="000000"/>
                        </a:solidFill>
                        <a:effectLst/>
                        <a:uLnTx/>
                        <a:uFillTx/>
                        <a:latin typeface="L Frutiger Light"/>
                        <a:ea typeface="+mn-ea"/>
                        <a:cs typeface="L Frutiger Light"/>
                      </a:endParaRPr>
                    </a:p>
                    <a:p>
                      <a:pPr marL="0" marR="0" lvl="0" indent="0" algn="l" defTabSz="52143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rgbClr val="000000"/>
                          </a:solidFill>
                          <a:effectLst/>
                          <a:uLnTx/>
                          <a:uFillTx/>
                          <a:latin typeface="L Frutiger Light"/>
                          <a:ea typeface="+mn-ea"/>
                          <a:cs typeface="L Frutiger Light"/>
                        </a:rPr>
                        <a:t>The success of establishing good relationships is all about understanding yourself and how you relate to others. It’s also about reaching a satisfactory conclusion for everybody through collaboration and compromise.</a:t>
                      </a:r>
                    </a:p>
                    <a:p>
                      <a:pPr marL="0" marR="0" lvl="0" indent="0" algn="l" defTabSz="521437"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srgbClr val="000000"/>
                        </a:solidFill>
                        <a:effectLst/>
                        <a:uLnTx/>
                        <a:uFillTx/>
                        <a:latin typeface="L Frutiger Light"/>
                        <a:ea typeface="+mn-ea"/>
                        <a:cs typeface="L Frutiger Light"/>
                      </a:endParaRPr>
                    </a:p>
                    <a:p>
                      <a:pPr marL="0" marR="0" lvl="0" indent="0" algn="l" defTabSz="52143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rgbClr val="000000"/>
                          </a:solidFill>
                          <a:effectLst/>
                          <a:uLnTx/>
                          <a:uFillTx/>
                          <a:latin typeface="L Frutiger Light"/>
                          <a:ea typeface="+mn-ea"/>
                          <a:cs typeface="L Frutiger Light"/>
                        </a:rPr>
                        <a:t>Relationships with other people are often very instinctive but there are practical steps you can take to ensure you develop effective relationships. These activities encourage learners to use their interpersonal skills, effectively sharing information with others by using their listening, negotiating and persuasion skills.</a:t>
                      </a:r>
                    </a:p>
                    <a:p>
                      <a:pPr marL="0" marR="0" lvl="0" indent="0" algn="l" defTabSz="521437"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srgbClr val="000000"/>
                        </a:solidFill>
                        <a:effectLst/>
                        <a:uLnTx/>
                        <a:uFillTx/>
                        <a:latin typeface="L Frutiger Light"/>
                        <a:ea typeface="+mn-ea"/>
                        <a:cs typeface="L Frutiger Light"/>
                      </a:endParaRPr>
                    </a:p>
                    <a:p>
                      <a:pPr marL="0" marR="0" lvl="0" indent="0" algn="l" defTabSz="52143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rgbClr val="000000"/>
                          </a:solidFill>
                          <a:effectLst/>
                          <a:uLnTx/>
                          <a:uFillTx/>
                          <a:latin typeface="L Frutiger Light"/>
                          <a:ea typeface="+mn-ea"/>
                          <a:cs typeface="L Frutiger Light"/>
                        </a:rPr>
                        <a:t>It’s about providing opportunities and activities for your learners to deal with difficult situations and communicating their creative ideas to others.</a:t>
                      </a:r>
                    </a:p>
                    <a:p>
                      <a:pPr marL="0" marR="0" lvl="0" indent="0" algn="l" defTabSz="521437"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srgbClr val="000000"/>
                        </a:solidFill>
                        <a:effectLst/>
                        <a:uLnTx/>
                        <a:uFillTx/>
                        <a:latin typeface="L Frutiger Light"/>
                        <a:ea typeface="+mn-ea"/>
                        <a:cs typeface="L Frutiger Light"/>
                      </a:endParaRPr>
                    </a:p>
                    <a:p>
                      <a:pPr marL="0" marR="0" lvl="0" indent="0" algn="l" defTabSz="52143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rgbClr val="000000"/>
                          </a:solidFill>
                          <a:effectLst/>
                          <a:uLnTx/>
                          <a:uFillTx/>
                          <a:latin typeface="L Frutiger Light"/>
                          <a:ea typeface="+mn-ea"/>
                          <a:cs typeface="L Frutiger Light"/>
                        </a:rPr>
                        <a:t>Learning to build better relationships with everyone you will deal with is a vital investment in your personal success.</a:t>
                      </a:r>
                      <a:endParaRPr kumimoji="0" lang="en-US" sz="1200" b="0" i="0" u="none" strike="noStrike" kern="1200" cap="none" spc="0" normalizeH="0" baseline="0" noProof="0" dirty="0" smtClean="0">
                        <a:ln>
                          <a:noFill/>
                        </a:ln>
                        <a:solidFill>
                          <a:srgbClr val="000000"/>
                        </a:solidFill>
                        <a:effectLst/>
                        <a:uLnTx/>
                        <a:uFillTx/>
                        <a:latin typeface="L Frutiger Light"/>
                        <a:ea typeface="+mn-ea"/>
                        <a:cs typeface="L Frutiger Light"/>
                      </a:endParaRPr>
                    </a:p>
                  </a:txBody>
                  <a:tcPr marL="78226" marR="78226" marT="41459" marB="41459">
                    <a:lnL w="12700" cap="flat" cmpd="sng" algn="ctr">
                      <a:solidFill>
                        <a:srgbClr val="8EC36A"/>
                      </a:solidFill>
                      <a:prstDash val="solid"/>
                      <a:round/>
                      <a:headEnd type="none" w="med" len="med"/>
                      <a:tailEnd type="none" w="med" len="med"/>
                    </a:lnL>
                    <a:lnR w="12700" cap="flat" cmpd="sng" algn="ctr">
                      <a:solidFill>
                        <a:srgbClr val="8EC36A"/>
                      </a:solidFill>
                      <a:prstDash val="solid"/>
                      <a:round/>
                      <a:headEnd type="none" w="med" len="med"/>
                      <a:tailEnd type="none" w="med" len="med"/>
                    </a:lnR>
                    <a:lnT w="12700" cap="flat" cmpd="sng" algn="ctr">
                      <a:solidFill>
                        <a:srgbClr val="8EC36A"/>
                      </a:solidFill>
                      <a:prstDash val="solid"/>
                      <a:round/>
                      <a:headEnd type="none" w="med" len="med"/>
                      <a:tailEnd type="none" w="med" len="med"/>
                    </a:lnT>
                    <a:lnB w="12700" cap="flat" cmpd="sng" algn="ctr">
                      <a:solidFill>
                        <a:srgbClr val="8EC36A"/>
                      </a:solidFill>
                      <a:prstDash val="solid"/>
                      <a:round/>
                      <a:headEnd type="none" w="med" len="med"/>
                      <a:tailEnd type="none" w="med" len="med"/>
                    </a:lnB>
                    <a:solidFill>
                      <a:schemeClr val="bg1"/>
                    </a:solidFill>
                  </a:tcPr>
                </a:tc>
              </a:tr>
            </a:tbl>
          </a:graphicData>
        </a:graphic>
      </p:graphicFrame>
      <p:sp>
        <p:nvSpPr>
          <p:cNvPr id="6" name="TextBox 5"/>
          <p:cNvSpPr txBox="1"/>
          <p:nvPr/>
        </p:nvSpPr>
        <p:spPr>
          <a:xfrm>
            <a:off x="243098" y="1220586"/>
            <a:ext cx="8440937" cy="573391"/>
          </a:xfrm>
          <a:prstGeom prst="rect">
            <a:avLst/>
          </a:prstGeom>
          <a:noFill/>
        </p:spPr>
        <p:txBody>
          <a:bodyPr wrap="square" lIns="80165" tIns="40083" rIns="80165" bIns="40083" rtlCol="0">
            <a:spAutoFit/>
          </a:bodyPr>
          <a:lstStyle/>
          <a:p>
            <a:pPr defTabSz="457200"/>
            <a:r>
              <a:rPr lang="en-US" sz="2000" dirty="0">
                <a:solidFill>
                  <a:srgbClr val="8EC36A"/>
                </a:solidFill>
                <a:latin typeface="Rockwell"/>
                <a:cs typeface="Rockwell"/>
              </a:rPr>
              <a:t>12. Relationships</a:t>
            </a:r>
            <a:endParaRPr lang="en-US" sz="2000" dirty="0">
              <a:solidFill>
                <a:srgbClr val="8EC36A"/>
              </a:solidFill>
              <a:latin typeface="Rockwell"/>
              <a:cs typeface="Rockwell"/>
            </a:endParaRPr>
          </a:p>
          <a:p>
            <a:pPr defTabSz="457200"/>
            <a:r>
              <a:rPr lang="en-GB" sz="1200" dirty="0">
                <a:solidFill>
                  <a:srgbClr val="8EC36A"/>
                </a:solidFill>
                <a:latin typeface="L Frutiger Light"/>
                <a:cs typeface="L Frutiger Light"/>
              </a:rPr>
              <a:t>There are very few jobs around these days in which you don’t need to get on with people</a:t>
            </a:r>
            <a:endParaRPr lang="en-US" sz="1200" dirty="0">
              <a:solidFill>
                <a:srgbClr val="8EC36A"/>
              </a:solidFill>
              <a:latin typeface="L Frutiger Light"/>
              <a:cs typeface="L Frutiger Light"/>
            </a:endParaRPr>
          </a:p>
        </p:txBody>
      </p:sp>
      <p:cxnSp>
        <p:nvCxnSpPr>
          <p:cNvPr id="9" name="Straight Arrow Connector 8">
            <a:hlinkClick r:id="" action="ppaction://noaction"/>
          </p:cNvPr>
          <p:cNvCxnSpPr/>
          <p:nvPr/>
        </p:nvCxnSpPr>
        <p:spPr>
          <a:xfrm>
            <a:off x="8463861" y="6709595"/>
            <a:ext cx="439494"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a:hlinkClick r:id="" action="ppaction://noaction"/>
          </p:cNvPr>
          <p:cNvCxnSpPr/>
          <p:nvPr/>
        </p:nvCxnSpPr>
        <p:spPr>
          <a:xfrm flipH="1">
            <a:off x="7436538" y="6709595"/>
            <a:ext cx="439494"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1" name="Rectangle 10">
            <a:hlinkClick r:id="rId2" action="ppaction://hlinksldjump"/>
          </p:cNvPr>
          <p:cNvSpPr/>
          <p:nvPr/>
        </p:nvSpPr>
        <p:spPr>
          <a:xfrm>
            <a:off x="8014854" y="6674150"/>
            <a:ext cx="318655" cy="4571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144"/>
            <a:endParaRPr lang="en-GB">
              <a:solidFill>
                <a:prstClr val="white"/>
              </a:solidFill>
            </a:endParaRPr>
          </a:p>
        </p:txBody>
      </p:sp>
    </p:spTree>
    <p:extLst>
      <p:ext uri="{BB962C8B-B14F-4D97-AF65-F5344CB8AC3E}">
        <p14:creationId xmlns:p14="http://schemas.microsoft.com/office/powerpoint/2010/main" val="8877636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1777" y="6584273"/>
            <a:ext cx="8762180" cy="251183"/>
          </a:xfrm>
          <a:prstGeom prst="rect">
            <a:avLst/>
          </a:prstGeom>
          <a:noFill/>
        </p:spPr>
        <p:txBody>
          <a:bodyPr wrap="square" lIns="80165" tIns="40083" rIns="80165" bIns="40083" rtlCol="0">
            <a:spAutoFit/>
          </a:bodyPr>
          <a:lstStyle/>
          <a:p>
            <a:pPr defTabSz="457200"/>
            <a:r>
              <a:rPr lang="en-US" sz="1100" dirty="0">
                <a:solidFill>
                  <a:prstClr val="white"/>
                </a:solidFill>
                <a:latin typeface="B Frutiger Bold"/>
                <a:cs typeface="B Frutiger Bold"/>
              </a:rPr>
              <a:t>Lesson Plan</a:t>
            </a:r>
            <a:endParaRPr lang="en-US" sz="1100" dirty="0">
              <a:solidFill>
                <a:prstClr val="white"/>
              </a:solidFill>
              <a:latin typeface="B Frutiger Bold"/>
              <a:cs typeface="B Frutiger Bold"/>
            </a:endParaRPr>
          </a:p>
        </p:txBody>
      </p:sp>
      <p:graphicFrame>
        <p:nvGraphicFramePr>
          <p:cNvPr id="9" name="Table 8"/>
          <p:cNvGraphicFramePr>
            <a:graphicFrameLocks noGrp="1"/>
          </p:cNvGraphicFramePr>
          <p:nvPr>
            <p:extLst>
              <p:ext uri="{D42A27DB-BD31-4B8C-83A1-F6EECF244321}">
                <p14:modId xmlns:p14="http://schemas.microsoft.com/office/powerpoint/2010/main" val="950406776"/>
              </p:ext>
            </p:extLst>
          </p:nvPr>
        </p:nvGraphicFramePr>
        <p:xfrm>
          <a:off x="6963957" y="1105286"/>
          <a:ext cx="1980000" cy="5255999"/>
        </p:xfrm>
        <a:graphic>
          <a:graphicData uri="http://schemas.openxmlformats.org/drawingml/2006/table">
            <a:tbl>
              <a:tblPr firstRow="1" bandRow="1">
                <a:tableStyleId>{5C22544A-7EE6-4342-B048-85BDC9FD1C3A}</a:tableStyleId>
              </a:tblPr>
              <a:tblGrid>
                <a:gridCol w="1980000"/>
              </a:tblGrid>
              <a:tr h="1378445">
                <a:tc>
                  <a:txBody>
                    <a:bodyPr/>
                    <a:lstStyle/>
                    <a:p>
                      <a:pPr marL="0" marR="0" indent="0" algn="l" defTabSz="521437" rtl="0" eaLnBrk="1" fontAlgn="auto" latinLnBrk="0" hangingPunct="1">
                        <a:lnSpc>
                          <a:spcPct val="100000"/>
                        </a:lnSpc>
                        <a:spcBef>
                          <a:spcPts val="0"/>
                        </a:spcBef>
                        <a:spcAft>
                          <a:spcPts val="0"/>
                        </a:spcAft>
                        <a:buClrTx/>
                        <a:buSzTx/>
                        <a:buFont typeface="Arial" pitchFamily="34" charset="0"/>
                        <a:buNone/>
                        <a:tabLst/>
                        <a:defRPr/>
                      </a:pPr>
                      <a:r>
                        <a:rPr lang="en-US" sz="1200" b="0" i="0" dirty="0" smtClean="0">
                          <a:solidFill>
                            <a:srgbClr val="8EC36A"/>
                          </a:solidFill>
                          <a:latin typeface="Rockwell"/>
                          <a:cs typeface="Rockwell"/>
                        </a:rPr>
                        <a:t>Entrepreneurship Characteristics:</a:t>
                      </a:r>
                      <a:endParaRPr lang="en-US" sz="1200" b="0" i="0" dirty="0" smtClean="0">
                        <a:solidFill>
                          <a:srgbClr val="D53B81"/>
                        </a:solidFill>
                        <a:latin typeface="Rockwell"/>
                        <a:cs typeface="Rockwell"/>
                      </a:endParaRPr>
                    </a:p>
                    <a:p>
                      <a:pPr marL="171450" marR="0" indent="-171450" algn="l" defTabSz="521437" rtl="0" eaLnBrk="1" fontAlgn="auto" latinLnBrk="0" hangingPunct="1">
                        <a:lnSpc>
                          <a:spcPct val="100000"/>
                        </a:lnSpc>
                        <a:spcBef>
                          <a:spcPts val="0"/>
                        </a:spcBef>
                        <a:spcAft>
                          <a:spcPts val="0"/>
                        </a:spcAft>
                        <a:buClrTx/>
                        <a:buSzTx/>
                        <a:buFont typeface="Arial" pitchFamily="34" charset="0"/>
                        <a:buChar char="•"/>
                        <a:tabLst/>
                        <a:defRPr/>
                      </a:pPr>
                      <a:r>
                        <a:rPr lang="en-GB" sz="1200" b="0" i="0" dirty="0" smtClean="0">
                          <a:solidFill>
                            <a:srgbClr val="000000"/>
                          </a:solidFill>
                          <a:latin typeface="L Frutiger Light"/>
                          <a:cs typeface="L Frutiger Light"/>
                        </a:rPr>
                        <a:t>Managing Difficult Situations </a:t>
                      </a:r>
                    </a:p>
                    <a:p>
                      <a:pPr marL="171450" marR="0" indent="-171450" algn="l" defTabSz="521437" rtl="0" eaLnBrk="1" fontAlgn="auto" latinLnBrk="0" hangingPunct="1">
                        <a:lnSpc>
                          <a:spcPct val="100000"/>
                        </a:lnSpc>
                        <a:spcBef>
                          <a:spcPts val="0"/>
                        </a:spcBef>
                        <a:spcAft>
                          <a:spcPts val="0"/>
                        </a:spcAft>
                        <a:buClrTx/>
                        <a:buSzTx/>
                        <a:buFont typeface="Arial" pitchFamily="34" charset="0"/>
                        <a:buChar char="•"/>
                        <a:tabLst/>
                        <a:defRPr/>
                      </a:pPr>
                      <a:r>
                        <a:rPr lang="en-GB" sz="1200" b="0" i="0" dirty="0" smtClean="0">
                          <a:solidFill>
                            <a:srgbClr val="000000"/>
                          </a:solidFill>
                          <a:latin typeface="L Frutiger Light"/>
                          <a:cs typeface="L Frutiger Light"/>
                        </a:rPr>
                        <a:t>Negotiation</a:t>
                      </a:r>
                      <a:r>
                        <a:rPr lang="en-GB" sz="1200" b="0" i="0" baseline="0" dirty="0" smtClean="0">
                          <a:solidFill>
                            <a:srgbClr val="000000"/>
                          </a:solidFill>
                          <a:latin typeface="L Frutiger Light"/>
                          <a:cs typeface="L Frutiger Light"/>
                        </a:rPr>
                        <a:t> and </a:t>
                      </a:r>
                      <a:r>
                        <a:rPr lang="en-GB" sz="1200" b="0" i="0" dirty="0" smtClean="0">
                          <a:solidFill>
                            <a:srgbClr val="000000"/>
                          </a:solidFill>
                          <a:latin typeface="L Frutiger Light"/>
                          <a:cs typeface="L Frutiger Light"/>
                        </a:rPr>
                        <a:t>Persuasion Influence </a:t>
                      </a:r>
                    </a:p>
                    <a:p>
                      <a:pPr marL="171450" marR="0" indent="-171450" algn="l" defTabSz="521437" rtl="0" eaLnBrk="1" fontAlgn="auto" latinLnBrk="0" hangingPunct="1">
                        <a:lnSpc>
                          <a:spcPct val="100000"/>
                        </a:lnSpc>
                        <a:spcBef>
                          <a:spcPts val="0"/>
                        </a:spcBef>
                        <a:spcAft>
                          <a:spcPts val="0"/>
                        </a:spcAft>
                        <a:buClrTx/>
                        <a:buSzTx/>
                        <a:buFont typeface="Arial" pitchFamily="34" charset="0"/>
                        <a:buChar char="•"/>
                        <a:tabLst/>
                        <a:defRPr/>
                      </a:pPr>
                      <a:r>
                        <a:rPr lang="en-GB" sz="1200" b="0" i="0" dirty="0" smtClean="0">
                          <a:solidFill>
                            <a:srgbClr val="000000"/>
                          </a:solidFill>
                          <a:latin typeface="L Frutiger Light"/>
                          <a:cs typeface="L Frutiger Light"/>
                        </a:rPr>
                        <a:t>Decision Making</a:t>
                      </a:r>
                    </a:p>
                  </a:txBody>
                  <a:tcPr marL="78226" marR="78226" marT="41459" marB="41459">
                    <a:lnL w="12700" cap="flat" cmpd="sng" algn="ctr">
                      <a:solidFill>
                        <a:srgbClr val="8EC36A"/>
                      </a:solidFill>
                      <a:prstDash val="solid"/>
                      <a:round/>
                      <a:headEnd type="none" w="med" len="med"/>
                      <a:tailEnd type="none" w="med" len="med"/>
                    </a:lnL>
                    <a:lnR w="12700" cap="flat" cmpd="sng" algn="ctr">
                      <a:solidFill>
                        <a:srgbClr val="8EC36A"/>
                      </a:solidFill>
                      <a:prstDash val="solid"/>
                      <a:round/>
                      <a:headEnd type="none" w="med" len="med"/>
                      <a:tailEnd type="none" w="med" len="med"/>
                    </a:lnR>
                    <a:lnT w="12700" cap="flat" cmpd="sng" algn="ctr">
                      <a:solidFill>
                        <a:srgbClr val="8EC36A"/>
                      </a:solidFill>
                      <a:prstDash val="solid"/>
                      <a:round/>
                      <a:headEnd type="none" w="med" len="med"/>
                      <a:tailEnd type="none" w="med" len="med"/>
                    </a:lnT>
                    <a:lnB w="12700" cap="flat" cmpd="sng" algn="ctr">
                      <a:solidFill>
                        <a:srgbClr val="8EC36A"/>
                      </a:solidFill>
                      <a:prstDash val="solid"/>
                      <a:round/>
                      <a:headEnd type="none" w="med" len="med"/>
                      <a:tailEnd type="none" w="med" len="med"/>
                    </a:lnB>
                    <a:solidFill>
                      <a:schemeClr val="bg1"/>
                    </a:solidFill>
                  </a:tcPr>
                </a:tc>
              </a:tr>
              <a:tr h="638678">
                <a:tc>
                  <a:txBody>
                    <a:bodyPr/>
                    <a:lstStyle/>
                    <a:p>
                      <a:pPr marL="0" marR="0" indent="0" algn="l" defTabSz="521437" rtl="0" eaLnBrk="1" fontAlgn="auto" latinLnBrk="0" hangingPunct="1">
                        <a:lnSpc>
                          <a:spcPct val="100000"/>
                        </a:lnSpc>
                        <a:spcBef>
                          <a:spcPts val="0"/>
                        </a:spcBef>
                        <a:spcAft>
                          <a:spcPts val="0"/>
                        </a:spcAft>
                        <a:buClrTx/>
                        <a:buSzTx/>
                        <a:buFont typeface="Arial" pitchFamily="34" charset="0"/>
                        <a:buNone/>
                        <a:tabLst/>
                        <a:defRPr/>
                      </a:pPr>
                      <a:r>
                        <a:rPr lang="en-US" sz="1200" b="0" i="0" dirty="0" smtClean="0">
                          <a:solidFill>
                            <a:srgbClr val="8EC36A"/>
                          </a:solidFill>
                          <a:latin typeface="Rockwell"/>
                          <a:cs typeface="Rockwell"/>
                        </a:rPr>
                        <a:t>Curriculum Links</a:t>
                      </a:r>
                    </a:p>
                    <a:p>
                      <a:pPr marL="171450" marR="0" indent="-171450" algn="l" defTabSz="521437" rtl="0" eaLnBrk="1" fontAlgn="auto" latinLnBrk="0" hangingPunct="1">
                        <a:lnSpc>
                          <a:spcPct val="100000"/>
                        </a:lnSpc>
                        <a:spcBef>
                          <a:spcPts val="0"/>
                        </a:spcBef>
                        <a:spcAft>
                          <a:spcPts val="0"/>
                        </a:spcAft>
                        <a:buClrTx/>
                        <a:buSzTx/>
                        <a:buFont typeface="Arial" pitchFamily="34" charset="0"/>
                        <a:buChar char="•"/>
                        <a:tabLst/>
                        <a:defRPr/>
                      </a:pPr>
                      <a:r>
                        <a:rPr lang="en-US" sz="1200" b="0" i="0" dirty="0" err="1" smtClean="0">
                          <a:solidFill>
                            <a:schemeClr val="tx1"/>
                          </a:solidFill>
                          <a:latin typeface="L Frutiger Light"/>
                          <a:cs typeface="L Frutiger Light"/>
                        </a:rPr>
                        <a:t>WBQ</a:t>
                      </a:r>
                      <a:endParaRPr lang="en-US" sz="1200" b="0" i="0" dirty="0" smtClean="0">
                        <a:solidFill>
                          <a:schemeClr val="tx1"/>
                        </a:solidFill>
                        <a:latin typeface="L Frutiger Light"/>
                        <a:cs typeface="L Frutiger Light"/>
                      </a:endParaRPr>
                    </a:p>
                    <a:p>
                      <a:pPr marL="171450" marR="0" indent="-171450" algn="l" defTabSz="521437" rtl="0" eaLnBrk="1" fontAlgn="auto" latinLnBrk="0" hangingPunct="1">
                        <a:lnSpc>
                          <a:spcPct val="100000"/>
                        </a:lnSpc>
                        <a:spcBef>
                          <a:spcPts val="0"/>
                        </a:spcBef>
                        <a:spcAft>
                          <a:spcPts val="0"/>
                        </a:spcAft>
                        <a:buClrTx/>
                        <a:buSzTx/>
                        <a:buFont typeface="Arial" pitchFamily="34" charset="0"/>
                        <a:buChar char="•"/>
                        <a:tabLst/>
                        <a:defRPr/>
                      </a:pPr>
                      <a:r>
                        <a:rPr lang="en-US" sz="1200" b="0" i="0" dirty="0" err="1" smtClean="0">
                          <a:solidFill>
                            <a:schemeClr val="tx1"/>
                          </a:solidFill>
                          <a:latin typeface="L Frutiger Light"/>
                          <a:cs typeface="L Frutiger Light"/>
                        </a:rPr>
                        <a:t>EES</a:t>
                      </a:r>
                      <a:endParaRPr lang="en-US" sz="1200" b="0" i="0" dirty="0" smtClean="0">
                        <a:solidFill>
                          <a:schemeClr val="tx1"/>
                        </a:solidFill>
                        <a:latin typeface="L Frutiger Light"/>
                        <a:cs typeface="L Frutiger Light"/>
                      </a:endParaRPr>
                    </a:p>
                  </a:txBody>
                  <a:tcPr marL="78226" marR="78226" marT="41459" marB="41459">
                    <a:lnL w="12700" cap="flat" cmpd="sng" algn="ctr">
                      <a:solidFill>
                        <a:srgbClr val="8EC36A"/>
                      </a:solidFill>
                      <a:prstDash val="solid"/>
                      <a:round/>
                      <a:headEnd type="none" w="med" len="med"/>
                      <a:tailEnd type="none" w="med" len="med"/>
                    </a:lnL>
                    <a:lnR w="12700" cap="flat" cmpd="sng" algn="ctr">
                      <a:solidFill>
                        <a:srgbClr val="8EC36A"/>
                      </a:solidFill>
                      <a:prstDash val="solid"/>
                      <a:round/>
                      <a:headEnd type="none" w="med" len="med"/>
                      <a:tailEnd type="none" w="med" len="med"/>
                    </a:lnR>
                    <a:lnT w="12700" cap="flat" cmpd="sng" algn="ctr">
                      <a:solidFill>
                        <a:srgbClr val="8EC36A"/>
                      </a:solidFill>
                      <a:prstDash val="solid"/>
                      <a:round/>
                      <a:headEnd type="none" w="med" len="med"/>
                      <a:tailEnd type="none" w="med" len="med"/>
                    </a:lnT>
                    <a:lnB w="12700" cap="flat" cmpd="sng" algn="ctr">
                      <a:solidFill>
                        <a:srgbClr val="8EC36A"/>
                      </a:solidFill>
                      <a:prstDash val="solid"/>
                      <a:round/>
                      <a:headEnd type="none" w="med" len="med"/>
                      <a:tailEnd type="none" w="med" len="med"/>
                    </a:lnB>
                    <a:solidFill>
                      <a:schemeClr val="bg1"/>
                    </a:solidFill>
                  </a:tcPr>
                </a:tc>
              </a:tr>
              <a:tr h="1378445">
                <a:tc>
                  <a:txBody>
                    <a:bodyPr/>
                    <a:lstStyle/>
                    <a:p>
                      <a:pPr marL="0" marR="0" indent="0" algn="l" defTabSz="521437" rtl="0" eaLnBrk="1" fontAlgn="auto" latinLnBrk="0" hangingPunct="1">
                        <a:lnSpc>
                          <a:spcPct val="100000"/>
                        </a:lnSpc>
                        <a:spcBef>
                          <a:spcPts val="0"/>
                        </a:spcBef>
                        <a:spcAft>
                          <a:spcPts val="0"/>
                        </a:spcAft>
                        <a:buClrTx/>
                        <a:buSzTx/>
                        <a:buFont typeface="Arial" pitchFamily="34" charset="0"/>
                        <a:buNone/>
                        <a:tabLst/>
                        <a:defRPr/>
                      </a:pPr>
                      <a:r>
                        <a:rPr lang="en-US" sz="1200" b="0" i="0" dirty="0" smtClean="0">
                          <a:solidFill>
                            <a:srgbClr val="8EC36A"/>
                          </a:solidFill>
                          <a:latin typeface="Rockwell"/>
                          <a:cs typeface="Rockwell"/>
                        </a:rPr>
                        <a:t>Provided Resources:</a:t>
                      </a:r>
                      <a:endParaRPr lang="en-US" sz="1200" b="0" i="0" dirty="0" smtClean="0">
                        <a:solidFill>
                          <a:srgbClr val="D53B81"/>
                        </a:solidFill>
                        <a:latin typeface="Rockwell"/>
                        <a:cs typeface="Rockwell"/>
                      </a:endParaRPr>
                    </a:p>
                    <a:p>
                      <a:pPr marL="171450" marR="0" indent="-171450" algn="l" defTabSz="521437" rtl="0" eaLnBrk="1" fontAlgn="auto" latinLnBrk="0" hangingPunct="1">
                        <a:lnSpc>
                          <a:spcPct val="100000"/>
                        </a:lnSpc>
                        <a:spcBef>
                          <a:spcPts val="0"/>
                        </a:spcBef>
                        <a:spcAft>
                          <a:spcPts val="0"/>
                        </a:spcAft>
                        <a:buClrTx/>
                        <a:buSzTx/>
                        <a:buFont typeface="Arial" pitchFamily="34" charset="0"/>
                        <a:buChar char="•"/>
                        <a:tabLst/>
                        <a:defRPr/>
                      </a:pPr>
                      <a:r>
                        <a:rPr lang="en-GB" sz="1200" b="0" i="0" dirty="0" smtClean="0">
                          <a:solidFill>
                            <a:srgbClr val="000000"/>
                          </a:solidFill>
                          <a:latin typeface="L Frutiger Light"/>
                          <a:cs typeface="L Frutiger Light"/>
                        </a:rPr>
                        <a:t>PowerPoint</a:t>
                      </a:r>
                    </a:p>
                    <a:p>
                      <a:pPr marL="171450" marR="0" indent="-171450" algn="l" defTabSz="521437" rtl="0" eaLnBrk="1" fontAlgn="auto" latinLnBrk="0" hangingPunct="1">
                        <a:lnSpc>
                          <a:spcPct val="100000"/>
                        </a:lnSpc>
                        <a:spcBef>
                          <a:spcPts val="0"/>
                        </a:spcBef>
                        <a:spcAft>
                          <a:spcPts val="0"/>
                        </a:spcAft>
                        <a:buClrTx/>
                        <a:buSzTx/>
                        <a:buFont typeface="Arial" pitchFamily="34" charset="0"/>
                        <a:buChar char="•"/>
                        <a:tabLst/>
                        <a:defRPr/>
                      </a:pPr>
                      <a:r>
                        <a:rPr lang="en-GB" sz="1200" b="0" i="0" dirty="0" smtClean="0">
                          <a:solidFill>
                            <a:srgbClr val="000000"/>
                          </a:solidFill>
                          <a:latin typeface="L Frutiger Light"/>
                          <a:cs typeface="L Frutiger Light"/>
                        </a:rPr>
                        <a:t>Newspaper Article </a:t>
                      </a:r>
                    </a:p>
                    <a:p>
                      <a:pPr marL="171450" marR="0" indent="-171450" algn="l" defTabSz="521437" rtl="0" eaLnBrk="1" fontAlgn="auto" latinLnBrk="0" hangingPunct="1">
                        <a:lnSpc>
                          <a:spcPct val="100000"/>
                        </a:lnSpc>
                        <a:spcBef>
                          <a:spcPts val="0"/>
                        </a:spcBef>
                        <a:spcAft>
                          <a:spcPts val="0"/>
                        </a:spcAft>
                        <a:buClrTx/>
                        <a:buSzTx/>
                        <a:buFont typeface="Arial" pitchFamily="34" charset="0"/>
                        <a:buChar char="•"/>
                        <a:tabLst/>
                        <a:defRPr/>
                      </a:pPr>
                      <a:r>
                        <a:rPr lang="en-GB" sz="1200" b="0" i="0" dirty="0" smtClean="0">
                          <a:solidFill>
                            <a:srgbClr val="000000"/>
                          </a:solidFill>
                          <a:latin typeface="L Frutiger Light"/>
                          <a:cs typeface="L Frutiger Light"/>
                        </a:rPr>
                        <a:t>Scenario Cards </a:t>
                      </a:r>
                    </a:p>
                    <a:p>
                      <a:pPr marL="171450" marR="0" indent="-171450" algn="l" defTabSz="521437" rtl="0" eaLnBrk="1" fontAlgn="auto" latinLnBrk="0" hangingPunct="1">
                        <a:lnSpc>
                          <a:spcPct val="100000"/>
                        </a:lnSpc>
                        <a:spcBef>
                          <a:spcPts val="0"/>
                        </a:spcBef>
                        <a:spcAft>
                          <a:spcPts val="0"/>
                        </a:spcAft>
                        <a:buClrTx/>
                        <a:buSzTx/>
                        <a:buFont typeface="Arial" pitchFamily="34" charset="0"/>
                        <a:buChar char="•"/>
                        <a:tabLst/>
                        <a:defRPr/>
                      </a:pPr>
                      <a:r>
                        <a:rPr lang="en-GB" sz="1200" b="0" i="0" dirty="0" smtClean="0">
                          <a:solidFill>
                            <a:srgbClr val="000000"/>
                          </a:solidFill>
                          <a:latin typeface="L Frutiger Light"/>
                          <a:cs typeface="L Frutiger Light"/>
                        </a:rPr>
                        <a:t>Secret Point Cards</a:t>
                      </a:r>
                    </a:p>
                    <a:p>
                      <a:pPr marL="171450" marR="0" indent="-171450" algn="l" defTabSz="521437" rtl="0" eaLnBrk="1" fontAlgn="auto" latinLnBrk="0" hangingPunct="1">
                        <a:lnSpc>
                          <a:spcPct val="100000"/>
                        </a:lnSpc>
                        <a:spcBef>
                          <a:spcPts val="0"/>
                        </a:spcBef>
                        <a:spcAft>
                          <a:spcPts val="0"/>
                        </a:spcAft>
                        <a:buClrTx/>
                        <a:buSzTx/>
                        <a:buFont typeface="Arial" pitchFamily="34" charset="0"/>
                        <a:buChar char="•"/>
                        <a:tabLst/>
                        <a:defRPr/>
                      </a:pPr>
                      <a:r>
                        <a:rPr lang="en-GB" sz="1200" b="0" i="0" dirty="0" smtClean="0">
                          <a:solidFill>
                            <a:srgbClr val="000000"/>
                          </a:solidFill>
                          <a:latin typeface="L Frutiger Light"/>
                          <a:cs typeface="L Frutiger Light"/>
                        </a:rPr>
                        <a:t>Handout on Negotiation and Bargaining</a:t>
                      </a:r>
                    </a:p>
                  </a:txBody>
                  <a:tcPr marL="78226" marR="78226" marT="41459" marB="41459">
                    <a:lnL w="12700" cap="flat" cmpd="sng" algn="ctr">
                      <a:solidFill>
                        <a:srgbClr val="8EC36A"/>
                      </a:solidFill>
                      <a:prstDash val="solid"/>
                      <a:round/>
                      <a:headEnd type="none" w="med" len="med"/>
                      <a:tailEnd type="none" w="med" len="med"/>
                    </a:lnL>
                    <a:lnR w="12700" cap="flat" cmpd="sng" algn="ctr">
                      <a:solidFill>
                        <a:srgbClr val="8EC36A"/>
                      </a:solidFill>
                      <a:prstDash val="solid"/>
                      <a:round/>
                      <a:headEnd type="none" w="med" len="med"/>
                      <a:tailEnd type="none" w="med" len="med"/>
                    </a:lnR>
                    <a:lnT w="12700" cap="flat" cmpd="sng" algn="ctr">
                      <a:solidFill>
                        <a:srgbClr val="8EC36A"/>
                      </a:solidFill>
                      <a:prstDash val="solid"/>
                      <a:round/>
                      <a:headEnd type="none" w="med" len="med"/>
                      <a:tailEnd type="none" w="med" len="med"/>
                    </a:lnT>
                    <a:lnB w="12700" cap="flat" cmpd="sng" algn="ctr">
                      <a:solidFill>
                        <a:srgbClr val="8EC36A"/>
                      </a:solidFill>
                      <a:prstDash val="solid"/>
                      <a:round/>
                      <a:headEnd type="none" w="med" len="med"/>
                      <a:tailEnd type="none" w="med" len="med"/>
                    </a:lnB>
                    <a:solidFill>
                      <a:schemeClr val="bg1"/>
                    </a:solidFill>
                  </a:tcPr>
                </a:tc>
              </a:tr>
              <a:tr h="638678">
                <a:tc>
                  <a:txBody>
                    <a:bodyPr/>
                    <a:lstStyle/>
                    <a:p>
                      <a:pPr marL="0" marR="0" indent="0" algn="l" defTabSz="521437" rtl="0" eaLnBrk="1" fontAlgn="auto" latinLnBrk="0" hangingPunct="1">
                        <a:lnSpc>
                          <a:spcPct val="100000"/>
                        </a:lnSpc>
                        <a:spcBef>
                          <a:spcPts val="0"/>
                        </a:spcBef>
                        <a:spcAft>
                          <a:spcPts val="0"/>
                        </a:spcAft>
                        <a:buClrTx/>
                        <a:buSzTx/>
                        <a:buFont typeface="Arial" pitchFamily="34" charset="0"/>
                        <a:buNone/>
                        <a:tabLst/>
                        <a:defRPr/>
                      </a:pPr>
                      <a:r>
                        <a:rPr lang="en-US" sz="1200" b="0" i="0" dirty="0" smtClean="0">
                          <a:solidFill>
                            <a:srgbClr val="8EC36A"/>
                          </a:solidFill>
                          <a:latin typeface="Rockwell"/>
                          <a:cs typeface="Rockwell"/>
                        </a:rPr>
                        <a:t>Other Resources:</a:t>
                      </a:r>
                    </a:p>
                    <a:p>
                      <a:pPr marL="171450" marR="0" indent="-171450" algn="l" defTabSz="521437" rtl="0" eaLnBrk="1" fontAlgn="auto" latinLnBrk="0" hangingPunct="1">
                        <a:lnSpc>
                          <a:spcPct val="100000"/>
                        </a:lnSpc>
                        <a:spcBef>
                          <a:spcPts val="0"/>
                        </a:spcBef>
                        <a:spcAft>
                          <a:spcPts val="0"/>
                        </a:spcAft>
                        <a:buClrTx/>
                        <a:buSzTx/>
                        <a:buFont typeface="Arial" pitchFamily="34" charset="0"/>
                        <a:buChar char="•"/>
                        <a:tabLst/>
                        <a:defRPr/>
                      </a:pPr>
                      <a:r>
                        <a:rPr lang="en-US" sz="1200" b="0" i="0" dirty="0" smtClean="0">
                          <a:solidFill>
                            <a:srgbClr val="000000"/>
                          </a:solidFill>
                          <a:latin typeface="L Frutiger Light"/>
                          <a:cs typeface="L Frutiger Light"/>
                        </a:rPr>
                        <a:t>Flip chart / whiteboard </a:t>
                      </a:r>
                    </a:p>
                    <a:p>
                      <a:endParaRPr lang="en-US" sz="1200" dirty="0"/>
                    </a:p>
                  </a:txBody>
                  <a:tcPr marL="78226" marR="78226" marT="41459" marB="41459">
                    <a:lnL w="12700" cap="flat" cmpd="sng" algn="ctr">
                      <a:solidFill>
                        <a:srgbClr val="8EC36A"/>
                      </a:solidFill>
                      <a:prstDash val="solid"/>
                      <a:round/>
                      <a:headEnd type="none" w="med" len="med"/>
                      <a:tailEnd type="none" w="med" len="med"/>
                    </a:lnL>
                    <a:lnR w="12700" cap="flat" cmpd="sng" algn="ctr">
                      <a:solidFill>
                        <a:srgbClr val="8EC36A"/>
                      </a:solidFill>
                      <a:prstDash val="solid"/>
                      <a:round/>
                      <a:headEnd type="none" w="med" len="med"/>
                      <a:tailEnd type="none" w="med" len="med"/>
                    </a:lnR>
                    <a:lnT w="12700" cap="flat" cmpd="sng" algn="ctr">
                      <a:solidFill>
                        <a:srgbClr val="8EC36A"/>
                      </a:solidFill>
                      <a:prstDash val="solid"/>
                      <a:round/>
                      <a:headEnd type="none" w="med" len="med"/>
                      <a:tailEnd type="none" w="med" len="med"/>
                    </a:lnT>
                    <a:lnB w="12700" cap="flat" cmpd="sng" algn="ctr">
                      <a:solidFill>
                        <a:srgbClr val="8EC36A"/>
                      </a:solidFill>
                      <a:prstDash val="solid"/>
                      <a:round/>
                      <a:headEnd type="none" w="med" len="med"/>
                      <a:tailEnd type="none" w="med" len="med"/>
                    </a:lnB>
                    <a:solidFill>
                      <a:schemeClr val="bg1"/>
                    </a:solidFill>
                  </a:tcPr>
                </a:tc>
              </a:tr>
              <a:tr h="1221753">
                <a:tc>
                  <a:txBody>
                    <a:bodyPr/>
                    <a:lstStyle/>
                    <a:p>
                      <a:r>
                        <a:rPr lang="en-US" sz="1200" b="0" i="0" dirty="0" smtClean="0">
                          <a:solidFill>
                            <a:srgbClr val="8EC36A"/>
                          </a:solidFill>
                          <a:latin typeface="Rockwell"/>
                          <a:cs typeface="Rockwell"/>
                        </a:rPr>
                        <a:t>Learning Outcome:</a:t>
                      </a:r>
                    </a:p>
                    <a:p>
                      <a:r>
                        <a:rPr lang="en-GB" sz="1200" b="0" i="0" dirty="0" smtClean="0">
                          <a:solidFill>
                            <a:schemeClr val="tx1"/>
                          </a:solidFill>
                          <a:latin typeface="L Frutiger Light"/>
                          <a:cs typeface="Rockwell"/>
                        </a:rPr>
                        <a:t>Learners will be able to  select, use and evaluate negotiation skills required to manage difficult situations.</a:t>
                      </a:r>
                      <a:endParaRPr lang="en-US" sz="1200" dirty="0"/>
                    </a:p>
                  </a:txBody>
                  <a:tcPr marL="78226" marR="78226" marT="41459" marB="41459">
                    <a:lnL w="12700" cap="flat" cmpd="sng" algn="ctr">
                      <a:solidFill>
                        <a:srgbClr val="8EC36A"/>
                      </a:solidFill>
                      <a:prstDash val="solid"/>
                      <a:round/>
                      <a:headEnd type="none" w="med" len="med"/>
                      <a:tailEnd type="none" w="med" len="med"/>
                    </a:lnL>
                    <a:lnR w="12700" cap="flat" cmpd="sng" algn="ctr">
                      <a:solidFill>
                        <a:srgbClr val="8EC36A"/>
                      </a:solidFill>
                      <a:prstDash val="solid"/>
                      <a:round/>
                      <a:headEnd type="none" w="med" len="med"/>
                      <a:tailEnd type="none" w="med" len="med"/>
                    </a:lnR>
                    <a:lnT w="12700" cap="flat" cmpd="sng" algn="ctr">
                      <a:solidFill>
                        <a:srgbClr val="8EC36A"/>
                      </a:solidFill>
                      <a:prstDash val="solid"/>
                      <a:round/>
                      <a:headEnd type="none" w="med" len="med"/>
                      <a:tailEnd type="none" w="med" len="med"/>
                    </a:lnT>
                    <a:lnB w="12700" cap="flat" cmpd="sng" algn="ctr">
                      <a:solidFill>
                        <a:srgbClr val="8EC36A"/>
                      </a:solidFill>
                      <a:prstDash val="solid"/>
                      <a:round/>
                      <a:headEnd type="none" w="med" len="med"/>
                      <a:tailEnd type="none" w="med" len="med"/>
                    </a:lnB>
                    <a:solidFill>
                      <a:schemeClr val="bg1"/>
                    </a:solidFill>
                  </a:tcP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286014257"/>
              </p:ext>
            </p:extLst>
          </p:nvPr>
        </p:nvGraphicFramePr>
        <p:xfrm>
          <a:off x="181777" y="1105286"/>
          <a:ext cx="6609600" cy="5256000"/>
        </p:xfrm>
        <a:graphic>
          <a:graphicData uri="http://schemas.openxmlformats.org/drawingml/2006/table">
            <a:tbl>
              <a:tblPr firstRow="1" bandRow="1">
                <a:tableStyleId>{5C22544A-7EE6-4342-B048-85BDC9FD1C3A}</a:tableStyleId>
              </a:tblPr>
              <a:tblGrid>
                <a:gridCol w="6609600"/>
              </a:tblGrid>
              <a:tr h="327010">
                <a:tc>
                  <a:txBody>
                    <a:bodyPr/>
                    <a:lstStyle/>
                    <a:p>
                      <a:pPr marL="0" marR="0" indent="0" algn="l" defTabSz="521437" rtl="0" eaLnBrk="1" fontAlgn="auto" latinLnBrk="0" hangingPunct="1">
                        <a:lnSpc>
                          <a:spcPct val="100000"/>
                        </a:lnSpc>
                        <a:spcBef>
                          <a:spcPts val="0"/>
                        </a:spcBef>
                        <a:spcAft>
                          <a:spcPts val="0"/>
                        </a:spcAft>
                        <a:buClrTx/>
                        <a:buSzTx/>
                        <a:buFontTx/>
                        <a:buNone/>
                        <a:tabLst/>
                        <a:defRPr/>
                      </a:pPr>
                      <a:r>
                        <a:rPr lang="en-US" sz="1600" b="0" i="0" dirty="0" smtClean="0">
                          <a:solidFill>
                            <a:srgbClr val="8EC36A"/>
                          </a:solidFill>
                          <a:latin typeface="Rockwell"/>
                          <a:cs typeface="Rockwell"/>
                        </a:rPr>
                        <a:t>12. Negotiation, persuasion and</a:t>
                      </a:r>
                      <a:r>
                        <a:rPr lang="en-US" sz="1600" b="0" i="0" baseline="0" dirty="0" smtClean="0">
                          <a:solidFill>
                            <a:srgbClr val="8EC36A"/>
                          </a:solidFill>
                          <a:latin typeface="Rockwell"/>
                          <a:cs typeface="Rockwell"/>
                        </a:rPr>
                        <a:t> influence</a:t>
                      </a:r>
                      <a:endParaRPr lang="en-US" sz="1600" b="0" i="0" dirty="0">
                        <a:solidFill>
                          <a:srgbClr val="8EC36A"/>
                        </a:solidFill>
                        <a:latin typeface="Rockwell"/>
                        <a:cs typeface="Rockwell"/>
                      </a:endParaRPr>
                    </a:p>
                  </a:txBody>
                  <a:tcPr marL="78226" marR="78226" marT="41459" marB="41459">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bg1"/>
                    </a:solidFill>
                  </a:tcPr>
                </a:tc>
              </a:tr>
              <a:tr h="632045">
                <a:tc>
                  <a:txBody>
                    <a:bodyPr/>
                    <a:lstStyle/>
                    <a:p>
                      <a:pPr marL="0" marR="0" indent="0" algn="l" defTabSz="521437" rtl="0" eaLnBrk="1" fontAlgn="auto" latinLnBrk="0" hangingPunct="1">
                        <a:lnSpc>
                          <a:spcPct val="100000"/>
                        </a:lnSpc>
                        <a:spcBef>
                          <a:spcPts val="0"/>
                        </a:spcBef>
                        <a:spcAft>
                          <a:spcPts val="0"/>
                        </a:spcAft>
                        <a:buClrTx/>
                        <a:buSzTx/>
                        <a:buFontTx/>
                        <a:buNone/>
                        <a:tabLst/>
                        <a:defRPr/>
                      </a:pPr>
                      <a:r>
                        <a:rPr lang="en-US" sz="1200" b="0" i="0" spc="-30" baseline="0" dirty="0" smtClean="0">
                          <a:solidFill>
                            <a:srgbClr val="8EC36A"/>
                          </a:solidFill>
                          <a:latin typeface="Rockwell"/>
                          <a:cs typeface="Rockwell"/>
                        </a:rPr>
                        <a:t>Objective:</a:t>
                      </a:r>
                      <a:r>
                        <a:rPr lang="en-US" sz="1200" b="0" i="0" spc="-30" baseline="0" dirty="0" smtClean="0">
                          <a:solidFill>
                            <a:srgbClr val="D53B81"/>
                          </a:solidFill>
                          <a:latin typeface="Rockwell"/>
                          <a:cs typeface="Rockwell"/>
                        </a:rPr>
                        <a:t/>
                      </a:r>
                      <a:br>
                        <a:rPr lang="en-US" sz="1200" b="0" i="0" spc="-30" baseline="0" dirty="0" smtClean="0">
                          <a:solidFill>
                            <a:srgbClr val="D53B81"/>
                          </a:solidFill>
                          <a:latin typeface="Rockwell"/>
                          <a:cs typeface="Rockwell"/>
                        </a:rPr>
                      </a:br>
                      <a:r>
                        <a:rPr lang="en-GB" sz="1200" b="0" i="0" spc="-30" baseline="0" dirty="0" smtClean="0">
                          <a:solidFill>
                            <a:srgbClr val="000000"/>
                          </a:solidFill>
                          <a:latin typeface="L Frutiger Light"/>
                          <a:cs typeface="L Frutiger Light"/>
                        </a:rPr>
                        <a:t>To enable learners to consider how to manage difficult situations and evaluate persuasion and negotiation skills.</a:t>
                      </a:r>
                      <a:endParaRPr lang="en-US" sz="1200" b="0" i="0" spc="-30" baseline="0" dirty="0" smtClean="0">
                        <a:solidFill>
                          <a:srgbClr val="000000"/>
                        </a:solidFill>
                        <a:latin typeface="L Frutiger Light"/>
                        <a:cs typeface="L Frutiger Light"/>
                      </a:endParaRPr>
                    </a:p>
                  </a:txBody>
                  <a:tcPr marL="78226" marR="78226" marT="41459" marB="41459">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bg1"/>
                    </a:solidFill>
                  </a:tcPr>
                </a:tc>
              </a:tr>
              <a:tr h="815065">
                <a:tc>
                  <a:txBody>
                    <a:bodyPr/>
                    <a:lstStyle/>
                    <a:p>
                      <a:pPr marL="0" marR="0" indent="0" algn="l" defTabSz="252000" rtl="0" eaLnBrk="1" fontAlgn="auto" latinLnBrk="0" hangingPunct="1">
                        <a:lnSpc>
                          <a:spcPct val="100000"/>
                        </a:lnSpc>
                        <a:spcBef>
                          <a:spcPts val="0"/>
                        </a:spcBef>
                        <a:spcAft>
                          <a:spcPts val="0"/>
                        </a:spcAft>
                        <a:buClrTx/>
                        <a:buSzTx/>
                        <a:buFontTx/>
                        <a:buNone/>
                        <a:tabLst>
                          <a:tab pos="180000" algn="l"/>
                        </a:tabLst>
                        <a:defRPr/>
                      </a:pPr>
                      <a:r>
                        <a:rPr lang="en-US" sz="1200" b="0" i="0" dirty="0" smtClean="0">
                          <a:solidFill>
                            <a:srgbClr val="8EC36A"/>
                          </a:solidFill>
                          <a:latin typeface="Rockwell"/>
                          <a:cs typeface="Rockwell"/>
                        </a:rPr>
                        <a:t>Introduction:</a:t>
                      </a:r>
                      <a:br>
                        <a:rPr lang="en-US" sz="1200" b="0" i="0" dirty="0" smtClean="0">
                          <a:solidFill>
                            <a:srgbClr val="8EC36A"/>
                          </a:solidFill>
                          <a:latin typeface="Rockwell"/>
                          <a:cs typeface="Rockwell"/>
                        </a:rPr>
                      </a:br>
                      <a:r>
                        <a:rPr lang="en-GB" sz="1200" b="0" i="0" dirty="0" smtClean="0">
                          <a:solidFill>
                            <a:srgbClr val="000000"/>
                          </a:solidFill>
                          <a:latin typeface="L Frutiger Light"/>
                          <a:cs typeface="L Frutiger Light"/>
                        </a:rPr>
                        <a:t>This session aims to develop learners’ negotiation skills using</a:t>
                      </a:r>
                      <a:r>
                        <a:rPr lang="en-GB" sz="1200" b="0" i="0" baseline="0" dirty="0" smtClean="0">
                          <a:solidFill>
                            <a:srgbClr val="000000"/>
                          </a:solidFill>
                          <a:latin typeface="L Frutiger Light"/>
                          <a:cs typeface="L Frutiger Light"/>
                        </a:rPr>
                        <a:t> a </a:t>
                      </a:r>
                      <a:r>
                        <a:rPr lang="en-GB" sz="1200" b="0" i="0" dirty="0" smtClean="0">
                          <a:solidFill>
                            <a:srgbClr val="000000"/>
                          </a:solidFill>
                          <a:latin typeface="L Frutiger Light"/>
                          <a:cs typeface="L Frutiger Light"/>
                        </a:rPr>
                        <a:t>financial crisis scenario set in a football club. Learners will need to recognise  in problem solving, there are stakeholders with different interests and points of view. Successful outcomes may require negotiation skills.</a:t>
                      </a:r>
                      <a:endParaRPr lang="en-US" sz="1200" b="0" i="0" dirty="0" smtClean="0">
                        <a:solidFill>
                          <a:srgbClr val="000000"/>
                        </a:solidFill>
                        <a:latin typeface="L Frutiger Light"/>
                        <a:cs typeface="L Frutiger Light"/>
                      </a:endParaRPr>
                    </a:p>
                  </a:txBody>
                  <a:tcPr marL="78226" marR="78226" marT="41459" marB="41459">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bg1"/>
                    </a:solidFill>
                  </a:tcPr>
                </a:tc>
              </a:tr>
              <a:tr h="2370743">
                <a:tc>
                  <a:txBody>
                    <a:bodyPr/>
                    <a:lstStyle/>
                    <a:p>
                      <a:pPr marL="0" marR="0" indent="0" algn="l" defTabSz="252000" rtl="0" eaLnBrk="1" fontAlgn="auto" latinLnBrk="0" hangingPunct="1">
                        <a:lnSpc>
                          <a:spcPct val="100000"/>
                        </a:lnSpc>
                        <a:spcBef>
                          <a:spcPts val="0"/>
                        </a:spcBef>
                        <a:spcAft>
                          <a:spcPts val="0"/>
                        </a:spcAft>
                        <a:buClrTx/>
                        <a:buSzTx/>
                        <a:buFont typeface="+mj-lt"/>
                        <a:buNone/>
                        <a:tabLst/>
                        <a:defRPr/>
                      </a:pPr>
                      <a:r>
                        <a:rPr lang="en-US" sz="1200" b="0" i="0" spc="-30" dirty="0" smtClean="0">
                          <a:solidFill>
                            <a:srgbClr val="8EC36A"/>
                          </a:solidFill>
                          <a:latin typeface="Rockwell"/>
                          <a:cs typeface="Rockwell"/>
                        </a:rPr>
                        <a:t>Activity:</a:t>
                      </a:r>
                    </a:p>
                    <a:p>
                      <a:pPr marL="228600" marR="0" indent="-228600" algn="l" defTabSz="252000" rtl="0" eaLnBrk="1" fontAlgn="auto" latinLnBrk="0" hangingPunct="1">
                        <a:lnSpc>
                          <a:spcPct val="100000"/>
                        </a:lnSpc>
                        <a:spcBef>
                          <a:spcPts val="0"/>
                        </a:spcBef>
                        <a:spcAft>
                          <a:spcPts val="0"/>
                        </a:spcAft>
                        <a:buClrTx/>
                        <a:buSzTx/>
                        <a:buFont typeface="+mj-lt"/>
                        <a:buAutoNum type="arabicPeriod"/>
                        <a:tabLst/>
                        <a:defRPr/>
                      </a:pPr>
                      <a:r>
                        <a:rPr lang="en-GB" sz="1200" b="0" i="0" spc="0" dirty="0" smtClean="0">
                          <a:solidFill>
                            <a:srgbClr val="000000"/>
                          </a:solidFill>
                          <a:latin typeface="L Frutiger Light"/>
                          <a:cs typeface="L Frutiger Light"/>
                        </a:rPr>
                        <a:t>Introduce the terms bargaining and negotiation</a:t>
                      </a:r>
                      <a:r>
                        <a:rPr lang="en-GB" sz="1200" b="0" i="0" spc="0" baseline="0" dirty="0" smtClean="0">
                          <a:solidFill>
                            <a:srgbClr val="000000"/>
                          </a:solidFill>
                          <a:latin typeface="L Frutiger Light"/>
                          <a:cs typeface="L Frutiger Light"/>
                        </a:rPr>
                        <a:t> using </a:t>
                      </a:r>
                      <a:r>
                        <a:rPr lang="en-GB" sz="1200" b="0" i="0" spc="0" dirty="0" smtClean="0">
                          <a:solidFill>
                            <a:srgbClr val="000000"/>
                          </a:solidFill>
                          <a:latin typeface="L Frutiger Light"/>
                          <a:cs typeface="L Frutiger Light"/>
                        </a:rPr>
                        <a:t>the PowerPoint slides</a:t>
                      </a:r>
                      <a:r>
                        <a:rPr lang="en-GB" sz="1200" b="0" i="0" spc="0" baseline="0" dirty="0" smtClean="0">
                          <a:solidFill>
                            <a:srgbClr val="000000"/>
                          </a:solidFill>
                          <a:latin typeface="L Frutiger Light"/>
                          <a:cs typeface="L Frutiger Light"/>
                        </a:rPr>
                        <a:t> and handouts.</a:t>
                      </a:r>
                    </a:p>
                    <a:p>
                      <a:pPr marL="228600" marR="0" indent="-228600" algn="l" defTabSz="252000" rtl="0" eaLnBrk="1" fontAlgn="auto" latinLnBrk="0" hangingPunct="1">
                        <a:lnSpc>
                          <a:spcPct val="100000"/>
                        </a:lnSpc>
                        <a:spcBef>
                          <a:spcPts val="0"/>
                        </a:spcBef>
                        <a:spcAft>
                          <a:spcPts val="0"/>
                        </a:spcAft>
                        <a:buClrTx/>
                        <a:buSzTx/>
                        <a:buFont typeface="+mj-lt"/>
                        <a:buAutoNum type="arabicPeriod"/>
                        <a:tabLst/>
                        <a:defRPr/>
                      </a:pPr>
                      <a:r>
                        <a:rPr lang="en-GB" sz="1200" b="0" i="0" spc="0" dirty="0" smtClean="0">
                          <a:solidFill>
                            <a:srgbClr val="000000"/>
                          </a:solidFill>
                          <a:latin typeface="L Frutiger Light"/>
                          <a:cs typeface="L Frutiger Light"/>
                        </a:rPr>
                        <a:t>Next, use the Newspaper Article to introduce the scenario.</a:t>
                      </a:r>
                    </a:p>
                    <a:p>
                      <a:pPr marL="228600" marR="0" indent="-228600" algn="l" defTabSz="252000" rtl="0" eaLnBrk="1" fontAlgn="auto" latinLnBrk="0" hangingPunct="1">
                        <a:lnSpc>
                          <a:spcPct val="100000"/>
                        </a:lnSpc>
                        <a:spcBef>
                          <a:spcPts val="0"/>
                        </a:spcBef>
                        <a:spcAft>
                          <a:spcPts val="0"/>
                        </a:spcAft>
                        <a:buClrTx/>
                        <a:buSzTx/>
                        <a:buFont typeface="+mj-lt"/>
                        <a:buAutoNum type="arabicPeriod"/>
                        <a:tabLst/>
                        <a:defRPr/>
                      </a:pPr>
                      <a:r>
                        <a:rPr lang="en-GB" sz="1200" b="0" i="0" spc="0" dirty="0" smtClean="0">
                          <a:solidFill>
                            <a:srgbClr val="000000"/>
                          </a:solidFill>
                          <a:latin typeface="L Frutiger Light"/>
                          <a:cs typeface="L Frutiger Light"/>
                        </a:rPr>
                        <a:t>Allocate learners into groups representing different stakeholders and using the Scenario Cards, learners familiarise themselves with their roles.</a:t>
                      </a:r>
                    </a:p>
                    <a:p>
                      <a:pPr marL="228600" marR="0" indent="-228600" algn="l" defTabSz="252000" rtl="0" eaLnBrk="1" fontAlgn="auto" latinLnBrk="0" hangingPunct="1">
                        <a:lnSpc>
                          <a:spcPct val="100000"/>
                        </a:lnSpc>
                        <a:spcBef>
                          <a:spcPts val="0"/>
                        </a:spcBef>
                        <a:spcAft>
                          <a:spcPts val="0"/>
                        </a:spcAft>
                        <a:buClrTx/>
                        <a:buSzTx/>
                        <a:buFont typeface="+mj-lt"/>
                        <a:buAutoNum type="arabicPeriod"/>
                        <a:tabLst/>
                        <a:defRPr/>
                      </a:pPr>
                      <a:r>
                        <a:rPr lang="en-GB" sz="1200" b="0" i="0" spc="0" dirty="0" smtClean="0">
                          <a:solidFill>
                            <a:srgbClr val="000000"/>
                          </a:solidFill>
                          <a:latin typeface="L Frutiger Light"/>
                          <a:cs typeface="L Frutiger Light"/>
                        </a:rPr>
                        <a:t>Explain how to apply a sequence of negotiation to address the scenario  ie, by following the Understanding Negotiation Guide:</a:t>
                      </a:r>
                    </a:p>
                    <a:p>
                      <a:pPr marL="628650" marR="0" lvl="1" indent="-171450" algn="l" defTabSz="252000" rtl="0" eaLnBrk="1" fontAlgn="auto" latinLnBrk="0" hangingPunct="1">
                        <a:lnSpc>
                          <a:spcPct val="100000"/>
                        </a:lnSpc>
                        <a:spcBef>
                          <a:spcPts val="0"/>
                        </a:spcBef>
                        <a:spcAft>
                          <a:spcPts val="0"/>
                        </a:spcAft>
                        <a:buClrTx/>
                        <a:buSzTx/>
                        <a:buFont typeface="Arial" pitchFamily="34" charset="0"/>
                        <a:buChar char="•"/>
                        <a:tabLst/>
                        <a:defRPr/>
                      </a:pPr>
                      <a:r>
                        <a:rPr lang="en-GB" sz="1100" b="0" i="0" spc="0" dirty="0" smtClean="0">
                          <a:solidFill>
                            <a:srgbClr val="000000"/>
                          </a:solidFill>
                          <a:latin typeface="L Frutiger Light"/>
                          <a:cs typeface="L Frutiger Light"/>
                        </a:rPr>
                        <a:t>Stage 1: Preparation;</a:t>
                      </a:r>
                      <a:r>
                        <a:rPr lang="en-GB" sz="1100" b="0" i="0" spc="0" baseline="0" dirty="0" smtClean="0">
                          <a:solidFill>
                            <a:srgbClr val="000000"/>
                          </a:solidFill>
                          <a:latin typeface="L Frutiger Light"/>
                          <a:cs typeface="L Frutiger Light"/>
                        </a:rPr>
                        <a:t> </a:t>
                      </a:r>
                      <a:r>
                        <a:rPr lang="en-GB" sz="1100" b="0" i="0" spc="0" dirty="0" smtClean="0">
                          <a:solidFill>
                            <a:srgbClr val="000000"/>
                          </a:solidFill>
                          <a:latin typeface="L Frutiger Light"/>
                          <a:cs typeface="L Frutiger Light"/>
                        </a:rPr>
                        <a:t>learners should research and prepare a proposal for the clubs</a:t>
                      </a:r>
                      <a:r>
                        <a:rPr lang="en-GB" sz="1100" b="0" i="0" spc="0" baseline="0" dirty="0" smtClean="0">
                          <a:solidFill>
                            <a:srgbClr val="000000"/>
                          </a:solidFill>
                          <a:latin typeface="L Frutiger Light"/>
                          <a:cs typeface="L Frutiger Light"/>
                        </a:rPr>
                        <a:t> </a:t>
                      </a:r>
                      <a:r>
                        <a:rPr lang="en-GB" sz="1100" b="0" i="0" spc="0" dirty="0" smtClean="0">
                          <a:solidFill>
                            <a:srgbClr val="000000"/>
                          </a:solidFill>
                          <a:latin typeface="L Frutiger Light"/>
                          <a:cs typeface="L Frutiger Light"/>
                        </a:rPr>
                        <a:t>future.</a:t>
                      </a:r>
                    </a:p>
                    <a:p>
                      <a:pPr marL="628650" marR="0" lvl="1" indent="-171450" algn="l" defTabSz="252000" rtl="0" eaLnBrk="1" fontAlgn="auto" latinLnBrk="0" hangingPunct="1">
                        <a:lnSpc>
                          <a:spcPct val="100000"/>
                        </a:lnSpc>
                        <a:spcBef>
                          <a:spcPts val="0"/>
                        </a:spcBef>
                        <a:spcAft>
                          <a:spcPts val="0"/>
                        </a:spcAft>
                        <a:buClrTx/>
                        <a:buSzTx/>
                        <a:buFont typeface="Arial" pitchFamily="34" charset="0"/>
                        <a:buChar char="•"/>
                        <a:tabLst/>
                        <a:defRPr/>
                      </a:pPr>
                      <a:r>
                        <a:rPr lang="en-GB" sz="1100" b="0" i="0" spc="0" dirty="0" smtClean="0">
                          <a:solidFill>
                            <a:srgbClr val="000000"/>
                          </a:solidFill>
                          <a:latin typeface="L Frutiger Light"/>
                          <a:cs typeface="L Frutiger Light"/>
                        </a:rPr>
                        <a:t>Stage 2: Presentation;</a:t>
                      </a:r>
                      <a:r>
                        <a:rPr lang="en-GB" sz="1100" b="0" i="0" spc="0" baseline="0" dirty="0" smtClean="0">
                          <a:solidFill>
                            <a:srgbClr val="000000"/>
                          </a:solidFill>
                          <a:latin typeface="L Frutiger Light"/>
                          <a:cs typeface="L Frutiger Light"/>
                        </a:rPr>
                        <a:t> </a:t>
                      </a:r>
                      <a:r>
                        <a:rPr lang="en-GB" sz="1100" b="0" i="0" spc="0" dirty="0" smtClean="0">
                          <a:solidFill>
                            <a:srgbClr val="000000"/>
                          </a:solidFill>
                          <a:latin typeface="L Frutiger Light"/>
                          <a:cs typeface="L Frutiger Light"/>
                        </a:rPr>
                        <a:t>learners should present an evidenced and well argued proposal. Groups to consider all</a:t>
                      </a:r>
                      <a:r>
                        <a:rPr lang="en-GB" sz="1100" b="0" i="0" spc="0" baseline="0" dirty="0" smtClean="0">
                          <a:solidFill>
                            <a:srgbClr val="000000"/>
                          </a:solidFill>
                          <a:latin typeface="L Frutiger Light"/>
                          <a:cs typeface="L Frutiger Light"/>
                        </a:rPr>
                        <a:t> </a:t>
                      </a:r>
                      <a:r>
                        <a:rPr lang="en-GB" sz="1100" b="0" i="0" spc="0" dirty="0" smtClean="0">
                          <a:solidFill>
                            <a:srgbClr val="000000"/>
                          </a:solidFill>
                          <a:latin typeface="L Frutiger Light"/>
                          <a:cs typeface="L Frutiger Light"/>
                        </a:rPr>
                        <a:t>proposals.</a:t>
                      </a:r>
                      <a:r>
                        <a:rPr lang="en-GB" sz="1100" b="0" i="0" spc="0" baseline="0" dirty="0" smtClean="0">
                          <a:solidFill>
                            <a:srgbClr val="000000"/>
                          </a:solidFill>
                          <a:latin typeface="L Frutiger Light"/>
                          <a:cs typeface="L Frutiger Light"/>
                        </a:rPr>
                        <a:t> Use </a:t>
                      </a:r>
                      <a:r>
                        <a:rPr lang="en-GB" sz="1100" b="0" i="0" spc="0" dirty="0" smtClean="0">
                          <a:solidFill>
                            <a:srgbClr val="000000"/>
                          </a:solidFill>
                          <a:latin typeface="L Frutiger Light"/>
                          <a:cs typeface="L Frutiger Light"/>
                        </a:rPr>
                        <a:t>Secret Point Cards to develop scenario</a:t>
                      </a:r>
                      <a:r>
                        <a:rPr lang="en-GB" sz="1100" b="0" i="0" spc="0" baseline="0" dirty="0" smtClean="0">
                          <a:solidFill>
                            <a:srgbClr val="000000"/>
                          </a:solidFill>
                          <a:latin typeface="L Frutiger Light"/>
                          <a:cs typeface="L Frutiger Light"/>
                        </a:rPr>
                        <a:t> further. </a:t>
                      </a:r>
                    </a:p>
                    <a:p>
                      <a:pPr marL="628650" marR="0" lvl="1" indent="-171450" algn="l" defTabSz="252000" rtl="0" eaLnBrk="1" fontAlgn="auto" latinLnBrk="0" hangingPunct="1">
                        <a:lnSpc>
                          <a:spcPct val="100000"/>
                        </a:lnSpc>
                        <a:spcBef>
                          <a:spcPts val="0"/>
                        </a:spcBef>
                        <a:spcAft>
                          <a:spcPts val="0"/>
                        </a:spcAft>
                        <a:buClrTx/>
                        <a:buSzTx/>
                        <a:buFont typeface="Arial" pitchFamily="34" charset="0"/>
                        <a:buChar char="•"/>
                        <a:tabLst/>
                        <a:defRPr/>
                      </a:pPr>
                      <a:r>
                        <a:rPr lang="en-GB" sz="1100" b="0" i="0" spc="0" dirty="0" smtClean="0">
                          <a:solidFill>
                            <a:srgbClr val="000000"/>
                          </a:solidFill>
                          <a:latin typeface="L Frutiger Light"/>
                          <a:cs typeface="L Frutiger Light"/>
                        </a:rPr>
                        <a:t>Stage 3: Bargaining; learners to re-evaluate the information available then in their groups</a:t>
                      </a:r>
                      <a:r>
                        <a:rPr lang="en-GB" sz="1100" b="0" i="0" spc="0" baseline="0" dirty="0" smtClean="0">
                          <a:solidFill>
                            <a:srgbClr val="000000"/>
                          </a:solidFill>
                          <a:latin typeface="L Frutiger Light"/>
                          <a:cs typeface="L Frutiger Light"/>
                        </a:rPr>
                        <a:t> use </a:t>
                      </a:r>
                      <a:r>
                        <a:rPr lang="en-GB" sz="1100" b="0" i="0" spc="0" dirty="0" smtClean="0">
                          <a:solidFill>
                            <a:srgbClr val="000000"/>
                          </a:solidFill>
                          <a:latin typeface="L Frutiger Light"/>
                          <a:cs typeface="L Frutiger Light"/>
                        </a:rPr>
                        <a:t>bargaining skills to persuade the other</a:t>
                      </a:r>
                      <a:r>
                        <a:rPr lang="en-GB" sz="1100" b="0" i="0" spc="0" baseline="0" dirty="0" smtClean="0">
                          <a:solidFill>
                            <a:srgbClr val="000000"/>
                          </a:solidFill>
                          <a:latin typeface="L Frutiger Light"/>
                          <a:cs typeface="L Frutiger Light"/>
                        </a:rPr>
                        <a:t> groups </a:t>
                      </a:r>
                      <a:r>
                        <a:rPr lang="en-GB" sz="1100" b="0" i="0" spc="0" dirty="0" smtClean="0">
                          <a:solidFill>
                            <a:srgbClr val="000000"/>
                          </a:solidFill>
                          <a:latin typeface="L Frutiger Light"/>
                          <a:cs typeface="L Frutiger Light"/>
                        </a:rPr>
                        <a:t>to agree with their proposals.</a:t>
                      </a:r>
                    </a:p>
                    <a:p>
                      <a:pPr marL="628650" marR="0" lvl="1" indent="-171450" algn="l" defTabSz="252000" rtl="0" eaLnBrk="1" fontAlgn="auto" latinLnBrk="0" hangingPunct="1">
                        <a:lnSpc>
                          <a:spcPct val="100000"/>
                        </a:lnSpc>
                        <a:spcBef>
                          <a:spcPts val="0"/>
                        </a:spcBef>
                        <a:spcAft>
                          <a:spcPts val="0"/>
                        </a:spcAft>
                        <a:buClrTx/>
                        <a:buSzTx/>
                        <a:buFont typeface="Arial" pitchFamily="34" charset="0"/>
                        <a:buChar char="•"/>
                        <a:tabLst/>
                        <a:defRPr/>
                      </a:pPr>
                      <a:r>
                        <a:rPr lang="en-GB" sz="1100" b="0" i="0" spc="0" dirty="0" smtClean="0">
                          <a:solidFill>
                            <a:srgbClr val="000000"/>
                          </a:solidFill>
                          <a:latin typeface="L Frutiger Light"/>
                          <a:cs typeface="L Frutiger Light"/>
                        </a:rPr>
                        <a:t>Stage 4: Closing Phase; the class reach a solution</a:t>
                      </a:r>
                      <a:r>
                        <a:rPr lang="en-GB" sz="1100" b="0" i="0" spc="0" baseline="0" dirty="0" smtClean="0">
                          <a:solidFill>
                            <a:srgbClr val="000000"/>
                          </a:solidFill>
                          <a:latin typeface="L Frutiger Light"/>
                          <a:cs typeface="L Frutiger Light"/>
                        </a:rPr>
                        <a:t>, for example by voting.</a:t>
                      </a:r>
                      <a:endParaRPr lang="en-GB" sz="1100" b="0" i="0" spc="0" dirty="0" smtClean="0">
                        <a:solidFill>
                          <a:srgbClr val="000000"/>
                        </a:solidFill>
                        <a:latin typeface="L Frutiger Light"/>
                        <a:cs typeface="L Frutiger Light"/>
                      </a:endParaRPr>
                    </a:p>
                  </a:txBody>
                  <a:tcPr marL="78226" marR="78226" marT="41459" marB="41459">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bg1"/>
                    </a:solidFill>
                  </a:tcPr>
                </a:tc>
              </a:tr>
              <a:tr h="1111137">
                <a:tc>
                  <a:txBody>
                    <a:bodyPr/>
                    <a:lstStyle/>
                    <a:p>
                      <a:pPr marL="0" marR="0" indent="0" algn="l" defTabSz="252000" rtl="0" eaLnBrk="1" fontAlgn="auto" latinLnBrk="0" hangingPunct="1">
                        <a:lnSpc>
                          <a:spcPct val="100000"/>
                        </a:lnSpc>
                        <a:spcBef>
                          <a:spcPts val="0"/>
                        </a:spcBef>
                        <a:spcAft>
                          <a:spcPts val="0"/>
                        </a:spcAft>
                        <a:buClrTx/>
                        <a:buSzTx/>
                        <a:buFontTx/>
                        <a:buNone/>
                        <a:tabLst/>
                        <a:defRPr/>
                      </a:pPr>
                      <a:r>
                        <a:rPr lang="en-US" sz="1200" b="0" i="0" spc="-30" dirty="0" smtClean="0">
                          <a:solidFill>
                            <a:srgbClr val="8EC36A"/>
                          </a:solidFill>
                          <a:latin typeface="Rockwell"/>
                          <a:cs typeface="Rockwell"/>
                        </a:rPr>
                        <a:t>Plenary:</a:t>
                      </a:r>
                      <a:r>
                        <a:rPr lang="en-US" sz="1200" b="0" i="0" spc="-30" baseline="0" dirty="0" smtClean="0">
                          <a:solidFill>
                            <a:srgbClr val="8EC36A"/>
                          </a:solidFill>
                          <a:latin typeface="Rockwell"/>
                          <a:cs typeface="Rockwell"/>
                        </a:rPr>
                        <a:t>  </a:t>
                      </a:r>
                      <a:r>
                        <a:rPr lang="en-GB" sz="1200" b="0" i="0" spc="-30" dirty="0" smtClean="0">
                          <a:solidFill>
                            <a:srgbClr val="000000"/>
                          </a:solidFill>
                          <a:latin typeface="L Frutiger Light"/>
                          <a:cs typeface="L Frutiger Light"/>
                        </a:rPr>
                        <a:t>Learners evaluate the groups’ negotiation skills and reflect on why the different groups were successful or unsuccessful,</a:t>
                      </a:r>
                      <a:r>
                        <a:rPr lang="en-GB" sz="1200" b="0" i="0" spc="-30" baseline="0" dirty="0" smtClean="0">
                          <a:solidFill>
                            <a:srgbClr val="000000"/>
                          </a:solidFill>
                          <a:latin typeface="L Frutiger Light"/>
                          <a:cs typeface="L Frutiger Light"/>
                        </a:rPr>
                        <a:t> </a:t>
                      </a:r>
                      <a:r>
                        <a:rPr lang="en-GB" sz="1200" b="0" i="0" spc="-30" dirty="0" smtClean="0">
                          <a:solidFill>
                            <a:srgbClr val="000000"/>
                          </a:solidFill>
                          <a:latin typeface="L Frutiger Light"/>
                          <a:cs typeface="L Frutiger Light"/>
                        </a:rPr>
                        <a:t>identify what might have / should have been done differently. The whole cohort to consider which skill in negotiation they consider to be the most important.</a:t>
                      </a:r>
                      <a:endParaRPr kumimoji="0" lang="en-US" sz="1200" b="0" i="0" u="none" strike="noStrike" kern="1200" cap="none" spc="-30" normalizeH="0" baseline="0" noProof="0" dirty="0" smtClean="0">
                        <a:ln>
                          <a:noFill/>
                        </a:ln>
                        <a:solidFill>
                          <a:srgbClr val="8EC36A"/>
                        </a:solidFill>
                        <a:effectLst/>
                        <a:uLnTx/>
                        <a:uFillTx/>
                        <a:latin typeface="Rockwell"/>
                        <a:ea typeface="+mn-ea"/>
                        <a:cs typeface="Rockwell"/>
                      </a:endParaRPr>
                    </a:p>
                    <a:p>
                      <a:pPr marL="0" marR="0" indent="0" algn="l" defTabSz="2520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30" normalizeH="0" baseline="0" noProof="0" dirty="0" smtClean="0">
                          <a:ln>
                            <a:noFill/>
                          </a:ln>
                          <a:solidFill>
                            <a:srgbClr val="8EC36A"/>
                          </a:solidFill>
                          <a:effectLst/>
                          <a:uLnTx/>
                          <a:uFillTx/>
                          <a:latin typeface="Rockwell"/>
                          <a:ea typeface="+mn-ea"/>
                          <a:cs typeface="Rockwell"/>
                        </a:rPr>
                        <a:t>Extension Activity: </a:t>
                      </a:r>
                      <a:r>
                        <a:rPr lang="en-GB" sz="1200" b="0" i="0" spc="-30" dirty="0" smtClean="0">
                          <a:solidFill>
                            <a:srgbClr val="000000"/>
                          </a:solidFill>
                          <a:latin typeface="L Frutiger Light"/>
                          <a:cs typeface="L Frutiger Light"/>
                        </a:rPr>
                        <a:t>Learners to construct and present a TV, radio, newspaper news script, or video report from the stakeholder</a:t>
                      </a:r>
                      <a:r>
                        <a:rPr lang="en-GB" sz="1200" b="0" i="0" spc="-30" baseline="0" dirty="0" smtClean="0">
                          <a:solidFill>
                            <a:srgbClr val="000000"/>
                          </a:solidFill>
                          <a:latin typeface="L Frutiger Light"/>
                          <a:cs typeface="L Frutiger Light"/>
                        </a:rPr>
                        <a:t> </a:t>
                      </a:r>
                      <a:r>
                        <a:rPr lang="en-GB" sz="1200" b="0" i="0" spc="-30" dirty="0" smtClean="0">
                          <a:solidFill>
                            <a:srgbClr val="000000"/>
                          </a:solidFill>
                          <a:latin typeface="L Frutiger Light"/>
                          <a:cs typeface="L Frutiger Light"/>
                        </a:rPr>
                        <a:t>viewpoint</a:t>
                      </a:r>
                      <a:r>
                        <a:rPr lang="en-GB" sz="1200" b="0" i="0" spc="-30" baseline="0" dirty="0" smtClean="0">
                          <a:solidFill>
                            <a:srgbClr val="000000"/>
                          </a:solidFill>
                          <a:latin typeface="L Frutiger Light"/>
                          <a:cs typeface="L Frutiger Light"/>
                        </a:rPr>
                        <a:t> including </a:t>
                      </a:r>
                      <a:r>
                        <a:rPr lang="en-GB" sz="1200" b="0" i="0" spc="-30" dirty="0" smtClean="0">
                          <a:solidFill>
                            <a:srgbClr val="000000"/>
                          </a:solidFill>
                          <a:latin typeface="L Frutiger Light"/>
                          <a:cs typeface="L Frutiger Light"/>
                        </a:rPr>
                        <a:t>the process and outcome of the negotiations.</a:t>
                      </a:r>
                      <a:endParaRPr lang="en-US" sz="1200" b="0" i="0" spc="-30" dirty="0" smtClean="0">
                        <a:solidFill>
                          <a:srgbClr val="000000"/>
                        </a:solidFill>
                        <a:latin typeface="L Frutiger Light"/>
                        <a:cs typeface="L Frutiger Light"/>
                      </a:endParaRPr>
                    </a:p>
                  </a:txBody>
                  <a:tcPr marL="78226" marR="78226" marT="41459" marB="41459">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bg1"/>
                    </a:solidFill>
                  </a:tcPr>
                </a:tc>
              </a:tr>
            </a:tbl>
          </a:graphicData>
        </a:graphic>
      </p:graphicFrame>
      <p:cxnSp>
        <p:nvCxnSpPr>
          <p:cNvPr id="11" name="Straight Arrow Connector 10">
            <a:hlinkClick r:id="" action="ppaction://noaction"/>
          </p:cNvPr>
          <p:cNvCxnSpPr/>
          <p:nvPr/>
        </p:nvCxnSpPr>
        <p:spPr>
          <a:xfrm>
            <a:off x="8463861" y="6709595"/>
            <a:ext cx="439494"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a:hlinkClick r:id="" action="ppaction://noaction"/>
          </p:cNvPr>
          <p:cNvCxnSpPr/>
          <p:nvPr/>
        </p:nvCxnSpPr>
        <p:spPr>
          <a:xfrm flipH="1">
            <a:off x="7436538" y="6709595"/>
            <a:ext cx="439494"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3" name="Rectangle 12">
            <a:hlinkClick r:id="rId3" action="ppaction://hlinksldjump"/>
          </p:cNvPr>
          <p:cNvSpPr/>
          <p:nvPr/>
        </p:nvSpPr>
        <p:spPr>
          <a:xfrm>
            <a:off x="8014854" y="6674150"/>
            <a:ext cx="318655" cy="4571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144"/>
            <a:endParaRPr lang="en-GB">
              <a:solidFill>
                <a:prstClr val="white"/>
              </a:solidFill>
            </a:endParaRPr>
          </a:p>
        </p:txBody>
      </p:sp>
    </p:spTree>
    <p:extLst>
      <p:ext uri="{BB962C8B-B14F-4D97-AF65-F5344CB8AC3E}">
        <p14:creationId xmlns:p14="http://schemas.microsoft.com/office/powerpoint/2010/main" val="34747145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1777" y="6584273"/>
            <a:ext cx="8762180" cy="251183"/>
          </a:xfrm>
          <a:prstGeom prst="rect">
            <a:avLst/>
          </a:prstGeom>
          <a:noFill/>
        </p:spPr>
        <p:txBody>
          <a:bodyPr wrap="square" lIns="80165" tIns="40083" rIns="80165" bIns="40083" rtlCol="0">
            <a:spAutoFit/>
          </a:bodyPr>
          <a:lstStyle/>
          <a:p>
            <a:pPr defTabSz="457200"/>
            <a:r>
              <a:rPr lang="en-US" sz="1100" dirty="0">
                <a:solidFill>
                  <a:prstClr val="white"/>
                </a:solidFill>
                <a:latin typeface="B Frutiger Bold"/>
                <a:cs typeface="B Frutiger Bold"/>
              </a:rPr>
              <a:t>Handout</a:t>
            </a:r>
            <a:endParaRPr lang="en-US" sz="1100" dirty="0">
              <a:solidFill>
                <a:prstClr val="white"/>
              </a:solidFill>
              <a:latin typeface="B Frutiger Bold"/>
              <a:cs typeface="B Frutiger Bold"/>
            </a:endParaRPr>
          </a:p>
        </p:txBody>
      </p:sp>
      <p:sp>
        <p:nvSpPr>
          <p:cNvPr id="9" name="TextBox 8"/>
          <p:cNvSpPr txBox="1"/>
          <p:nvPr/>
        </p:nvSpPr>
        <p:spPr>
          <a:xfrm>
            <a:off x="181777" y="1193457"/>
            <a:ext cx="4952075" cy="542614"/>
          </a:xfrm>
          <a:prstGeom prst="rect">
            <a:avLst/>
          </a:prstGeom>
          <a:noFill/>
        </p:spPr>
        <p:txBody>
          <a:bodyPr wrap="square" lIns="80165" tIns="40083" rIns="80165" bIns="40083" rtlCol="0">
            <a:spAutoFit/>
          </a:bodyPr>
          <a:lstStyle/>
          <a:p>
            <a:pPr defTabSz="457144"/>
            <a:r>
              <a:rPr lang="en-US" dirty="0">
                <a:solidFill>
                  <a:srgbClr val="8EC36A"/>
                </a:solidFill>
                <a:latin typeface="Rockwell"/>
                <a:cs typeface="Rockwell"/>
              </a:rPr>
              <a:t>12. Negotiation, persuasion and influence</a:t>
            </a:r>
          </a:p>
          <a:p>
            <a:pPr defTabSz="457144"/>
            <a:r>
              <a:rPr lang="en-US" sz="1200" dirty="0">
                <a:solidFill>
                  <a:srgbClr val="8EC36A"/>
                </a:solidFill>
                <a:latin typeface="L Frutiger Light"/>
                <a:cs typeface="L Frutiger Light"/>
              </a:rPr>
              <a:t>Understanding negotiation and bargaining</a:t>
            </a:r>
            <a:endParaRPr lang="en-US" sz="1200" dirty="0">
              <a:solidFill>
                <a:srgbClr val="8EC36A"/>
              </a:solidFill>
              <a:latin typeface="L Frutiger Light"/>
              <a:cs typeface="L Frutiger Light"/>
            </a:endParaRPr>
          </a:p>
        </p:txBody>
      </p:sp>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777" y="1841933"/>
            <a:ext cx="2303856" cy="2065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85633" y="1925060"/>
            <a:ext cx="2191277" cy="18987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6911" y="1906188"/>
            <a:ext cx="2191277" cy="1917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68188" y="1925060"/>
            <a:ext cx="2157879" cy="1898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4" name="Straight Arrow Connector 13">
            <a:hlinkClick r:id="" action="ppaction://noaction"/>
          </p:cNvPr>
          <p:cNvCxnSpPr/>
          <p:nvPr/>
        </p:nvCxnSpPr>
        <p:spPr>
          <a:xfrm>
            <a:off x="8463861" y="6709595"/>
            <a:ext cx="439494"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a:hlinkClick r:id="" action="ppaction://noaction"/>
          </p:cNvPr>
          <p:cNvCxnSpPr/>
          <p:nvPr/>
        </p:nvCxnSpPr>
        <p:spPr>
          <a:xfrm flipH="1">
            <a:off x="7436538" y="6709595"/>
            <a:ext cx="439494"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6" name="Rectangle 15">
            <a:hlinkClick r:id="rId6" action="ppaction://hlinksldjump"/>
          </p:cNvPr>
          <p:cNvSpPr/>
          <p:nvPr/>
        </p:nvSpPr>
        <p:spPr>
          <a:xfrm>
            <a:off x="8014854" y="6674150"/>
            <a:ext cx="318655" cy="4571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144"/>
            <a:endParaRPr lang="en-GB">
              <a:solidFill>
                <a:prstClr val="white"/>
              </a:solidFill>
            </a:endParaRPr>
          </a:p>
        </p:txBody>
      </p:sp>
    </p:spTree>
    <p:extLst>
      <p:ext uri="{BB962C8B-B14F-4D97-AF65-F5344CB8AC3E}">
        <p14:creationId xmlns:p14="http://schemas.microsoft.com/office/powerpoint/2010/main" val="41798580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1777" y="6584273"/>
            <a:ext cx="8762180" cy="251183"/>
          </a:xfrm>
          <a:prstGeom prst="rect">
            <a:avLst/>
          </a:prstGeom>
          <a:noFill/>
        </p:spPr>
        <p:txBody>
          <a:bodyPr wrap="square" lIns="80165" tIns="40083" rIns="80165" bIns="40083" rtlCol="0">
            <a:spAutoFit/>
          </a:bodyPr>
          <a:lstStyle/>
          <a:p>
            <a:pPr defTabSz="457200"/>
            <a:r>
              <a:rPr lang="en-US" sz="1100" dirty="0">
                <a:solidFill>
                  <a:prstClr val="white"/>
                </a:solidFill>
                <a:latin typeface="B Frutiger Bold"/>
                <a:cs typeface="B Frutiger Bold"/>
              </a:rPr>
              <a:t>Handout</a:t>
            </a:r>
            <a:endParaRPr lang="en-US" sz="1100" dirty="0">
              <a:solidFill>
                <a:prstClr val="white"/>
              </a:solidFill>
              <a:latin typeface="B Frutiger Bold"/>
              <a:cs typeface="B Frutiger Bold"/>
            </a:endParaRPr>
          </a:p>
        </p:txBody>
      </p:sp>
      <p:sp>
        <p:nvSpPr>
          <p:cNvPr id="9" name="TextBox 8"/>
          <p:cNvSpPr txBox="1"/>
          <p:nvPr/>
        </p:nvSpPr>
        <p:spPr>
          <a:xfrm>
            <a:off x="243098" y="1220586"/>
            <a:ext cx="8440937" cy="927334"/>
          </a:xfrm>
          <a:prstGeom prst="rect">
            <a:avLst/>
          </a:prstGeom>
          <a:noFill/>
        </p:spPr>
        <p:txBody>
          <a:bodyPr wrap="square" lIns="80165" tIns="40083" rIns="80165" bIns="40083" rtlCol="0">
            <a:spAutoFit/>
          </a:bodyPr>
          <a:lstStyle/>
          <a:p>
            <a:pPr defTabSz="457144"/>
            <a:r>
              <a:rPr lang="en-US" dirty="0">
                <a:solidFill>
                  <a:srgbClr val="8EC36A"/>
                </a:solidFill>
                <a:latin typeface="Rockwell"/>
                <a:cs typeface="Rockwell"/>
              </a:rPr>
              <a:t>12. Negotiation, persuasion and influence</a:t>
            </a:r>
            <a:endParaRPr lang="en-US" dirty="0">
              <a:solidFill>
                <a:srgbClr val="8EC36A"/>
              </a:solidFill>
              <a:latin typeface="Rockwell"/>
              <a:cs typeface="Rockwell"/>
            </a:endParaRPr>
          </a:p>
          <a:p>
            <a:pPr defTabSz="457144"/>
            <a:r>
              <a:rPr lang="en-US" sz="1200" dirty="0">
                <a:solidFill>
                  <a:srgbClr val="8EC36A"/>
                </a:solidFill>
                <a:latin typeface="L Frutiger Light"/>
                <a:cs typeface="L Frutiger Light"/>
              </a:rPr>
              <a:t>Understanding negotiation and </a:t>
            </a:r>
            <a:r>
              <a:rPr lang="en-US" sz="1200" dirty="0">
                <a:solidFill>
                  <a:srgbClr val="8EC36A"/>
                </a:solidFill>
                <a:latin typeface="L Frutiger Light"/>
                <a:cs typeface="L Frutiger Light"/>
              </a:rPr>
              <a:t>bargaining</a:t>
            </a:r>
          </a:p>
          <a:p>
            <a:pPr defTabSz="457144"/>
            <a:r>
              <a:rPr lang="en-US" sz="1200" dirty="0">
                <a:solidFill>
                  <a:srgbClr val="8EC36A"/>
                </a:solidFill>
                <a:latin typeface="Rockwell"/>
                <a:cs typeface="Rockwell"/>
              </a:rPr>
              <a:t>The key ideas in bargaining are:</a:t>
            </a:r>
            <a:endParaRPr lang="en-US" sz="1200" dirty="0">
              <a:solidFill>
                <a:srgbClr val="8EC36A"/>
              </a:solidFill>
              <a:latin typeface="L Frutiger Light"/>
              <a:cs typeface="L Frutiger Light"/>
            </a:endParaRPr>
          </a:p>
          <a:p>
            <a:pPr defTabSz="457144"/>
            <a:endParaRPr lang="en-US" sz="1200" dirty="0">
              <a:solidFill>
                <a:srgbClr val="8EC36A"/>
              </a:solidFill>
              <a:latin typeface="L Frutiger Light"/>
              <a:cs typeface="L Frutiger Light"/>
            </a:endParaRPr>
          </a:p>
        </p:txBody>
      </p:sp>
      <p:graphicFrame>
        <p:nvGraphicFramePr>
          <p:cNvPr id="10" name="Table 9"/>
          <p:cNvGraphicFramePr>
            <a:graphicFrameLocks noGrp="1"/>
          </p:cNvGraphicFramePr>
          <p:nvPr>
            <p:extLst>
              <p:ext uri="{D42A27DB-BD31-4B8C-83A1-F6EECF244321}">
                <p14:modId xmlns:p14="http://schemas.microsoft.com/office/powerpoint/2010/main" val="1375238995"/>
              </p:ext>
            </p:extLst>
          </p:nvPr>
        </p:nvGraphicFramePr>
        <p:xfrm>
          <a:off x="323638" y="2115504"/>
          <a:ext cx="1969906" cy="1969271"/>
        </p:xfrm>
        <a:graphic>
          <a:graphicData uri="http://schemas.openxmlformats.org/drawingml/2006/table">
            <a:tbl>
              <a:tblPr firstRow="1" bandRow="1">
                <a:tableStyleId>{5C22544A-7EE6-4342-B048-85BDC9FD1C3A}</a:tableStyleId>
              </a:tblPr>
              <a:tblGrid>
                <a:gridCol w="1969906"/>
              </a:tblGrid>
              <a:tr h="1969271">
                <a:tc>
                  <a:txBody>
                    <a:bodyPr/>
                    <a:lstStyle/>
                    <a:p>
                      <a:pPr marL="0" marR="0" indent="0" algn="l" defTabSz="521437" rtl="0" eaLnBrk="1" fontAlgn="auto" latinLnBrk="0" hangingPunct="1">
                        <a:lnSpc>
                          <a:spcPct val="100000"/>
                        </a:lnSpc>
                        <a:spcBef>
                          <a:spcPts val="0"/>
                        </a:spcBef>
                        <a:spcAft>
                          <a:spcPts val="0"/>
                        </a:spcAft>
                        <a:buClrTx/>
                        <a:buSzTx/>
                        <a:buFontTx/>
                        <a:buNone/>
                        <a:tabLst/>
                        <a:defRPr/>
                      </a:pPr>
                      <a:r>
                        <a:rPr lang="en-US" sz="1200" b="1" i="0" dirty="0" smtClean="0">
                          <a:solidFill>
                            <a:srgbClr val="8EC36A"/>
                          </a:solidFill>
                          <a:latin typeface="L Frutiger Light"/>
                          <a:cs typeface="Rockwell"/>
                        </a:rPr>
                        <a:t>Bargaining</a:t>
                      </a:r>
                      <a:r>
                        <a:rPr lang="en-US" sz="1200" b="1" i="0" baseline="0" dirty="0" smtClean="0">
                          <a:solidFill>
                            <a:srgbClr val="8EC36A"/>
                          </a:solidFill>
                          <a:latin typeface="L Frutiger Light"/>
                          <a:cs typeface="Rockwell"/>
                        </a:rPr>
                        <a:t> is used to deal with opposing points of view.</a:t>
                      </a:r>
                      <a:endParaRPr lang="en-US" sz="1200" b="1" i="0" dirty="0" smtClean="0">
                        <a:solidFill>
                          <a:srgbClr val="000000"/>
                        </a:solidFill>
                        <a:latin typeface="L Frutiger Light"/>
                        <a:cs typeface="L Frutiger Light"/>
                      </a:endParaRPr>
                    </a:p>
                  </a:txBody>
                  <a:tcPr marL="78226" marR="78226" marT="41459" marB="41459">
                    <a:lnL w="12700" cap="flat" cmpd="sng" algn="ctr">
                      <a:solidFill>
                        <a:srgbClr val="8EC36A"/>
                      </a:solidFill>
                      <a:prstDash val="solid"/>
                      <a:round/>
                      <a:headEnd type="none" w="med" len="med"/>
                      <a:tailEnd type="none" w="med" len="med"/>
                    </a:lnL>
                    <a:lnR w="12700" cap="flat" cmpd="sng" algn="ctr">
                      <a:solidFill>
                        <a:srgbClr val="8EC36A"/>
                      </a:solidFill>
                      <a:prstDash val="solid"/>
                      <a:round/>
                      <a:headEnd type="none" w="med" len="med"/>
                      <a:tailEnd type="none" w="med" len="med"/>
                    </a:lnR>
                    <a:lnT w="12700" cap="flat" cmpd="sng" algn="ctr">
                      <a:solidFill>
                        <a:srgbClr val="8EC36A"/>
                      </a:solidFill>
                      <a:prstDash val="solid"/>
                      <a:round/>
                      <a:headEnd type="none" w="med" len="med"/>
                      <a:tailEnd type="none" w="med" len="med"/>
                    </a:lnT>
                    <a:lnB w="12700" cap="flat" cmpd="sng" algn="ctr">
                      <a:solidFill>
                        <a:srgbClr val="8EC36A"/>
                      </a:solidFill>
                      <a:prstDash val="solid"/>
                      <a:round/>
                      <a:headEnd type="none" w="med" len="med"/>
                      <a:tailEnd type="none" w="med" len="med"/>
                    </a:lnB>
                    <a:solidFill>
                      <a:schemeClr val="bg1"/>
                    </a:solidFill>
                  </a:tcPr>
                </a:tc>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3491538451"/>
              </p:ext>
            </p:extLst>
          </p:nvPr>
        </p:nvGraphicFramePr>
        <p:xfrm>
          <a:off x="2422185" y="2115504"/>
          <a:ext cx="1969906" cy="1969271"/>
        </p:xfrm>
        <a:graphic>
          <a:graphicData uri="http://schemas.openxmlformats.org/drawingml/2006/table">
            <a:tbl>
              <a:tblPr firstRow="1" bandRow="1">
                <a:tableStyleId>{5C22544A-7EE6-4342-B048-85BDC9FD1C3A}</a:tableStyleId>
              </a:tblPr>
              <a:tblGrid>
                <a:gridCol w="1969906"/>
              </a:tblGrid>
              <a:tr h="1969271">
                <a:tc>
                  <a:txBody>
                    <a:bodyPr/>
                    <a:lstStyle/>
                    <a:p>
                      <a:pPr marL="0" marR="0" indent="0" algn="l" defTabSz="521437" rtl="0" eaLnBrk="1" fontAlgn="auto" latinLnBrk="0" hangingPunct="1">
                        <a:lnSpc>
                          <a:spcPct val="100000"/>
                        </a:lnSpc>
                        <a:spcBef>
                          <a:spcPts val="0"/>
                        </a:spcBef>
                        <a:spcAft>
                          <a:spcPts val="0"/>
                        </a:spcAft>
                        <a:buClrTx/>
                        <a:buSzTx/>
                        <a:buFontTx/>
                        <a:buNone/>
                        <a:tabLst/>
                        <a:defRPr/>
                      </a:pPr>
                      <a:r>
                        <a:rPr lang="en-US" sz="1200" b="1" i="0" dirty="0" smtClean="0">
                          <a:solidFill>
                            <a:srgbClr val="8EC36A"/>
                          </a:solidFill>
                          <a:latin typeface="L Frutiger Light"/>
                          <a:cs typeface="Rockwell"/>
                        </a:rPr>
                        <a:t>Opposing points</a:t>
                      </a:r>
                      <a:r>
                        <a:rPr lang="en-US" sz="1200" b="1" i="0" baseline="0" dirty="0" smtClean="0">
                          <a:solidFill>
                            <a:srgbClr val="8EC36A"/>
                          </a:solidFill>
                          <a:latin typeface="L Frutiger Light"/>
                          <a:cs typeface="Rockwell"/>
                        </a:rPr>
                        <a:t> of view will have minimum and maximum positions </a:t>
                      </a:r>
                      <a:r>
                        <a:rPr lang="en-US" sz="1200" b="0" i="0" baseline="0" dirty="0" smtClean="0">
                          <a:solidFill>
                            <a:srgbClr val="8EC36A"/>
                          </a:solidFill>
                          <a:latin typeface="L Frutiger Light"/>
                          <a:cs typeface="Rockwell"/>
                        </a:rPr>
                        <a:t> e.g </a:t>
                      </a:r>
                      <a:r>
                        <a:rPr lang="en-US" sz="1200" b="0" i="0" baseline="0" dirty="0" smtClean="0">
                          <a:solidFill>
                            <a:srgbClr val="74C047"/>
                          </a:solidFill>
                          <a:latin typeface="L Frutiger Light"/>
                          <a:cs typeface="Rockwell"/>
                        </a:rPr>
                        <a:t>In a rate of pay  bargaining process </a:t>
                      </a:r>
                      <a:r>
                        <a:rPr lang="en-US" sz="1200" b="0" i="0" baseline="0" dirty="0" smtClean="0">
                          <a:solidFill>
                            <a:srgbClr val="74C047"/>
                          </a:solidFill>
                          <a:latin typeface="L Frutiger Light"/>
                          <a:cs typeface="L Frutiger Light"/>
                        </a:rPr>
                        <a:t>e</a:t>
                      </a:r>
                      <a:r>
                        <a:rPr lang="en-US" sz="1200" b="0" i="0" dirty="0" smtClean="0">
                          <a:solidFill>
                            <a:srgbClr val="74C047"/>
                          </a:solidFill>
                          <a:latin typeface="L Frutiger Light"/>
                          <a:cs typeface="L Frutiger Light"/>
                        </a:rPr>
                        <a:t>mployers will have a maximum</a:t>
                      </a:r>
                      <a:r>
                        <a:rPr lang="en-US" sz="1200" b="0" i="0" baseline="0" dirty="0" smtClean="0">
                          <a:solidFill>
                            <a:srgbClr val="74C047"/>
                          </a:solidFill>
                          <a:latin typeface="L Frutiger Light"/>
                          <a:cs typeface="L Frutiger Light"/>
                        </a:rPr>
                        <a:t> they are willing to pay and workers will have a minimum they will work for.</a:t>
                      </a:r>
                      <a:endParaRPr lang="en-US" sz="1200" b="0" i="0" dirty="0" smtClean="0">
                        <a:solidFill>
                          <a:srgbClr val="74C047"/>
                        </a:solidFill>
                        <a:latin typeface="L Frutiger Light"/>
                        <a:cs typeface="L Frutiger Light"/>
                      </a:endParaRPr>
                    </a:p>
                  </a:txBody>
                  <a:tcPr marL="78226" marR="78226" marT="41459" marB="41459">
                    <a:lnL w="12700" cap="flat" cmpd="sng" algn="ctr">
                      <a:solidFill>
                        <a:srgbClr val="8EC36A"/>
                      </a:solidFill>
                      <a:prstDash val="solid"/>
                      <a:round/>
                      <a:headEnd type="none" w="med" len="med"/>
                      <a:tailEnd type="none" w="med" len="med"/>
                    </a:lnL>
                    <a:lnR w="12700" cap="flat" cmpd="sng" algn="ctr">
                      <a:solidFill>
                        <a:srgbClr val="8EC36A"/>
                      </a:solidFill>
                      <a:prstDash val="solid"/>
                      <a:round/>
                      <a:headEnd type="none" w="med" len="med"/>
                      <a:tailEnd type="none" w="med" len="med"/>
                    </a:lnR>
                    <a:lnT w="12700" cap="flat" cmpd="sng" algn="ctr">
                      <a:solidFill>
                        <a:srgbClr val="8EC36A"/>
                      </a:solidFill>
                      <a:prstDash val="solid"/>
                      <a:round/>
                      <a:headEnd type="none" w="med" len="med"/>
                      <a:tailEnd type="none" w="med" len="med"/>
                    </a:lnT>
                    <a:lnB w="12700" cap="flat" cmpd="sng" algn="ctr">
                      <a:solidFill>
                        <a:srgbClr val="8EC36A"/>
                      </a:solidFill>
                      <a:prstDash val="solid"/>
                      <a:round/>
                      <a:headEnd type="none" w="med" len="med"/>
                      <a:tailEnd type="none" w="med" len="med"/>
                    </a:lnB>
                    <a:solidFill>
                      <a:schemeClr val="bg1"/>
                    </a:solidFill>
                  </a:tcPr>
                </a:tc>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844424670"/>
              </p:ext>
            </p:extLst>
          </p:nvPr>
        </p:nvGraphicFramePr>
        <p:xfrm>
          <a:off x="4522467" y="2115504"/>
          <a:ext cx="1969906" cy="1969271"/>
        </p:xfrm>
        <a:graphic>
          <a:graphicData uri="http://schemas.openxmlformats.org/drawingml/2006/table">
            <a:tbl>
              <a:tblPr firstRow="1" bandRow="1">
                <a:tableStyleId>{5C22544A-7EE6-4342-B048-85BDC9FD1C3A}</a:tableStyleId>
              </a:tblPr>
              <a:tblGrid>
                <a:gridCol w="1969906"/>
              </a:tblGrid>
              <a:tr h="1969271">
                <a:tc>
                  <a:txBody>
                    <a:bodyPr/>
                    <a:lstStyle/>
                    <a:p>
                      <a:pPr marL="0" marR="0" indent="0" algn="l" defTabSz="521437" rtl="0" eaLnBrk="1" fontAlgn="auto" latinLnBrk="0" hangingPunct="1">
                        <a:lnSpc>
                          <a:spcPct val="100000"/>
                        </a:lnSpc>
                        <a:spcBef>
                          <a:spcPts val="0"/>
                        </a:spcBef>
                        <a:spcAft>
                          <a:spcPts val="0"/>
                        </a:spcAft>
                        <a:buClrTx/>
                        <a:buSzTx/>
                        <a:buFontTx/>
                        <a:buNone/>
                        <a:tabLst/>
                        <a:defRPr/>
                      </a:pPr>
                      <a:r>
                        <a:rPr lang="en-US" sz="1200" b="1" i="0" dirty="0" smtClean="0">
                          <a:solidFill>
                            <a:srgbClr val="8EC36A"/>
                          </a:solidFill>
                          <a:latin typeface="L Frutiger Light"/>
                          <a:cs typeface="Rockwell"/>
                        </a:rPr>
                        <a:t>An agreement on a</a:t>
                      </a:r>
                      <a:r>
                        <a:rPr lang="en-US" sz="1200" b="1" i="0" baseline="0" dirty="0" smtClean="0">
                          <a:solidFill>
                            <a:srgbClr val="8EC36A"/>
                          </a:solidFill>
                          <a:latin typeface="L Frutiger Light"/>
                          <a:cs typeface="Rockwell"/>
                        </a:rPr>
                        <a:t> </a:t>
                      </a:r>
                      <a:r>
                        <a:rPr lang="en-US" sz="1200" b="1" i="0" dirty="0" smtClean="0">
                          <a:solidFill>
                            <a:srgbClr val="8EC36A"/>
                          </a:solidFill>
                          <a:latin typeface="L Frutiger Light"/>
                          <a:cs typeface="Rockwell"/>
                        </a:rPr>
                        <a:t>rate anywhere between the extreme positions means both sides are</a:t>
                      </a:r>
                      <a:r>
                        <a:rPr lang="en-US" sz="1200" b="1" i="0" baseline="0" dirty="0" smtClean="0">
                          <a:solidFill>
                            <a:srgbClr val="8EC36A"/>
                          </a:solidFill>
                          <a:latin typeface="L Frutiger Light"/>
                          <a:cs typeface="Rockwell"/>
                        </a:rPr>
                        <a:t> better off than they would be by not agreeing. </a:t>
                      </a:r>
                      <a:endParaRPr lang="en-US" sz="1200" b="1" i="0" dirty="0" smtClean="0">
                        <a:solidFill>
                          <a:srgbClr val="8EC36A"/>
                        </a:solidFill>
                        <a:latin typeface="L Frutiger Light"/>
                        <a:cs typeface="L Frutiger Light"/>
                      </a:endParaRPr>
                    </a:p>
                  </a:txBody>
                  <a:tcPr marL="78226" marR="78226" marT="41459" marB="41459">
                    <a:lnL w="12700" cap="flat" cmpd="sng" algn="ctr">
                      <a:solidFill>
                        <a:srgbClr val="8EC36A"/>
                      </a:solidFill>
                      <a:prstDash val="solid"/>
                      <a:round/>
                      <a:headEnd type="none" w="med" len="med"/>
                      <a:tailEnd type="none" w="med" len="med"/>
                    </a:lnL>
                    <a:lnR w="12700" cap="flat" cmpd="sng" algn="ctr">
                      <a:solidFill>
                        <a:srgbClr val="8EC36A"/>
                      </a:solidFill>
                      <a:prstDash val="solid"/>
                      <a:round/>
                      <a:headEnd type="none" w="med" len="med"/>
                      <a:tailEnd type="none" w="med" len="med"/>
                    </a:lnR>
                    <a:lnT w="12700" cap="flat" cmpd="sng" algn="ctr">
                      <a:solidFill>
                        <a:srgbClr val="8EC36A"/>
                      </a:solidFill>
                      <a:prstDash val="solid"/>
                      <a:round/>
                      <a:headEnd type="none" w="med" len="med"/>
                      <a:tailEnd type="none" w="med" len="med"/>
                    </a:lnT>
                    <a:lnB w="12700" cap="flat" cmpd="sng" algn="ctr">
                      <a:solidFill>
                        <a:srgbClr val="8EC36A"/>
                      </a:solidFill>
                      <a:prstDash val="solid"/>
                      <a:round/>
                      <a:headEnd type="none" w="med" len="med"/>
                      <a:tailEnd type="none" w="med" len="med"/>
                    </a:lnB>
                    <a:solidFill>
                      <a:schemeClr val="bg1"/>
                    </a:solidFill>
                  </a:tcPr>
                </a:tc>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3132167768"/>
              </p:ext>
            </p:extLst>
          </p:nvPr>
        </p:nvGraphicFramePr>
        <p:xfrm>
          <a:off x="6621014" y="2115504"/>
          <a:ext cx="1969906" cy="1969271"/>
        </p:xfrm>
        <a:graphic>
          <a:graphicData uri="http://schemas.openxmlformats.org/drawingml/2006/table">
            <a:tbl>
              <a:tblPr firstRow="1" bandRow="1">
                <a:tableStyleId>{5C22544A-7EE6-4342-B048-85BDC9FD1C3A}</a:tableStyleId>
              </a:tblPr>
              <a:tblGrid>
                <a:gridCol w="1969906"/>
              </a:tblGrid>
              <a:tr h="1969271">
                <a:tc>
                  <a:txBody>
                    <a:bodyPr/>
                    <a:lstStyle/>
                    <a:p>
                      <a:pPr marL="0" marR="0" indent="0" algn="l" defTabSz="521437" rtl="0" eaLnBrk="1" fontAlgn="auto" latinLnBrk="0" hangingPunct="1">
                        <a:lnSpc>
                          <a:spcPct val="100000"/>
                        </a:lnSpc>
                        <a:spcBef>
                          <a:spcPts val="0"/>
                        </a:spcBef>
                        <a:spcAft>
                          <a:spcPts val="0"/>
                        </a:spcAft>
                        <a:buClrTx/>
                        <a:buSzTx/>
                        <a:buFontTx/>
                        <a:buNone/>
                        <a:tabLst/>
                        <a:defRPr/>
                      </a:pPr>
                      <a:r>
                        <a:rPr lang="en-US" sz="1200" b="1" i="0" dirty="0" smtClean="0">
                          <a:solidFill>
                            <a:srgbClr val="8EC36A"/>
                          </a:solidFill>
                          <a:latin typeface="L Frutiger Light"/>
                          <a:cs typeface="Rockwell"/>
                        </a:rPr>
                        <a:t>Both sides therefore have a common interest in striking a deal.</a:t>
                      </a:r>
                      <a:r>
                        <a:rPr lang="en-US" sz="1200" b="1" i="0" baseline="0" dirty="0" smtClean="0">
                          <a:solidFill>
                            <a:srgbClr val="8EC36A"/>
                          </a:solidFill>
                          <a:latin typeface="L Frutiger Light"/>
                          <a:cs typeface="Rockwell"/>
                        </a:rPr>
                        <a:t> </a:t>
                      </a:r>
                      <a:r>
                        <a:rPr lang="en-US" sz="1200" b="1" i="0" dirty="0" smtClean="0">
                          <a:solidFill>
                            <a:srgbClr val="8EC36A"/>
                          </a:solidFill>
                          <a:latin typeface="L Frutiger Light"/>
                          <a:cs typeface="Rockwell"/>
                        </a:rPr>
                        <a:t>I.e. it is worthwhile agreeing otherwise</a:t>
                      </a:r>
                      <a:r>
                        <a:rPr lang="en-US" sz="1200" b="1" i="0" baseline="0" dirty="0" smtClean="0">
                          <a:solidFill>
                            <a:srgbClr val="8EC36A"/>
                          </a:solidFill>
                          <a:latin typeface="L Frutiger Light"/>
                          <a:cs typeface="Rockwell"/>
                        </a:rPr>
                        <a:t> everyone loses.</a:t>
                      </a:r>
                      <a:endParaRPr lang="en-US" sz="1200" b="1" i="0" dirty="0" smtClean="0">
                        <a:solidFill>
                          <a:srgbClr val="000000"/>
                        </a:solidFill>
                        <a:latin typeface="L Frutiger Light"/>
                        <a:cs typeface="L Frutiger Light"/>
                      </a:endParaRPr>
                    </a:p>
                  </a:txBody>
                  <a:tcPr marL="78226" marR="78226" marT="41459" marB="41459">
                    <a:lnL w="12700" cap="flat" cmpd="sng" algn="ctr">
                      <a:solidFill>
                        <a:srgbClr val="8EC36A"/>
                      </a:solidFill>
                      <a:prstDash val="solid"/>
                      <a:round/>
                      <a:headEnd type="none" w="med" len="med"/>
                      <a:tailEnd type="none" w="med" len="med"/>
                    </a:lnL>
                    <a:lnR w="12700" cap="flat" cmpd="sng" algn="ctr">
                      <a:solidFill>
                        <a:srgbClr val="8EC36A"/>
                      </a:solidFill>
                      <a:prstDash val="solid"/>
                      <a:round/>
                      <a:headEnd type="none" w="med" len="med"/>
                      <a:tailEnd type="none" w="med" len="med"/>
                    </a:lnR>
                    <a:lnT w="12700" cap="flat" cmpd="sng" algn="ctr">
                      <a:solidFill>
                        <a:srgbClr val="8EC36A"/>
                      </a:solidFill>
                      <a:prstDash val="solid"/>
                      <a:round/>
                      <a:headEnd type="none" w="med" len="med"/>
                      <a:tailEnd type="none" w="med" len="med"/>
                    </a:lnT>
                    <a:lnB w="12700" cap="flat" cmpd="sng" algn="ctr">
                      <a:solidFill>
                        <a:srgbClr val="8EC36A"/>
                      </a:solidFill>
                      <a:prstDash val="solid"/>
                      <a:round/>
                      <a:headEnd type="none" w="med" len="med"/>
                      <a:tailEnd type="none" w="med" len="med"/>
                    </a:lnB>
                    <a:solidFill>
                      <a:schemeClr val="bg1"/>
                    </a:solidFill>
                  </a:tcPr>
                </a:tc>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853839587"/>
              </p:ext>
            </p:extLst>
          </p:nvPr>
        </p:nvGraphicFramePr>
        <p:xfrm>
          <a:off x="323638" y="4222973"/>
          <a:ext cx="1969906" cy="1969271"/>
        </p:xfrm>
        <a:graphic>
          <a:graphicData uri="http://schemas.openxmlformats.org/drawingml/2006/table">
            <a:tbl>
              <a:tblPr firstRow="1" bandRow="1">
                <a:tableStyleId>{5C22544A-7EE6-4342-B048-85BDC9FD1C3A}</a:tableStyleId>
              </a:tblPr>
              <a:tblGrid>
                <a:gridCol w="1969906"/>
              </a:tblGrid>
              <a:tr h="1969271">
                <a:tc>
                  <a:txBody>
                    <a:bodyPr/>
                    <a:lstStyle/>
                    <a:p>
                      <a:pPr marL="0" marR="0" indent="0" algn="l" defTabSz="521437" rtl="0" eaLnBrk="1" fontAlgn="auto" latinLnBrk="0" hangingPunct="1">
                        <a:lnSpc>
                          <a:spcPct val="100000"/>
                        </a:lnSpc>
                        <a:spcBef>
                          <a:spcPts val="0"/>
                        </a:spcBef>
                        <a:spcAft>
                          <a:spcPts val="0"/>
                        </a:spcAft>
                        <a:buClrTx/>
                        <a:buSzTx/>
                        <a:buFontTx/>
                        <a:buNone/>
                        <a:tabLst/>
                        <a:defRPr/>
                      </a:pPr>
                      <a:r>
                        <a:rPr lang="en-US" sz="1200" b="1" i="0" dirty="0" smtClean="0">
                          <a:solidFill>
                            <a:srgbClr val="8EC36A"/>
                          </a:solidFill>
                          <a:latin typeface="L Frutiger Light"/>
                          <a:cs typeface="Rockwell"/>
                        </a:rPr>
                        <a:t>Differences will be on identifying and agreeing  an exact position between the  extreme positions.</a:t>
                      </a:r>
                      <a:endParaRPr lang="en-US" sz="1200" b="1" i="0" dirty="0" smtClean="0">
                        <a:solidFill>
                          <a:srgbClr val="000000"/>
                        </a:solidFill>
                        <a:latin typeface="L Frutiger Light"/>
                        <a:cs typeface="L Frutiger Light"/>
                      </a:endParaRPr>
                    </a:p>
                  </a:txBody>
                  <a:tcPr marL="78226" marR="78226" marT="41459" marB="41459">
                    <a:lnL w="12700" cap="flat" cmpd="sng" algn="ctr">
                      <a:solidFill>
                        <a:srgbClr val="8EC36A"/>
                      </a:solidFill>
                      <a:prstDash val="solid"/>
                      <a:round/>
                      <a:headEnd type="none" w="med" len="med"/>
                      <a:tailEnd type="none" w="med" len="med"/>
                    </a:lnL>
                    <a:lnR w="12700" cap="flat" cmpd="sng" algn="ctr">
                      <a:solidFill>
                        <a:srgbClr val="8EC36A"/>
                      </a:solidFill>
                      <a:prstDash val="solid"/>
                      <a:round/>
                      <a:headEnd type="none" w="med" len="med"/>
                      <a:tailEnd type="none" w="med" len="med"/>
                    </a:lnR>
                    <a:lnT w="12700" cap="flat" cmpd="sng" algn="ctr">
                      <a:solidFill>
                        <a:srgbClr val="8EC36A"/>
                      </a:solidFill>
                      <a:prstDash val="solid"/>
                      <a:round/>
                      <a:headEnd type="none" w="med" len="med"/>
                      <a:tailEnd type="none" w="med" len="med"/>
                    </a:lnT>
                    <a:lnB w="12700" cap="flat" cmpd="sng" algn="ctr">
                      <a:solidFill>
                        <a:srgbClr val="8EC36A"/>
                      </a:solidFill>
                      <a:prstDash val="solid"/>
                      <a:round/>
                      <a:headEnd type="none" w="med" len="med"/>
                      <a:tailEnd type="none" w="med" len="med"/>
                    </a:lnB>
                    <a:solidFill>
                      <a:schemeClr val="bg1"/>
                    </a:solidFill>
                  </a:tcPr>
                </a:tc>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772800857"/>
              </p:ext>
            </p:extLst>
          </p:nvPr>
        </p:nvGraphicFramePr>
        <p:xfrm>
          <a:off x="2422185" y="4222973"/>
          <a:ext cx="4070188" cy="1969271"/>
        </p:xfrm>
        <a:graphic>
          <a:graphicData uri="http://schemas.openxmlformats.org/drawingml/2006/table">
            <a:tbl>
              <a:tblPr firstRow="1" bandRow="1">
                <a:tableStyleId>{5C22544A-7EE6-4342-B048-85BDC9FD1C3A}</a:tableStyleId>
              </a:tblPr>
              <a:tblGrid>
                <a:gridCol w="4070188"/>
              </a:tblGrid>
              <a:tr h="1969271">
                <a:tc>
                  <a:txBody>
                    <a:bodyPr/>
                    <a:lstStyle/>
                    <a:p>
                      <a:pPr marL="0" marR="0" indent="0" algn="l" defTabSz="521437" rtl="0" eaLnBrk="1" fontAlgn="auto" latinLnBrk="0" hangingPunct="1">
                        <a:lnSpc>
                          <a:spcPct val="100000"/>
                        </a:lnSpc>
                        <a:spcBef>
                          <a:spcPts val="0"/>
                        </a:spcBef>
                        <a:spcAft>
                          <a:spcPts val="0"/>
                        </a:spcAft>
                        <a:buClrTx/>
                        <a:buSzTx/>
                        <a:buFontTx/>
                        <a:buNone/>
                        <a:tabLst/>
                        <a:defRPr/>
                      </a:pPr>
                      <a:r>
                        <a:rPr lang="en-US" sz="1200" b="1" i="0" dirty="0" smtClean="0">
                          <a:solidFill>
                            <a:srgbClr val="8EC36A"/>
                          </a:solidFill>
                          <a:latin typeface="L Frutiger Light"/>
                          <a:cs typeface="Rockwell"/>
                        </a:rPr>
                        <a:t>Agreement will depend on who has the strongest bargaining</a:t>
                      </a:r>
                      <a:r>
                        <a:rPr lang="en-US" sz="1200" b="1" i="0" baseline="0" dirty="0" smtClean="0">
                          <a:solidFill>
                            <a:srgbClr val="8EC36A"/>
                          </a:solidFill>
                          <a:latin typeface="L Frutiger Light"/>
                          <a:cs typeface="Rockwell"/>
                        </a:rPr>
                        <a:t> power and/or who uses their bargaining power to the greatest advantage e.g. </a:t>
                      </a:r>
                    </a:p>
                    <a:p>
                      <a:pPr marL="171450" marR="0" indent="-171450" algn="l" defTabSz="521437" rtl="0" eaLnBrk="1" fontAlgn="auto" latinLnBrk="0" hangingPunct="1">
                        <a:lnSpc>
                          <a:spcPct val="100000"/>
                        </a:lnSpc>
                        <a:spcBef>
                          <a:spcPts val="0"/>
                        </a:spcBef>
                        <a:spcAft>
                          <a:spcPts val="0"/>
                        </a:spcAft>
                        <a:buClrTx/>
                        <a:buSzTx/>
                        <a:buFont typeface="Arial" pitchFamily="34" charset="0"/>
                        <a:buChar char="•"/>
                        <a:tabLst/>
                        <a:defRPr/>
                      </a:pPr>
                      <a:r>
                        <a:rPr lang="en-US" sz="1200" b="0" i="0" baseline="0" dirty="0" smtClean="0">
                          <a:solidFill>
                            <a:srgbClr val="74C047"/>
                          </a:solidFill>
                          <a:latin typeface="L Frutiger Light"/>
                          <a:cs typeface="L Frutiger Light"/>
                        </a:rPr>
                        <a:t>What can each side offer as a ‘bargaining’ incentive? (I’d do this ,if you do that!)</a:t>
                      </a:r>
                    </a:p>
                    <a:p>
                      <a:pPr marL="171450" marR="0" indent="-171450" algn="l" defTabSz="521437" rtl="0" eaLnBrk="1" fontAlgn="auto" latinLnBrk="0" hangingPunct="1">
                        <a:lnSpc>
                          <a:spcPct val="100000"/>
                        </a:lnSpc>
                        <a:spcBef>
                          <a:spcPts val="0"/>
                        </a:spcBef>
                        <a:spcAft>
                          <a:spcPts val="0"/>
                        </a:spcAft>
                        <a:buClrTx/>
                        <a:buSzTx/>
                        <a:buFont typeface="Arial" pitchFamily="34" charset="0"/>
                        <a:buChar char="•"/>
                        <a:tabLst/>
                        <a:defRPr/>
                      </a:pPr>
                      <a:r>
                        <a:rPr lang="en-US" sz="1200" b="0" i="0" baseline="0" dirty="0" smtClean="0">
                          <a:solidFill>
                            <a:srgbClr val="74C047"/>
                          </a:solidFill>
                          <a:latin typeface="L Frutiger Light"/>
                          <a:cs typeface="L Frutiger Light"/>
                        </a:rPr>
                        <a:t>Who has most to lose by the discussions breaking down?</a:t>
                      </a:r>
                    </a:p>
                    <a:p>
                      <a:pPr marL="171450" marR="0" indent="-171450" algn="l" defTabSz="521437" rtl="0" eaLnBrk="1" fontAlgn="auto" latinLnBrk="0" hangingPunct="1">
                        <a:lnSpc>
                          <a:spcPct val="100000"/>
                        </a:lnSpc>
                        <a:spcBef>
                          <a:spcPts val="0"/>
                        </a:spcBef>
                        <a:spcAft>
                          <a:spcPts val="0"/>
                        </a:spcAft>
                        <a:buClrTx/>
                        <a:buSzTx/>
                        <a:buFont typeface="Arial" pitchFamily="34" charset="0"/>
                        <a:buChar char="•"/>
                        <a:tabLst/>
                        <a:defRPr/>
                      </a:pPr>
                      <a:r>
                        <a:rPr lang="en-US" sz="1200" b="0" i="0" baseline="0" dirty="0" smtClean="0">
                          <a:solidFill>
                            <a:srgbClr val="74C047"/>
                          </a:solidFill>
                          <a:latin typeface="L Frutiger Light"/>
                          <a:cs typeface="L Frutiger Light"/>
                        </a:rPr>
                        <a:t>How much time does each side have to bargain?</a:t>
                      </a:r>
                      <a:endParaRPr lang="en-US" sz="1200" b="0" i="0" dirty="0" smtClean="0">
                        <a:solidFill>
                          <a:srgbClr val="74C047"/>
                        </a:solidFill>
                        <a:latin typeface="L Frutiger Light"/>
                        <a:cs typeface="L Frutiger Light"/>
                      </a:endParaRPr>
                    </a:p>
                  </a:txBody>
                  <a:tcPr marL="78226" marR="78226" marT="41459" marB="41459">
                    <a:lnL w="12700" cap="flat" cmpd="sng" algn="ctr">
                      <a:solidFill>
                        <a:srgbClr val="8EC36A"/>
                      </a:solidFill>
                      <a:prstDash val="solid"/>
                      <a:round/>
                      <a:headEnd type="none" w="med" len="med"/>
                      <a:tailEnd type="none" w="med" len="med"/>
                    </a:lnL>
                    <a:lnR w="12700" cap="flat" cmpd="sng" algn="ctr">
                      <a:solidFill>
                        <a:srgbClr val="8EC36A"/>
                      </a:solidFill>
                      <a:prstDash val="solid"/>
                      <a:round/>
                      <a:headEnd type="none" w="med" len="med"/>
                      <a:tailEnd type="none" w="med" len="med"/>
                    </a:lnR>
                    <a:lnT w="12700" cap="flat" cmpd="sng" algn="ctr">
                      <a:solidFill>
                        <a:srgbClr val="8EC36A"/>
                      </a:solidFill>
                      <a:prstDash val="solid"/>
                      <a:round/>
                      <a:headEnd type="none" w="med" len="med"/>
                      <a:tailEnd type="none" w="med" len="med"/>
                    </a:lnT>
                    <a:lnB w="12700" cap="flat" cmpd="sng" algn="ctr">
                      <a:solidFill>
                        <a:srgbClr val="8EC36A"/>
                      </a:solidFill>
                      <a:prstDash val="solid"/>
                      <a:round/>
                      <a:headEnd type="none" w="med" len="med"/>
                      <a:tailEnd type="none" w="med" len="med"/>
                    </a:lnB>
                    <a:solidFill>
                      <a:schemeClr val="bg1"/>
                    </a:solidFill>
                  </a:tcPr>
                </a:tc>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2930599270"/>
              </p:ext>
            </p:extLst>
          </p:nvPr>
        </p:nvGraphicFramePr>
        <p:xfrm>
          <a:off x="6621014" y="4222973"/>
          <a:ext cx="1969906" cy="1969271"/>
        </p:xfrm>
        <a:graphic>
          <a:graphicData uri="http://schemas.openxmlformats.org/drawingml/2006/table">
            <a:tbl>
              <a:tblPr firstRow="1" bandRow="1">
                <a:tableStyleId>{5C22544A-7EE6-4342-B048-85BDC9FD1C3A}</a:tableStyleId>
              </a:tblPr>
              <a:tblGrid>
                <a:gridCol w="1969906"/>
              </a:tblGrid>
              <a:tr h="1969271">
                <a:tc>
                  <a:txBody>
                    <a:bodyPr/>
                    <a:lstStyle/>
                    <a:p>
                      <a:pPr marL="0" marR="0" indent="0" algn="l" defTabSz="521437" rtl="0" eaLnBrk="1" fontAlgn="auto" latinLnBrk="0" hangingPunct="1">
                        <a:lnSpc>
                          <a:spcPct val="100000"/>
                        </a:lnSpc>
                        <a:spcBef>
                          <a:spcPts val="0"/>
                        </a:spcBef>
                        <a:spcAft>
                          <a:spcPts val="0"/>
                        </a:spcAft>
                        <a:buClrTx/>
                        <a:buSzTx/>
                        <a:buFontTx/>
                        <a:buNone/>
                        <a:tabLst/>
                        <a:defRPr/>
                      </a:pPr>
                      <a:r>
                        <a:rPr lang="en-US" sz="1200" b="1" i="0" dirty="0" smtClean="0">
                          <a:solidFill>
                            <a:srgbClr val="8EC36A"/>
                          </a:solidFill>
                          <a:latin typeface="L Frutiger Light"/>
                          <a:cs typeface="Rockwell"/>
                        </a:rPr>
                        <a:t>The agreement is seen as successful  by both sides. A ‘win win’ situation has been reached. </a:t>
                      </a:r>
                      <a:endParaRPr lang="en-US" sz="1200" b="1" i="0" dirty="0" smtClean="0">
                        <a:solidFill>
                          <a:srgbClr val="000000"/>
                        </a:solidFill>
                        <a:latin typeface="L Frutiger Light"/>
                        <a:cs typeface="L Frutiger Light"/>
                      </a:endParaRPr>
                    </a:p>
                  </a:txBody>
                  <a:tcPr marL="78226" marR="78226" marT="41459" marB="41459">
                    <a:lnL w="12700" cap="flat" cmpd="sng" algn="ctr">
                      <a:solidFill>
                        <a:srgbClr val="8EC36A"/>
                      </a:solidFill>
                      <a:prstDash val="solid"/>
                      <a:round/>
                      <a:headEnd type="none" w="med" len="med"/>
                      <a:tailEnd type="none" w="med" len="med"/>
                    </a:lnL>
                    <a:lnR w="12700" cap="flat" cmpd="sng" algn="ctr">
                      <a:solidFill>
                        <a:srgbClr val="8EC36A"/>
                      </a:solidFill>
                      <a:prstDash val="solid"/>
                      <a:round/>
                      <a:headEnd type="none" w="med" len="med"/>
                      <a:tailEnd type="none" w="med" len="med"/>
                    </a:lnR>
                    <a:lnT w="12700" cap="flat" cmpd="sng" algn="ctr">
                      <a:solidFill>
                        <a:srgbClr val="8EC36A"/>
                      </a:solidFill>
                      <a:prstDash val="solid"/>
                      <a:round/>
                      <a:headEnd type="none" w="med" len="med"/>
                      <a:tailEnd type="none" w="med" len="med"/>
                    </a:lnT>
                    <a:lnB w="12700" cap="flat" cmpd="sng" algn="ctr">
                      <a:solidFill>
                        <a:srgbClr val="8EC36A"/>
                      </a:solidFill>
                      <a:prstDash val="solid"/>
                      <a:round/>
                      <a:headEnd type="none" w="med" len="med"/>
                      <a:tailEnd type="none" w="med" len="med"/>
                    </a:lnB>
                    <a:solidFill>
                      <a:schemeClr val="bg1"/>
                    </a:solidFill>
                  </a:tcPr>
                </a:tc>
              </a:tr>
            </a:tbl>
          </a:graphicData>
        </a:graphic>
      </p:graphicFrame>
      <p:cxnSp>
        <p:nvCxnSpPr>
          <p:cNvPr id="17" name="Straight Arrow Connector 16">
            <a:hlinkClick r:id="" action="ppaction://noaction"/>
          </p:cNvPr>
          <p:cNvCxnSpPr/>
          <p:nvPr/>
        </p:nvCxnSpPr>
        <p:spPr>
          <a:xfrm>
            <a:off x="8463861" y="6709595"/>
            <a:ext cx="439494"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a:hlinkClick r:id="" action="ppaction://noaction"/>
          </p:cNvPr>
          <p:cNvCxnSpPr/>
          <p:nvPr/>
        </p:nvCxnSpPr>
        <p:spPr>
          <a:xfrm flipH="1">
            <a:off x="7436538" y="6709595"/>
            <a:ext cx="439494"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9" name="Rectangle 18">
            <a:hlinkClick r:id="rId2" action="ppaction://hlinksldjump"/>
          </p:cNvPr>
          <p:cNvSpPr/>
          <p:nvPr/>
        </p:nvSpPr>
        <p:spPr>
          <a:xfrm>
            <a:off x="8014854" y="6674150"/>
            <a:ext cx="318655" cy="4571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144"/>
            <a:endParaRPr lang="en-GB">
              <a:solidFill>
                <a:prstClr val="white"/>
              </a:solidFill>
            </a:endParaRPr>
          </a:p>
        </p:txBody>
      </p:sp>
    </p:spTree>
    <p:extLst>
      <p:ext uri="{BB962C8B-B14F-4D97-AF65-F5344CB8AC3E}">
        <p14:creationId xmlns:p14="http://schemas.microsoft.com/office/powerpoint/2010/main" val="8930853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1777" y="6584273"/>
            <a:ext cx="8762180" cy="251183"/>
          </a:xfrm>
          <a:prstGeom prst="rect">
            <a:avLst/>
          </a:prstGeom>
          <a:noFill/>
        </p:spPr>
        <p:txBody>
          <a:bodyPr wrap="square" lIns="80165" tIns="40083" rIns="80165" bIns="40083" rtlCol="0">
            <a:spAutoFit/>
          </a:bodyPr>
          <a:lstStyle/>
          <a:p>
            <a:pPr defTabSz="457200"/>
            <a:r>
              <a:rPr lang="en-US" sz="1100" dirty="0">
                <a:solidFill>
                  <a:prstClr val="white"/>
                </a:solidFill>
                <a:latin typeface="B Frutiger Bold"/>
                <a:cs typeface="B Frutiger Bold"/>
              </a:rPr>
              <a:t>Handout</a:t>
            </a:r>
            <a:endParaRPr lang="en-US" sz="1100" dirty="0">
              <a:solidFill>
                <a:prstClr val="white"/>
              </a:solidFill>
              <a:latin typeface="B Frutiger Bold"/>
              <a:cs typeface="B Frutiger Bold"/>
            </a:endParaRPr>
          </a:p>
        </p:txBody>
      </p:sp>
      <p:graphicFrame>
        <p:nvGraphicFramePr>
          <p:cNvPr id="9" name="Table 8"/>
          <p:cNvGraphicFramePr>
            <a:graphicFrameLocks noGrp="1"/>
          </p:cNvGraphicFramePr>
          <p:nvPr>
            <p:extLst>
              <p:ext uri="{D42A27DB-BD31-4B8C-83A1-F6EECF244321}">
                <p14:modId xmlns:p14="http://schemas.microsoft.com/office/powerpoint/2010/main" val="3889476773"/>
              </p:ext>
            </p:extLst>
          </p:nvPr>
        </p:nvGraphicFramePr>
        <p:xfrm>
          <a:off x="323638" y="2115504"/>
          <a:ext cx="8360397" cy="1969271"/>
        </p:xfrm>
        <a:graphic>
          <a:graphicData uri="http://schemas.openxmlformats.org/drawingml/2006/table">
            <a:tbl>
              <a:tblPr firstRow="1" bandRow="1">
                <a:tableStyleId>{5C22544A-7EE6-4342-B048-85BDC9FD1C3A}</a:tableStyleId>
              </a:tblPr>
              <a:tblGrid>
                <a:gridCol w="8360397"/>
              </a:tblGrid>
              <a:tr h="305832">
                <a:tc>
                  <a:txBody>
                    <a:bodyPr/>
                    <a:lstStyle/>
                    <a:p>
                      <a:pPr marL="0" marR="0" indent="0" algn="l" defTabSz="521437" rtl="0" eaLnBrk="1" fontAlgn="auto" latinLnBrk="0" hangingPunct="1">
                        <a:lnSpc>
                          <a:spcPct val="100000"/>
                        </a:lnSpc>
                        <a:spcBef>
                          <a:spcPts val="0"/>
                        </a:spcBef>
                        <a:spcAft>
                          <a:spcPts val="0"/>
                        </a:spcAft>
                        <a:buClrTx/>
                        <a:buSzTx/>
                        <a:buFontTx/>
                        <a:buNone/>
                        <a:tabLst/>
                        <a:defRPr/>
                      </a:pPr>
                      <a:r>
                        <a:rPr lang="en-GB" sz="1200" b="1" i="0" dirty="0" smtClean="0">
                          <a:solidFill>
                            <a:srgbClr val="8EC36A"/>
                          </a:solidFill>
                          <a:latin typeface="Rockwell"/>
                          <a:cs typeface="Rockwell"/>
                        </a:rPr>
                        <a:t>You are on the</a:t>
                      </a:r>
                      <a:r>
                        <a:rPr lang="en-GB" sz="1200" b="1" i="0" baseline="0" dirty="0" smtClean="0">
                          <a:solidFill>
                            <a:srgbClr val="8EC36A"/>
                          </a:solidFill>
                          <a:latin typeface="Rockwell"/>
                          <a:cs typeface="Rockwell"/>
                        </a:rPr>
                        <a:t> </a:t>
                      </a:r>
                      <a:r>
                        <a:rPr lang="en-GB" sz="1200" b="1" i="0" dirty="0" smtClean="0">
                          <a:solidFill>
                            <a:srgbClr val="8EC36A"/>
                          </a:solidFill>
                          <a:latin typeface="Rockwell"/>
                          <a:cs typeface="Rockwell"/>
                        </a:rPr>
                        <a:t>Board of Directors</a:t>
                      </a:r>
                    </a:p>
                  </a:txBody>
                  <a:tcPr marL="78226" marR="78226" marT="41459" marB="41459">
                    <a:lnL w="12700" cap="flat" cmpd="sng" algn="ctr">
                      <a:solidFill>
                        <a:srgbClr val="8EC36A"/>
                      </a:solidFill>
                      <a:prstDash val="solid"/>
                      <a:round/>
                      <a:headEnd type="none" w="med" len="med"/>
                      <a:tailEnd type="none" w="med" len="med"/>
                    </a:lnL>
                    <a:lnR w="12700" cap="flat" cmpd="sng" algn="ctr">
                      <a:solidFill>
                        <a:srgbClr val="8EC36A"/>
                      </a:solidFill>
                      <a:prstDash val="solid"/>
                      <a:round/>
                      <a:headEnd type="none" w="med" len="med"/>
                      <a:tailEnd type="none" w="med" len="med"/>
                    </a:lnR>
                    <a:lnT w="12700" cap="flat" cmpd="sng" algn="ctr">
                      <a:solidFill>
                        <a:srgbClr val="8EC36A"/>
                      </a:solidFill>
                      <a:prstDash val="solid"/>
                      <a:round/>
                      <a:headEnd type="none" w="med" len="med"/>
                      <a:tailEnd type="none" w="med" len="med"/>
                    </a:lnT>
                    <a:lnB w="12700" cap="flat" cmpd="sng" algn="ctr">
                      <a:solidFill>
                        <a:srgbClr val="8EC36A"/>
                      </a:solidFill>
                      <a:prstDash val="solid"/>
                      <a:round/>
                      <a:headEnd type="none" w="med" len="med"/>
                      <a:tailEnd type="none" w="med" len="med"/>
                    </a:lnB>
                    <a:solidFill>
                      <a:schemeClr val="bg1"/>
                    </a:solidFill>
                  </a:tcPr>
                </a:tc>
              </a:tr>
              <a:tr h="1663439">
                <a:tc>
                  <a:txBody>
                    <a:bodyPr/>
                    <a:lstStyle/>
                    <a:p>
                      <a:pPr marL="0" marR="0" indent="0" algn="l" defTabSz="521437" rtl="0" eaLnBrk="1" fontAlgn="auto" latinLnBrk="0" hangingPunct="1">
                        <a:lnSpc>
                          <a:spcPct val="100000"/>
                        </a:lnSpc>
                        <a:spcBef>
                          <a:spcPts val="0"/>
                        </a:spcBef>
                        <a:spcAft>
                          <a:spcPts val="0"/>
                        </a:spcAft>
                        <a:buClrTx/>
                        <a:buSzTx/>
                        <a:buFontTx/>
                        <a:buNone/>
                        <a:tabLst/>
                        <a:defRPr/>
                      </a:pPr>
                      <a:r>
                        <a:rPr lang="en-GB" sz="1200" b="0" i="0" dirty="0" smtClean="0">
                          <a:solidFill>
                            <a:srgbClr val="000000"/>
                          </a:solidFill>
                          <a:latin typeface="L Frutiger Light"/>
                          <a:cs typeface="L Frutiger Light"/>
                        </a:rPr>
                        <a:t>The Board of Directors is divided between die-hard fans and the major shareholder. The major shareholder also owns a property development company who will build houses on the existing Dynamo grounds, which should prove a highly profitable venture for her, and not the club. Additionally it will still be a costly venture to not only buy but locate a suitable ground in England. The die hard fans are determined that the club is not sold off or moved 50 miles across the border to England because Dynamo will lose its Welsh identity and will make travelling to games very expensive.</a:t>
                      </a:r>
                      <a:endParaRPr lang="en-US" sz="1200" b="0" i="0" dirty="0" smtClean="0">
                        <a:solidFill>
                          <a:srgbClr val="000000"/>
                        </a:solidFill>
                        <a:latin typeface="L Frutiger Light"/>
                        <a:cs typeface="L Frutiger Light"/>
                      </a:endParaRPr>
                    </a:p>
                  </a:txBody>
                  <a:tcPr marL="78226" marR="78226" marT="41459" marB="41459">
                    <a:lnL w="12700" cap="flat" cmpd="sng" algn="ctr">
                      <a:solidFill>
                        <a:srgbClr val="8EC36A"/>
                      </a:solidFill>
                      <a:prstDash val="solid"/>
                      <a:round/>
                      <a:headEnd type="none" w="med" len="med"/>
                      <a:tailEnd type="none" w="med" len="med"/>
                    </a:lnL>
                    <a:lnR w="12700" cap="flat" cmpd="sng" algn="ctr">
                      <a:solidFill>
                        <a:srgbClr val="8EC36A"/>
                      </a:solidFill>
                      <a:prstDash val="solid"/>
                      <a:round/>
                      <a:headEnd type="none" w="med" len="med"/>
                      <a:tailEnd type="none" w="med" len="med"/>
                    </a:lnR>
                    <a:lnT w="12700" cap="flat" cmpd="sng" algn="ctr">
                      <a:solidFill>
                        <a:srgbClr val="8EC36A"/>
                      </a:solidFill>
                      <a:prstDash val="solid"/>
                      <a:round/>
                      <a:headEnd type="none" w="med" len="med"/>
                      <a:tailEnd type="none" w="med" len="med"/>
                    </a:lnT>
                    <a:lnB w="12700" cap="flat" cmpd="sng" algn="ctr">
                      <a:solidFill>
                        <a:srgbClr val="8EC36A"/>
                      </a:solidFill>
                      <a:prstDash val="solid"/>
                      <a:round/>
                      <a:headEnd type="none" w="med" len="med"/>
                      <a:tailEnd type="none" w="med" len="med"/>
                    </a:lnB>
                    <a:solidFill>
                      <a:schemeClr val="bg1"/>
                    </a:solidFill>
                  </a:tcPr>
                </a:tc>
              </a:tr>
            </a:tbl>
          </a:graphicData>
        </a:graphic>
      </p:graphicFrame>
      <p:sp>
        <p:nvSpPr>
          <p:cNvPr id="10" name="TextBox 9"/>
          <p:cNvSpPr txBox="1"/>
          <p:nvPr/>
        </p:nvSpPr>
        <p:spPr>
          <a:xfrm>
            <a:off x="243098" y="1220586"/>
            <a:ext cx="8440937" cy="727280"/>
          </a:xfrm>
          <a:prstGeom prst="rect">
            <a:avLst/>
          </a:prstGeom>
          <a:noFill/>
        </p:spPr>
        <p:txBody>
          <a:bodyPr wrap="square" lIns="80165" tIns="40083" rIns="80165" bIns="40083" rtlCol="0">
            <a:spAutoFit/>
          </a:bodyPr>
          <a:lstStyle/>
          <a:p>
            <a:pPr defTabSz="457144"/>
            <a:r>
              <a:rPr lang="en-US" dirty="0">
                <a:solidFill>
                  <a:srgbClr val="8EC36A"/>
                </a:solidFill>
                <a:latin typeface="Rockwell"/>
                <a:cs typeface="Rockwell"/>
              </a:rPr>
              <a:t>12. Negotiation</a:t>
            </a:r>
            <a:r>
              <a:rPr lang="en-US" dirty="0">
                <a:solidFill>
                  <a:srgbClr val="8EC36A"/>
                </a:solidFill>
                <a:latin typeface="Rockwell"/>
                <a:cs typeface="Rockwell"/>
              </a:rPr>
              <a:t>, persuasion and influence</a:t>
            </a:r>
          </a:p>
          <a:p>
            <a:pPr defTabSz="457144"/>
            <a:r>
              <a:rPr lang="en-US" sz="1200" dirty="0">
                <a:solidFill>
                  <a:srgbClr val="8EC36A"/>
                </a:solidFill>
                <a:latin typeface="L Frutiger Light"/>
                <a:cs typeface="L Frutiger Light"/>
              </a:rPr>
              <a:t>Understanding </a:t>
            </a:r>
            <a:r>
              <a:rPr lang="en-US" sz="1200" dirty="0">
                <a:solidFill>
                  <a:srgbClr val="8EC36A"/>
                </a:solidFill>
                <a:latin typeface="L Frutiger Light"/>
                <a:cs typeface="L Frutiger Light"/>
              </a:rPr>
              <a:t>negotiation and bargaining</a:t>
            </a:r>
          </a:p>
          <a:p>
            <a:pPr defTabSz="457144"/>
            <a:r>
              <a:rPr lang="en-US" sz="1200" dirty="0">
                <a:solidFill>
                  <a:srgbClr val="8EC36A"/>
                </a:solidFill>
                <a:latin typeface="L Frutiger Light"/>
                <a:cs typeface="L Frutiger Light"/>
              </a:rPr>
              <a:t>SCENARIO CARD A</a:t>
            </a:r>
          </a:p>
        </p:txBody>
      </p:sp>
      <p:graphicFrame>
        <p:nvGraphicFramePr>
          <p:cNvPr id="11" name="Table 10"/>
          <p:cNvGraphicFramePr>
            <a:graphicFrameLocks noGrp="1"/>
          </p:cNvGraphicFramePr>
          <p:nvPr>
            <p:extLst>
              <p:ext uri="{D42A27DB-BD31-4B8C-83A1-F6EECF244321}">
                <p14:modId xmlns:p14="http://schemas.microsoft.com/office/powerpoint/2010/main" val="2561664742"/>
              </p:ext>
            </p:extLst>
          </p:nvPr>
        </p:nvGraphicFramePr>
        <p:xfrm>
          <a:off x="323638" y="4350224"/>
          <a:ext cx="8360397" cy="1969271"/>
        </p:xfrm>
        <a:graphic>
          <a:graphicData uri="http://schemas.openxmlformats.org/drawingml/2006/table">
            <a:tbl>
              <a:tblPr firstRow="1" bandRow="1">
                <a:tableStyleId>{5C22544A-7EE6-4342-B048-85BDC9FD1C3A}</a:tableStyleId>
              </a:tblPr>
              <a:tblGrid>
                <a:gridCol w="8360397"/>
              </a:tblGrid>
              <a:tr h="305832">
                <a:tc>
                  <a:txBody>
                    <a:bodyPr/>
                    <a:lstStyle/>
                    <a:p>
                      <a:pPr marL="0" marR="0" indent="0" algn="l" defTabSz="521437" rtl="0" eaLnBrk="1" fontAlgn="auto" latinLnBrk="0" hangingPunct="1">
                        <a:lnSpc>
                          <a:spcPct val="100000"/>
                        </a:lnSpc>
                        <a:spcBef>
                          <a:spcPts val="0"/>
                        </a:spcBef>
                        <a:spcAft>
                          <a:spcPts val="0"/>
                        </a:spcAft>
                        <a:buClrTx/>
                        <a:buSzTx/>
                        <a:buFontTx/>
                        <a:buNone/>
                        <a:tabLst/>
                        <a:defRPr/>
                      </a:pPr>
                      <a:r>
                        <a:rPr lang="en-US" sz="1200" b="1" i="0" dirty="0" smtClean="0">
                          <a:solidFill>
                            <a:srgbClr val="8EC36A"/>
                          </a:solidFill>
                          <a:latin typeface="Rockwell"/>
                          <a:cs typeface="Rockwell"/>
                        </a:rPr>
                        <a:t>Your next steps:</a:t>
                      </a:r>
                      <a:endParaRPr lang="en-US" sz="1200" b="1" i="0" dirty="0" smtClean="0">
                        <a:solidFill>
                          <a:srgbClr val="8EC36A"/>
                        </a:solidFill>
                        <a:latin typeface="L Frutiger Light"/>
                        <a:cs typeface="L Frutiger Light"/>
                      </a:endParaRPr>
                    </a:p>
                  </a:txBody>
                  <a:tcPr marL="78226" marR="78226" marT="41459" marB="41459">
                    <a:lnL w="12700" cap="flat" cmpd="sng" algn="ctr">
                      <a:solidFill>
                        <a:srgbClr val="8EC36A"/>
                      </a:solidFill>
                      <a:prstDash val="solid"/>
                      <a:round/>
                      <a:headEnd type="none" w="med" len="med"/>
                      <a:tailEnd type="none" w="med" len="med"/>
                    </a:lnL>
                    <a:lnR w="12700" cap="flat" cmpd="sng" algn="ctr">
                      <a:solidFill>
                        <a:srgbClr val="8EC36A"/>
                      </a:solidFill>
                      <a:prstDash val="solid"/>
                      <a:round/>
                      <a:headEnd type="none" w="med" len="med"/>
                      <a:tailEnd type="none" w="med" len="med"/>
                    </a:lnR>
                    <a:lnT w="12700" cap="flat" cmpd="sng" algn="ctr">
                      <a:solidFill>
                        <a:srgbClr val="8EC36A"/>
                      </a:solidFill>
                      <a:prstDash val="solid"/>
                      <a:round/>
                      <a:headEnd type="none" w="med" len="med"/>
                      <a:tailEnd type="none" w="med" len="med"/>
                    </a:lnT>
                    <a:lnB w="12700" cap="flat" cmpd="sng" algn="ctr">
                      <a:solidFill>
                        <a:srgbClr val="8EC36A"/>
                      </a:solidFill>
                      <a:prstDash val="solid"/>
                      <a:round/>
                      <a:headEnd type="none" w="med" len="med"/>
                      <a:tailEnd type="none" w="med" len="med"/>
                    </a:lnB>
                    <a:solidFill>
                      <a:schemeClr val="bg1"/>
                    </a:solidFill>
                  </a:tcPr>
                </a:tc>
              </a:tr>
              <a:tr h="1663439">
                <a:tc>
                  <a:txBody>
                    <a:bodyPr/>
                    <a:lstStyle/>
                    <a:p>
                      <a:pPr marL="0" marR="0" indent="0" algn="l" defTabSz="521437" rtl="0" eaLnBrk="1" fontAlgn="auto" latinLnBrk="0" hangingPunct="1">
                        <a:lnSpc>
                          <a:spcPct val="100000"/>
                        </a:lnSpc>
                        <a:spcBef>
                          <a:spcPts val="0"/>
                        </a:spcBef>
                        <a:spcAft>
                          <a:spcPts val="0"/>
                        </a:spcAft>
                        <a:buClrTx/>
                        <a:buSzTx/>
                        <a:buFontTx/>
                        <a:buNone/>
                        <a:tabLst/>
                        <a:defRPr/>
                      </a:pPr>
                      <a:r>
                        <a:rPr lang="en-GB" sz="1200" b="0" i="0" dirty="0" smtClean="0">
                          <a:solidFill>
                            <a:srgbClr val="000000"/>
                          </a:solidFill>
                          <a:latin typeface="L Frutiger Light"/>
                          <a:cs typeface="L Frutiger Light"/>
                        </a:rPr>
                        <a:t>Discuss within your group the merits of the major shareholder’s offer to sell up, re-develop the site and re-locate the club. Consider the loyalty of the club’s fans and their desire to keep the club and make it a success where it is.</a:t>
                      </a:r>
                      <a:endParaRPr lang="en-US" sz="1200" b="0" i="0" dirty="0" smtClean="0">
                        <a:solidFill>
                          <a:srgbClr val="000000"/>
                        </a:solidFill>
                        <a:latin typeface="L Frutiger Light"/>
                        <a:cs typeface="L Frutiger Light"/>
                      </a:endParaRPr>
                    </a:p>
                  </a:txBody>
                  <a:tcPr marL="78226" marR="78226" marT="41459" marB="41459">
                    <a:lnL w="12700" cap="flat" cmpd="sng" algn="ctr">
                      <a:solidFill>
                        <a:srgbClr val="8EC36A"/>
                      </a:solidFill>
                      <a:prstDash val="solid"/>
                      <a:round/>
                      <a:headEnd type="none" w="med" len="med"/>
                      <a:tailEnd type="none" w="med" len="med"/>
                    </a:lnL>
                    <a:lnR w="12700" cap="flat" cmpd="sng" algn="ctr">
                      <a:solidFill>
                        <a:srgbClr val="8EC36A"/>
                      </a:solidFill>
                      <a:prstDash val="solid"/>
                      <a:round/>
                      <a:headEnd type="none" w="med" len="med"/>
                      <a:tailEnd type="none" w="med" len="med"/>
                    </a:lnR>
                    <a:lnT w="12700" cap="flat" cmpd="sng" algn="ctr">
                      <a:solidFill>
                        <a:srgbClr val="8EC36A"/>
                      </a:solidFill>
                      <a:prstDash val="solid"/>
                      <a:round/>
                      <a:headEnd type="none" w="med" len="med"/>
                      <a:tailEnd type="none" w="med" len="med"/>
                    </a:lnT>
                    <a:lnB w="12700" cap="flat" cmpd="sng" algn="ctr">
                      <a:solidFill>
                        <a:srgbClr val="8EC36A"/>
                      </a:solidFill>
                      <a:prstDash val="solid"/>
                      <a:round/>
                      <a:headEnd type="none" w="med" len="med"/>
                      <a:tailEnd type="none" w="med" len="med"/>
                    </a:lnB>
                    <a:solidFill>
                      <a:schemeClr val="bg1"/>
                    </a:solidFill>
                  </a:tcPr>
                </a:tc>
              </a:tr>
            </a:tbl>
          </a:graphicData>
        </a:graphic>
      </p:graphicFrame>
      <p:cxnSp>
        <p:nvCxnSpPr>
          <p:cNvPr id="12" name="Straight Arrow Connector 11">
            <a:hlinkClick r:id="" action="ppaction://noaction"/>
          </p:cNvPr>
          <p:cNvCxnSpPr/>
          <p:nvPr/>
        </p:nvCxnSpPr>
        <p:spPr>
          <a:xfrm>
            <a:off x="8463861" y="6709595"/>
            <a:ext cx="439494"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a:hlinkClick r:id="" action="ppaction://noaction"/>
          </p:cNvPr>
          <p:cNvCxnSpPr/>
          <p:nvPr/>
        </p:nvCxnSpPr>
        <p:spPr>
          <a:xfrm flipH="1">
            <a:off x="7436538" y="6709595"/>
            <a:ext cx="439494"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4" name="Rectangle 13">
            <a:hlinkClick r:id="rId2" action="ppaction://hlinksldjump"/>
          </p:cNvPr>
          <p:cNvSpPr/>
          <p:nvPr/>
        </p:nvSpPr>
        <p:spPr>
          <a:xfrm>
            <a:off x="8014854" y="6674150"/>
            <a:ext cx="318655" cy="4571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144"/>
            <a:endParaRPr lang="en-GB">
              <a:solidFill>
                <a:prstClr val="white"/>
              </a:solidFill>
            </a:endParaRPr>
          </a:p>
        </p:txBody>
      </p:sp>
    </p:spTree>
    <p:extLst>
      <p:ext uri="{BB962C8B-B14F-4D97-AF65-F5344CB8AC3E}">
        <p14:creationId xmlns:p14="http://schemas.microsoft.com/office/powerpoint/2010/main" val="22817393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1777" y="6584273"/>
            <a:ext cx="8762180" cy="251183"/>
          </a:xfrm>
          <a:prstGeom prst="rect">
            <a:avLst/>
          </a:prstGeom>
          <a:noFill/>
        </p:spPr>
        <p:txBody>
          <a:bodyPr wrap="square" lIns="80165" tIns="40083" rIns="80165" bIns="40083" rtlCol="0">
            <a:spAutoFit/>
          </a:bodyPr>
          <a:lstStyle/>
          <a:p>
            <a:pPr defTabSz="457200"/>
            <a:r>
              <a:rPr lang="en-US" sz="1100" dirty="0">
                <a:solidFill>
                  <a:prstClr val="white"/>
                </a:solidFill>
                <a:latin typeface="B Frutiger Bold"/>
                <a:cs typeface="B Frutiger Bold"/>
              </a:rPr>
              <a:t>Handout</a:t>
            </a:r>
            <a:endParaRPr lang="en-US" sz="1100" dirty="0">
              <a:solidFill>
                <a:prstClr val="white"/>
              </a:solidFill>
              <a:latin typeface="B Frutiger Bold"/>
              <a:cs typeface="B Frutiger Bold"/>
            </a:endParaRPr>
          </a:p>
        </p:txBody>
      </p:sp>
      <p:graphicFrame>
        <p:nvGraphicFramePr>
          <p:cNvPr id="9" name="Table 8"/>
          <p:cNvGraphicFramePr>
            <a:graphicFrameLocks noGrp="1"/>
          </p:cNvGraphicFramePr>
          <p:nvPr>
            <p:extLst>
              <p:ext uri="{D42A27DB-BD31-4B8C-83A1-F6EECF244321}">
                <p14:modId xmlns:p14="http://schemas.microsoft.com/office/powerpoint/2010/main" val="2337869303"/>
              </p:ext>
            </p:extLst>
          </p:nvPr>
        </p:nvGraphicFramePr>
        <p:xfrm>
          <a:off x="323638" y="2115504"/>
          <a:ext cx="8360397" cy="1969271"/>
        </p:xfrm>
        <a:graphic>
          <a:graphicData uri="http://schemas.openxmlformats.org/drawingml/2006/table">
            <a:tbl>
              <a:tblPr firstRow="1" bandRow="1">
                <a:tableStyleId>{5C22544A-7EE6-4342-B048-85BDC9FD1C3A}</a:tableStyleId>
              </a:tblPr>
              <a:tblGrid>
                <a:gridCol w="8360397"/>
              </a:tblGrid>
              <a:tr h="305832">
                <a:tc>
                  <a:txBody>
                    <a:bodyPr/>
                    <a:lstStyle/>
                    <a:p>
                      <a:pPr marL="0" marR="0" indent="0" algn="l" defTabSz="521437" rtl="0" eaLnBrk="1" fontAlgn="auto" latinLnBrk="0" hangingPunct="1">
                        <a:lnSpc>
                          <a:spcPct val="100000"/>
                        </a:lnSpc>
                        <a:spcBef>
                          <a:spcPts val="0"/>
                        </a:spcBef>
                        <a:spcAft>
                          <a:spcPts val="0"/>
                        </a:spcAft>
                        <a:buClrTx/>
                        <a:buSzTx/>
                        <a:buFontTx/>
                        <a:buNone/>
                        <a:tabLst/>
                        <a:defRPr/>
                      </a:pPr>
                      <a:r>
                        <a:rPr lang="en-GB" sz="1200" b="1" i="0" dirty="0" smtClean="0">
                          <a:solidFill>
                            <a:srgbClr val="8EC36A"/>
                          </a:solidFill>
                          <a:latin typeface="Rockwell"/>
                          <a:cs typeface="Rockwell"/>
                        </a:rPr>
                        <a:t>You are the players and other staff</a:t>
                      </a:r>
                    </a:p>
                  </a:txBody>
                  <a:tcPr marL="78226" marR="78226" marT="41459" marB="41459">
                    <a:lnL w="12700" cap="flat" cmpd="sng" algn="ctr">
                      <a:solidFill>
                        <a:srgbClr val="8EC36A"/>
                      </a:solidFill>
                      <a:prstDash val="solid"/>
                      <a:round/>
                      <a:headEnd type="none" w="med" len="med"/>
                      <a:tailEnd type="none" w="med" len="med"/>
                    </a:lnL>
                    <a:lnR w="12700" cap="flat" cmpd="sng" algn="ctr">
                      <a:solidFill>
                        <a:srgbClr val="8EC36A"/>
                      </a:solidFill>
                      <a:prstDash val="solid"/>
                      <a:round/>
                      <a:headEnd type="none" w="med" len="med"/>
                      <a:tailEnd type="none" w="med" len="med"/>
                    </a:lnR>
                    <a:lnT w="12700" cap="flat" cmpd="sng" algn="ctr">
                      <a:solidFill>
                        <a:srgbClr val="8EC36A"/>
                      </a:solidFill>
                      <a:prstDash val="solid"/>
                      <a:round/>
                      <a:headEnd type="none" w="med" len="med"/>
                      <a:tailEnd type="none" w="med" len="med"/>
                    </a:lnT>
                    <a:lnB w="12700" cap="flat" cmpd="sng" algn="ctr">
                      <a:solidFill>
                        <a:srgbClr val="8EC36A"/>
                      </a:solidFill>
                      <a:prstDash val="solid"/>
                      <a:round/>
                      <a:headEnd type="none" w="med" len="med"/>
                      <a:tailEnd type="none" w="med" len="med"/>
                    </a:lnB>
                    <a:solidFill>
                      <a:schemeClr val="bg1"/>
                    </a:solidFill>
                  </a:tcPr>
                </a:tc>
              </a:tr>
              <a:tr h="1663439">
                <a:tc>
                  <a:txBody>
                    <a:bodyPr/>
                    <a:lstStyle/>
                    <a:p>
                      <a:pPr marL="0" marR="0" indent="0" algn="l" defTabSz="521437" rtl="0" eaLnBrk="1" fontAlgn="auto" latinLnBrk="0" hangingPunct="1">
                        <a:lnSpc>
                          <a:spcPct val="100000"/>
                        </a:lnSpc>
                        <a:spcBef>
                          <a:spcPts val="0"/>
                        </a:spcBef>
                        <a:spcAft>
                          <a:spcPts val="0"/>
                        </a:spcAft>
                        <a:buClrTx/>
                        <a:buSzTx/>
                        <a:buFontTx/>
                        <a:buNone/>
                        <a:tabLst/>
                        <a:defRPr/>
                      </a:pPr>
                      <a:endParaRPr lang="en-GB" sz="1200" b="0" i="0" dirty="0" smtClean="0">
                        <a:solidFill>
                          <a:srgbClr val="000000"/>
                        </a:solidFill>
                        <a:latin typeface="L Frutiger Light"/>
                        <a:cs typeface="L Frutiger Light"/>
                      </a:endParaRPr>
                    </a:p>
                    <a:p>
                      <a:pPr marL="0" marR="0" indent="0" algn="l" defTabSz="521437" rtl="0" eaLnBrk="1" fontAlgn="auto" latinLnBrk="0" hangingPunct="1">
                        <a:lnSpc>
                          <a:spcPct val="100000"/>
                        </a:lnSpc>
                        <a:spcBef>
                          <a:spcPts val="0"/>
                        </a:spcBef>
                        <a:spcAft>
                          <a:spcPts val="0"/>
                        </a:spcAft>
                        <a:buClrTx/>
                        <a:buSzTx/>
                        <a:buFontTx/>
                        <a:buNone/>
                        <a:tabLst/>
                        <a:defRPr/>
                      </a:pPr>
                      <a:r>
                        <a:rPr lang="en-GB" sz="1200" b="0" i="0" dirty="0" smtClean="0">
                          <a:solidFill>
                            <a:srgbClr val="000000"/>
                          </a:solidFill>
                          <a:latin typeface="L Frutiger Light"/>
                          <a:cs typeface="L Frutiger Light"/>
                        </a:rPr>
                        <a:t>Your group is dominated by the players, some of whom are still on high wages, having negotiated long contracts 3 years ago, which are not due to expire in the near future.</a:t>
                      </a:r>
                    </a:p>
                    <a:p>
                      <a:pPr marL="0" marR="0" indent="0" algn="l" defTabSz="521437" rtl="0" eaLnBrk="1" fontAlgn="auto" latinLnBrk="0" hangingPunct="1">
                        <a:lnSpc>
                          <a:spcPct val="100000"/>
                        </a:lnSpc>
                        <a:spcBef>
                          <a:spcPts val="0"/>
                        </a:spcBef>
                        <a:spcAft>
                          <a:spcPts val="0"/>
                        </a:spcAft>
                        <a:buClrTx/>
                        <a:buSzTx/>
                        <a:buFontTx/>
                        <a:buNone/>
                        <a:tabLst/>
                        <a:defRPr/>
                      </a:pPr>
                      <a:endParaRPr lang="en-GB" sz="1200" b="0" i="0" dirty="0" smtClean="0">
                        <a:solidFill>
                          <a:srgbClr val="000000"/>
                        </a:solidFill>
                        <a:latin typeface="L Frutiger Light"/>
                        <a:cs typeface="L Frutiger Light"/>
                      </a:endParaRPr>
                    </a:p>
                    <a:p>
                      <a:pPr marL="0" marR="0" indent="0" algn="l" defTabSz="521437" rtl="0" eaLnBrk="1" fontAlgn="auto" latinLnBrk="0" hangingPunct="1">
                        <a:lnSpc>
                          <a:spcPct val="100000"/>
                        </a:lnSpc>
                        <a:spcBef>
                          <a:spcPts val="0"/>
                        </a:spcBef>
                        <a:spcAft>
                          <a:spcPts val="0"/>
                        </a:spcAft>
                        <a:buClrTx/>
                        <a:buSzTx/>
                        <a:buFontTx/>
                        <a:buNone/>
                        <a:tabLst/>
                        <a:defRPr/>
                      </a:pPr>
                      <a:r>
                        <a:rPr lang="en-GB" sz="1200" b="0" i="0" dirty="0" smtClean="0">
                          <a:solidFill>
                            <a:srgbClr val="000000"/>
                          </a:solidFill>
                          <a:latin typeface="L Frutiger Light"/>
                          <a:cs typeface="L Frutiger Light"/>
                        </a:rPr>
                        <a:t>Others are more recent recruits on lower wages and shorter contracts, but reaching the end of their careers.</a:t>
                      </a:r>
                    </a:p>
                    <a:p>
                      <a:pPr marL="0" marR="0" indent="0" algn="l" defTabSz="521437" rtl="0" eaLnBrk="1" fontAlgn="auto" latinLnBrk="0" hangingPunct="1">
                        <a:lnSpc>
                          <a:spcPct val="100000"/>
                        </a:lnSpc>
                        <a:spcBef>
                          <a:spcPts val="0"/>
                        </a:spcBef>
                        <a:spcAft>
                          <a:spcPts val="0"/>
                        </a:spcAft>
                        <a:buClrTx/>
                        <a:buSzTx/>
                        <a:buFontTx/>
                        <a:buNone/>
                        <a:tabLst/>
                        <a:defRPr/>
                      </a:pPr>
                      <a:endParaRPr lang="en-GB" sz="1200" b="0" i="0" dirty="0" smtClean="0">
                        <a:solidFill>
                          <a:srgbClr val="000000"/>
                        </a:solidFill>
                        <a:latin typeface="L Frutiger Light"/>
                        <a:cs typeface="L Frutiger Light"/>
                      </a:endParaRPr>
                    </a:p>
                    <a:p>
                      <a:pPr marL="0" marR="0" indent="0" algn="l" defTabSz="521437" rtl="0" eaLnBrk="1" fontAlgn="auto" latinLnBrk="0" hangingPunct="1">
                        <a:lnSpc>
                          <a:spcPct val="100000"/>
                        </a:lnSpc>
                        <a:spcBef>
                          <a:spcPts val="0"/>
                        </a:spcBef>
                        <a:spcAft>
                          <a:spcPts val="0"/>
                        </a:spcAft>
                        <a:buClrTx/>
                        <a:buSzTx/>
                        <a:buFontTx/>
                        <a:buNone/>
                        <a:tabLst/>
                        <a:defRPr/>
                      </a:pPr>
                      <a:r>
                        <a:rPr lang="en-GB" sz="1200" b="0" i="0" dirty="0" smtClean="0">
                          <a:solidFill>
                            <a:srgbClr val="000000"/>
                          </a:solidFill>
                          <a:latin typeface="L Frutiger Light"/>
                          <a:cs typeface="L Frutiger Light"/>
                        </a:rPr>
                        <a:t>As other staff, you are on low wages and have been with the club for many years but will find it difficult to find new jobs if the club closes.</a:t>
                      </a:r>
                    </a:p>
                  </a:txBody>
                  <a:tcPr marL="78226" marR="78226" marT="41459" marB="41459">
                    <a:lnL w="12700" cap="flat" cmpd="sng" algn="ctr">
                      <a:solidFill>
                        <a:srgbClr val="8EC36A"/>
                      </a:solidFill>
                      <a:prstDash val="solid"/>
                      <a:round/>
                      <a:headEnd type="none" w="med" len="med"/>
                      <a:tailEnd type="none" w="med" len="med"/>
                    </a:lnL>
                    <a:lnR w="12700" cap="flat" cmpd="sng" algn="ctr">
                      <a:solidFill>
                        <a:srgbClr val="8EC36A"/>
                      </a:solidFill>
                      <a:prstDash val="solid"/>
                      <a:round/>
                      <a:headEnd type="none" w="med" len="med"/>
                      <a:tailEnd type="none" w="med" len="med"/>
                    </a:lnR>
                    <a:lnT w="12700" cap="flat" cmpd="sng" algn="ctr">
                      <a:solidFill>
                        <a:srgbClr val="8EC36A"/>
                      </a:solidFill>
                      <a:prstDash val="solid"/>
                      <a:round/>
                      <a:headEnd type="none" w="med" len="med"/>
                      <a:tailEnd type="none" w="med" len="med"/>
                    </a:lnT>
                    <a:lnB w="12700" cap="flat" cmpd="sng" algn="ctr">
                      <a:solidFill>
                        <a:srgbClr val="8EC36A"/>
                      </a:solidFill>
                      <a:prstDash val="solid"/>
                      <a:round/>
                      <a:headEnd type="none" w="med" len="med"/>
                      <a:tailEnd type="none" w="med" len="med"/>
                    </a:lnB>
                    <a:solidFill>
                      <a:schemeClr val="bg1"/>
                    </a:solidFill>
                  </a:tcPr>
                </a:tc>
              </a:tr>
            </a:tbl>
          </a:graphicData>
        </a:graphic>
      </p:graphicFrame>
      <p:sp>
        <p:nvSpPr>
          <p:cNvPr id="10" name="TextBox 9"/>
          <p:cNvSpPr txBox="1"/>
          <p:nvPr/>
        </p:nvSpPr>
        <p:spPr>
          <a:xfrm>
            <a:off x="243098" y="1220586"/>
            <a:ext cx="8440937" cy="727280"/>
          </a:xfrm>
          <a:prstGeom prst="rect">
            <a:avLst/>
          </a:prstGeom>
          <a:noFill/>
        </p:spPr>
        <p:txBody>
          <a:bodyPr wrap="square" lIns="80165" tIns="40083" rIns="80165" bIns="40083" rtlCol="0">
            <a:spAutoFit/>
          </a:bodyPr>
          <a:lstStyle/>
          <a:p>
            <a:pPr defTabSz="457144"/>
            <a:r>
              <a:rPr lang="en-US" dirty="0">
                <a:solidFill>
                  <a:srgbClr val="8EC36A"/>
                </a:solidFill>
                <a:latin typeface="Rockwell"/>
                <a:cs typeface="Rockwell"/>
              </a:rPr>
              <a:t>12. Negotiation</a:t>
            </a:r>
            <a:r>
              <a:rPr lang="en-US" dirty="0">
                <a:solidFill>
                  <a:srgbClr val="8EC36A"/>
                </a:solidFill>
                <a:latin typeface="Rockwell"/>
                <a:cs typeface="Rockwell"/>
              </a:rPr>
              <a:t>, persuasion and influence</a:t>
            </a:r>
          </a:p>
          <a:p>
            <a:pPr defTabSz="457144"/>
            <a:r>
              <a:rPr lang="en-US" sz="1200" dirty="0">
                <a:solidFill>
                  <a:srgbClr val="8EC36A"/>
                </a:solidFill>
                <a:latin typeface="L Frutiger Light"/>
                <a:cs typeface="L Frutiger Light"/>
              </a:rPr>
              <a:t>Understanding </a:t>
            </a:r>
            <a:r>
              <a:rPr lang="en-US" sz="1200" dirty="0">
                <a:solidFill>
                  <a:srgbClr val="8EC36A"/>
                </a:solidFill>
                <a:latin typeface="L Frutiger Light"/>
                <a:cs typeface="L Frutiger Light"/>
              </a:rPr>
              <a:t>negotiation and bargaining</a:t>
            </a:r>
          </a:p>
          <a:p>
            <a:pPr defTabSz="457144"/>
            <a:r>
              <a:rPr lang="en-US" sz="1200" dirty="0">
                <a:solidFill>
                  <a:srgbClr val="8EC36A"/>
                </a:solidFill>
                <a:latin typeface="L Frutiger Light"/>
                <a:cs typeface="L Frutiger Light"/>
              </a:rPr>
              <a:t>SCENARIO CARD </a:t>
            </a:r>
            <a:r>
              <a:rPr lang="en-US" sz="1200" dirty="0">
                <a:solidFill>
                  <a:srgbClr val="8EC36A"/>
                </a:solidFill>
                <a:latin typeface="L Frutiger Light"/>
                <a:cs typeface="L Frutiger Light"/>
              </a:rPr>
              <a:t>B</a:t>
            </a:r>
            <a:endParaRPr lang="en-US" sz="1200" dirty="0">
              <a:solidFill>
                <a:srgbClr val="8EC36A"/>
              </a:solidFill>
              <a:latin typeface="L Frutiger Light"/>
              <a:cs typeface="L Frutiger Light"/>
            </a:endParaRPr>
          </a:p>
        </p:txBody>
      </p:sp>
      <p:graphicFrame>
        <p:nvGraphicFramePr>
          <p:cNvPr id="11" name="Table 10"/>
          <p:cNvGraphicFramePr>
            <a:graphicFrameLocks noGrp="1"/>
          </p:cNvGraphicFramePr>
          <p:nvPr>
            <p:extLst>
              <p:ext uri="{D42A27DB-BD31-4B8C-83A1-F6EECF244321}">
                <p14:modId xmlns:p14="http://schemas.microsoft.com/office/powerpoint/2010/main" val="329611168"/>
              </p:ext>
            </p:extLst>
          </p:nvPr>
        </p:nvGraphicFramePr>
        <p:xfrm>
          <a:off x="323638" y="4350224"/>
          <a:ext cx="8360397" cy="1969271"/>
        </p:xfrm>
        <a:graphic>
          <a:graphicData uri="http://schemas.openxmlformats.org/drawingml/2006/table">
            <a:tbl>
              <a:tblPr firstRow="1" bandRow="1">
                <a:tableStyleId>{5C22544A-7EE6-4342-B048-85BDC9FD1C3A}</a:tableStyleId>
              </a:tblPr>
              <a:tblGrid>
                <a:gridCol w="8360397"/>
              </a:tblGrid>
              <a:tr h="305832">
                <a:tc>
                  <a:txBody>
                    <a:bodyPr/>
                    <a:lstStyle/>
                    <a:p>
                      <a:pPr marL="0" marR="0" indent="0" algn="l" defTabSz="521437" rtl="0" eaLnBrk="1" fontAlgn="auto" latinLnBrk="0" hangingPunct="1">
                        <a:lnSpc>
                          <a:spcPct val="100000"/>
                        </a:lnSpc>
                        <a:spcBef>
                          <a:spcPts val="0"/>
                        </a:spcBef>
                        <a:spcAft>
                          <a:spcPts val="0"/>
                        </a:spcAft>
                        <a:buClrTx/>
                        <a:buSzTx/>
                        <a:buFontTx/>
                        <a:buNone/>
                        <a:tabLst/>
                        <a:defRPr/>
                      </a:pPr>
                      <a:r>
                        <a:rPr lang="en-US" sz="1200" b="1" i="0" dirty="0" smtClean="0">
                          <a:solidFill>
                            <a:srgbClr val="8EC36A"/>
                          </a:solidFill>
                          <a:latin typeface="Rockwell"/>
                          <a:cs typeface="Rockwell"/>
                        </a:rPr>
                        <a:t>Your next steps</a:t>
                      </a:r>
                      <a:r>
                        <a:rPr lang="en-US" sz="1300" b="0" i="0" dirty="0" smtClean="0">
                          <a:solidFill>
                            <a:srgbClr val="8EC36A"/>
                          </a:solidFill>
                          <a:latin typeface="Rockwell"/>
                          <a:cs typeface="Rockwell"/>
                        </a:rPr>
                        <a:t>:</a:t>
                      </a:r>
                      <a:endParaRPr lang="en-US" sz="1300" b="0" i="0" dirty="0" smtClean="0">
                        <a:solidFill>
                          <a:srgbClr val="8EC36A"/>
                        </a:solidFill>
                        <a:latin typeface="L Frutiger Light"/>
                        <a:cs typeface="L Frutiger Light"/>
                      </a:endParaRPr>
                    </a:p>
                  </a:txBody>
                  <a:tcPr marL="78226" marR="78226" marT="41459" marB="41459">
                    <a:lnL w="12700" cap="flat" cmpd="sng" algn="ctr">
                      <a:solidFill>
                        <a:srgbClr val="8EC36A"/>
                      </a:solidFill>
                      <a:prstDash val="solid"/>
                      <a:round/>
                      <a:headEnd type="none" w="med" len="med"/>
                      <a:tailEnd type="none" w="med" len="med"/>
                    </a:lnL>
                    <a:lnR w="12700" cap="flat" cmpd="sng" algn="ctr">
                      <a:solidFill>
                        <a:srgbClr val="8EC36A"/>
                      </a:solidFill>
                      <a:prstDash val="solid"/>
                      <a:round/>
                      <a:headEnd type="none" w="med" len="med"/>
                      <a:tailEnd type="none" w="med" len="med"/>
                    </a:lnR>
                    <a:lnT w="12700" cap="flat" cmpd="sng" algn="ctr">
                      <a:solidFill>
                        <a:srgbClr val="8EC36A"/>
                      </a:solidFill>
                      <a:prstDash val="solid"/>
                      <a:round/>
                      <a:headEnd type="none" w="med" len="med"/>
                      <a:tailEnd type="none" w="med" len="med"/>
                    </a:lnT>
                    <a:lnB w="12700" cap="flat" cmpd="sng" algn="ctr">
                      <a:solidFill>
                        <a:srgbClr val="8EC36A"/>
                      </a:solidFill>
                      <a:prstDash val="solid"/>
                      <a:round/>
                      <a:headEnd type="none" w="med" len="med"/>
                      <a:tailEnd type="none" w="med" len="med"/>
                    </a:lnB>
                    <a:solidFill>
                      <a:schemeClr val="bg1"/>
                    </a:solidFill>
                  </a:tcPr>
                </a:tc>
              </a:tr>
              <a:tr h="1663439">
                <a:tc>
                  <a:txBody>
                    <a:bodyPr/>
                    <a:lstStyle/>
                    <a:p>
                      <a:pPr marL="0" marR="0" indent="0" algn="l" defTabSz="521437" rtl="0" eaLnBrk="1" fontAlgn="auto" latinLnBrk="0" hangingPunct="1">
                        <a:lnSpc>
                          <a:spcPct val="100000"/>
                        </a:lnSpc>
                        <a:spcBef>
                          <a:spcPts val="0"/>
                        </a:spcBef>
                        <a:spcAft>
                          <a:spcPts val="0"/>
                        </a:spcAft>
                        <a:buClrTx/>
                        <a:buSzTx/>
                        <a:buFontTx/>
                        <a:buNone/>
                        <a:tabLst/>
                        <a:defRPr/>
                      </a:pPr>
                      <a:r>
                        <a:rPr lang="en-GB" sz="1200" b="0" i="0" dirty="0" smtClean="0">
                          <a:solidFill>
                            <a:srgbClr val="000000"/>
                          </a:solidFill>
                          <a:latin typeface="L Frutiger Light"/>
                          <a:cs typeface="L Frutiger Light"/>
                        </a:rPr>
                        <a:t>Consider how each of you will be affected. Who (if anyone) will benefit from the club moving 50 miles away? Will you still be able to work for the club if it moves? Discuss the consequences of possible job losses e.g. What will the effect be on your families? Think about what arguments you can put forward to the other groups, and how you can protect your jobs.</a:t>
                      </a:r>
                      <a:endParaRPr lang="en-US" sz="1200" b="0" i="0" dirty="0" smtClean="0">
                        <a:solidFill>
                          <a:srgbClr val="000000"/>
                        </a:solidFill>
                        <a:latin typeface="L Frutiger Light"/>
                        <a:cs typeface="L Frutiger Light"/>
                      </a:endParaRPr>
                    </a:p>
                  </a:txBody>
                  <a:tcPr marL="78226" marR="78226" marT="41459" marB="41459">
                    <a:lnL w="12700" cap="flat" cmpd="sng" algn="ctr">
                      <a:solidFill>
                        <a:srgbClr val="8EC36A"/>
                      </a:solidFill>
                      <a:prstDash val="solid"/>
                      <a:round/>
                      <a:headEnd type="none" w="med" len="med"/>
                      <a:tailEnd type="none" w="med" len="med"/>
                    </a:lnL>
                    <a:lnR w="12700" cap="flat" cmpd="sng" algn="ctr">
                      <a:solidFill>
                        <a:srgbClr val="8EC36A"/>
                      </a:solidFill>
                      <a:prstDash val="solid"/>
                      <a:round/>
                      <a:headEnd type="none" w="med" len="med"/>
                      <a:tailEnd type="none" w="med" len="med"/>
                    </a:lnR>
                    <a:lnT w="12700" cap="flat" cmpd="sng" algn="ctr">
                      <a:solidFill>
                        <a:srgbClr val="8EC36A"/>
                      </a:solidFill>
                      <a:prstDash val="solid"/>
                      <a:round/>
                      <a:headEnd type="none" w="med" len="med"/>
                      <a:tailEnd type="none" w="med" len="med"/>
                    </a:lnT>
                    <a:lnB w="12700" cap="flat" cmpd="sng" algn="ctr">
                      <a:solidFill>
                        <a:srgbClr val="8EC36A"/>
                      </a:solidFill>
                      <a:prstDash val="solid"/>
                      <a:round/>
                      <a:headEnd type="none" w="med" len="med"/>
                      <a:tailEnd type="none" w="med" len="med"/>
                    </a:lnB>
                    <a:solidFill>
                      <a:schemeClr val="bg1"/>
                    </a:solidFill>
                  </a:tcPr>
                </a:tc>
              </a:tr>
            </a:tbl>
          </a:graphicData>
        </a:graphic>
      </p:graphicFrame>
      <p:cxnSp>
        <p:nvCxnSpPr>
          <p:cNvPr id="12" name="Straight Arrow Connector 11">
            <a:hlinkClick r:id="" action="ppaction://noaction"/>
          </p:cNvPr>
          <p:cNvCxnSpPr/>
          <p:nvPr/>
        </p:nvCxnSpPr>
        <p:spPr>
          <a:xfrm>
            <a:off x="8463861" y="6709595"/>
            <a:ext cx="439494"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a:hlinkClick r:id="" action="ppaction://noaction"/>
          </p:cNvPr>
          <p:cNvCxnSpPr/>
          <p:nvPr/>
        </p:nvCxnSpPr>
        <p:spPr>
          <a:xfrm flipH="1">
            <a:off x="7436538" y="6709595"/>
            <a:ext cx="439494"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4" name="Rectangle 13">
            <a:hlinkClick r:id="rId2" action="ppaction://hlinksldjump"/>
          </p:cNvPr>
          <p:cNvSpPr/>
          <p:nvPr/>
        </p:nvSpPr>
        <p:spPr>
          <a:xfrm>
            <a:off x="8014854" y="6674150"/>
            <a:ext cx="318655" cy="4571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144"/>
            <a:endParaRPr lang="en-GB">
              <a:solidFill>
                <a:prstClr val="white"/>
              </a:solidFill>
            </a:endParaRPr>
          </a:p>
        </p:txBody>
      </p:sp>
    </p:spTree>
    <p:extLst>
      <p:ext uri="{BB962C8B-B14F-4D97-AF65-F5344CB8AC3E}">
        <p14:creationId xmlns:p14="http://schemas.microsoft.com/office/powerpoint/2010/main" val="16724293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1777" y="6584273"/>
            <a:ext cx="8762180" cy="251183"/>
          </a:xfrm>
          <a:prstGeom prst="rect">
            <a:avLst/>
          </a:prstGeom>
          <a:noFill/>
        </p:spPr>
        <p:txBody>
          <a:bodyPr wrap="square" lIns="80165" tIns="40083" rIns="80165" bIns="40083" rtlCol="0">
            <a:spAutoFit/>
          </a:bodyPr>
          <a:lstStyle/>
          <a:p>
            <a:pPr defTabSz="457200"/>
            <a:r>
              <a:rPr lang="en-US" sz="1100" dirty="0">
                <a:solidFill>
                  <a:prstClr val="white"/>
                </a:solidFill>
                <a:latin typeface="B Frutiger Bold"/>
                <a:cs typeface="B Frutiger Bold"/>
              </a:rPr>
              <a:t>Handout</a:t>
            </a:r>
            <a:endParaRPr lang="en-US" sz="1100" dirty="0">
              <a:solidFill>
                <a:prstClr val="white"/>
              </a:solidFill>
              <a:latin typeface="B Frutiger Bold"/>
              <a:cs typeface="B Frutiger Bold"/>
            </a:endParaRPr>
          </a:p>
        </p:txBody>
      </p:sp>
      <p:graphicFrame>
        <p:nvGraphicFramePr>
          <p:cNvPr id="9" name="Table 8"/>
          <p:cNvGraphicFramePr>
            <a:graphicFrameLocks noGrp="1"/>
          </p:cNvGraphicFramePr>
          <p:nvPr>
            <p:extLst>
              <p:ext uri="{D42A27DB-BD31-4B8C-83A1-F6EECF244321}">
                <p14:modId xmlns:p14="http://schemas.microsoft.com/office/powerpoint/2010/main" val="516105571"/>
              </p:ext>
            </p:extLst>
          </p:nvPr>
        </p:nvGraphicFramePr>
        <p:xfrm>
          <a:off x="323638" y="2115504"/>
          <a:ext cx="8360397" cy="2034670"/>
        </p:xfrm>
        <a:graphic>
          <a:graphicData uri="http://schemas.openxmlformats.org/drawingml/2006/table">
            <a:tbl>
              <a:tblPr firstRow="1" bandRow="1">
                <a:tableStyleId>{5C22544A-7EE6-4342-B048-85BDC9FD1C3A}</a:tableStyleId>
              </a:tblPr>
              <a:tblGrid>
                <a:gridCol w="8360397"/>
              </a:tblGrid>
              <a:tr h="305832">
                <a:tc>
                  <a:txBody>
                    <a:bodyPr/>
                    <a:lstStyle/>
                    <a:p>
                      <a:pPr marL="0" marR="0" indent="0" algn="l" defTabSz="521437" rtl="0" eaLnBrk="1" fontAlgn="auto" latinLnBrk="0" hangingPunct="1">
                        <a:lnSpc>
                          <a:spcPct val="100000"/>
                        </a:lnSpc>
                        <a:spcBef>
                          <a:spcPts val="0"/>
                        </a:spcBef>
                        <a:spcAft>
                          <a:spcPts val="0"/>
                        </a:spcAft>
                        <a:buClrTx/>
                        <a:buSzTx/>
                        <a:buFontTx/>
                        <a:buNone/>
                        <a:tabLst/>
                        <a:defRPr/>
                      </a:pPr>
                      <a:r>
                        <a:rPr lang="en-GB" sz="1200" b="1" i="0" dirty="0" smtClean="0">
                          <a:solidFill>
                            <a:srgbClr val="8EC36A"/>
                          </a:solidFill>
                          <a:latin typeface="Rockwell"/>
                          <a:cs typeface="Rockwell"/>
                        </a:rPr>
                        <a:t>You are dedicated fans and the local community</a:t>
                      </a:r>
                    </a:p>
                  </a:txBody>
                  <a:tcPr marL="78226" marR="78226" marT="41459" marB="41459">
                    <a:lnL w="12700" cap="flat" cmpd="sng" algn="ctr">
                      <a:solidFill>
                        <a:srgbClr val="8EC36A"/>
                      </a:solidFill>
                      <a:prstDash val="solid"/>
                      <a:round/>
                      <a:headEnd type="none" w="med" len="med"/>
                      <a:tailEnd type="none" w="med" len="med"/>
                    </a:lnL>
                    <a:lnR w="12700" cap="flat" cmpd="sng" algn="ctr">
                      <a:solidFill>
                        <a:srgbClr val="8EC36A"/>
                      </a:solidFill>
                      <a:prstDash val="solid"/>
                      <a:round/>
                      <a:headEnd type="none" w="med" len="med"/>
                      <a:tailEnd type="none" w="med" len="med"/>
                    </a:lnR>
                    <a:lnT w="12700" cap="flat" cmpd="sng" algn="ctr">
                      <a:solidFill>
                        <a:srgbClr val="8EC36A"/>
                      </a:solidFill>
                      <a:prstDash val="solid"/>
                      <a:round/>
                      <a:headEnd type="none" w="med" len="med"/>
                      <a:tailEnd type="none" w="med" len="med"/>
                    </a:lnT>
                    <a:lnB w="12700" cap="flat" cmpd="sng" algn="ctr">
                      <a:solidFill>
                        <a:srgbClr val="8EC36A"/>
                      </a:solidFill>
                      <a:prstDash val="solid"/>
                      <a:round/>
                      <a:headEnd type="none" w="med" len="med"/>
                      <a:tailEnd type="none" w="med" len="med"/>
                    </a:lnB>
                    <a:solidFill>
                      <a:schemeClr val="bg1"/>
                    </a:solidFill>
                  </a:tcPr>
                </a:tc>
              </a:tr>
              <a:tr h="1663439">
                <a:tc>
                  <a:txBody>
                    <a:bodyPr/>
                    <a:lstStyle/>
                    <a:p>
                      <a:pPr marL="0" marR="0" indent="0" algn="l" defTabSz="521437" rtl="0" eaLnBrk="1" fontAlgn="auto" latinLnBrk="0" hangingPunct="1">
                        <a:lnSpc>
                          <a:spcPct val="100000"/>
                        </a:lnSpc>
                        <a:spcBef>
                          <a:spcPts val="0"/>
                        </a:spcBef>
                        <a:spcAft>
                          <a:spcPts val="0"/>
                        </a:spcAft>
                        <a:buClrTx/>
                        <a:buSzTx/>
                        <a:buFontTx/>
                        <a:buNone/>
                        <a:tabLst/>
                        <a:defRPr/>
                      </a:pPr>
                      <a:r>
                        <a:rPr lang="en-GB" sz="1200" b="0" i="0" dirty="0" smtClean="0">
                          <a:solidFill>
                            <a:srgbClr val="000000"/>
                          </a:solidFill>
                          <a:latin typeface="L Frutiger Light"/>
                          <a:cs typeface="L Frutiger Light"/>
                        </a:rPr>
                        <a:t>Your group is split into two areas – dedicated fans and representatives from the local community.</a:t>
                      </a:r>
                    </a:p>
                    <a:p>
                      <a:pPr marL="0" marR="0" indent="0" algn="l" defTabSz="521437" rtl="0" eaLnBrk="1" fontAlgn="auto" latinLnBrk="0" hangingPunct="1">
                        <a:lnSpc>
                          <a:spcPct val="100000"/>
                        </a:lnSpc>
                        <a:spcBef>
                          <a:spcPts val="0"/>
                        </a:spcBef>
                        <a:spcAft>
                          <a:spcPts val="0"/>
                        </a:spcAft>
                        <a:buClrTx/>
                        <a:buSzTx/>
                        <a:buFontTx/>
                        <a:buNone/>
                        <a:tabLst/>
                        <a:defRPr/>
                      </a:pPr>
                      <a:endParaRPr lang="en-GB" sz="1200" b="0" i="0" dirty="0" smtClean="0">
                        <a:solidFill>
                          <a:srgbClr val="000000"/>
                        </a:solidFill>
                        <a:latin typeface="L Frutiger Light"/>
                        <a:cs typeface="L Frutiger Light"/>
                      </a:endParaRPr>
                    </a:p>
                    <a:p>
                      <a:pPr marL="0" marR="0" indent="0" algn="l" defTabSz="521437" rtl="0" eaLnBrk="1" fontAlgn="auto" latinLnBrk="0" hangingPunct="1">
                        <a:lnSpc>
                          <a:spcPct val="100000"/>
                        </a:lnSpc>
                        <a:spcBef>
                          <a:spcPts val="0"/>
                        </a:spcBef>
                        <a:spcAft>
                          <a:spcPts val="0"/>
                        </a:spcAft>
                        <a:buClrTx/>
                        <a:buSzTx/>
                        <a:buFontTx/>
                        <a:buNone/>
                        <a:tabLst/>
                        <a:defRPr/>
                      </a:pPr>
                      <a:r>
                        <a:rPr lang="en-GB" sz="1200" b="0" i="0" dirty="0" smtClean="0">
                          <a:solidFill>
                            <a:srgbClr val="000000"/>
                          </a:solidFill>
                          <a:latin typeface="L Frutiger Light"/>
                          <a:cs typeface="L Frutiger Light"/>
                        </a:rPr>
                        <a:t>As dedicated fans, you feel you have a right to defend the fate of your club and don’t want to see it moved 50 miles away, making it expensive and difficult to get to.</a:t>
                      </a:r>
                    </a:p>
                    <a:p>
                      <a:pPr marL="0" marR="0" indent="0" algn="l" defTabSz="521437" rtl="0" eaLnBrk="1" fontAlgn="auto" latinLnBrk="0" hangingPunct="1">
                        <a:lnSpc>
                          <a:spcPct val="100000"/>
                        </a:lnSpc>
                        <a:spcBef>
                          <a:spcPts val="0"/>
                        </a:spcBef>
                        <a:spcAft>
                          <a:spcPts val="0"/>
                        </a:spcAft>
                        <a:buClrTx/>
                        <a:buSzTx/>
                        <a:buFontTx/>
                        <a:buNone/>
                        <a:tabLst/>
                        <a:defRPr/>
                      </a:pPr>
                      <a:endParaRPr lang="en-GB" sz="1200" b="0" i="0" dirty="0" smtClean="0">
                        <a:solidFill>
                          <a:srgbClr val="000000"/>
                        </a:solidFill>
                        <a:latin typeface="L Frutiger Light"/>
                        <a:cs typeface="L Frutiger Light"/>
                      </a:endParaRPr>
                    </a:p>
                    <a:p>
                      <a:pPr marL="0" marR="0" indent="0" algn="l" defTabSz="521437" rtl="0" eaLnBrk="1" fontAlgn="auto" latinLnBrk="0" hangingPunct="1">
                        <a:lnSpc>
                          <a:spcPct val="100000"/>
                        </a:lnSpc>
                        <a:spcBef>
                          <a:spcPts val="0"/>
                        </a:spcBef>
                        <a:spcAft>
                          <a:spcPts val="0"/>
                        </a:spcAft>
                        <a:buClrTx/>
                        <a:buSzTx/>
                        <a:buFontTx/>
                        <a:buNone/>
                        <a:tabLst/>
                        <a:defRPr/>
                      </a:pPr>
                      <a:r>
                        <a:rPr lang="en-GB" sz="1200" b="0" i="0" dirty="0" smtClean="0">
                          <a:solidFill>
                            <a:srgbClr val="000000"/>
                          </a:solidFill>
                          <a:latin typeface="L Frutiger Light"/>
                          <a:cs typeface="L Frutiger Light"/>
                        </a:rPr>
                        <a:t>As local community representatives, such as shop owners and parents, you are more concerned about the impact it will have on the local community. The children in your area have been using the football grounds for football training and other outdoor sports for years. You’re worried that there will be no provision for replacing this and children will have no safe or suitable place to play, and will turn to hanging out on the streets, near to the shops</a:t>
                      </a:r>
                    </a:p>
                  </a:txBody>
                  <a:tcPr marL="78226" marR="78226" marT="41459" marB="41459">
                    <a:lnL w="12700" cap="flat" cmpd="sng" algn="ctr">
                      <a:solidFill>
                        <a:srgbClr val="8EC36A"/>
                      </a:solidFill>
                      <a:prstDash val="solid"/>
                      <a:round/>
                      <a:headEnd type="none" w="med" len="med"/>
                      <a:tailEnd type="none" w="med" len="med"/>
                    </a:lnL>
                    <a:lnR w="12700" cap="flat" cmpd="sng" algn="ctr">
                      <a:solidFill>
                        <a:srgbClr val="8EC36A"/>
                      </a:solidFill>
                      <a:prstDash val="solid"/>
                      <a:round/>
                      <a:headEnd type="none" w="med" len="med"/>
                      <a:tailEnd type="none" w="med" len="med"/>
                    </a:lnR>
                    <a:lnT w="12700" cap="flat" cmpd="sng" algn="ctr">
                      <a:solidFill>
                        <a:srgbClr val="8EC36A"/>
                      </a:solidFill>
                      <a:prstDash val="solid"/>
                      <a:round/>
                      <a:headEnd type="none" w="med" len="med"/>
                      <a:tailEnd type="none" w="med" len="med"/>
                    </a:lnT>
                    <a:lnB w="12700" cap="flat" cmpd="sng" algn="ctr">
                      <a:solidFill>
                        <a:srgbClr val="8EC36A"/>
                      </a:solidFill>
                      <a:prstDash val="solid"/>
                      <a:round/>
                      <a:headEnd type="none" w="med" len="med"/>
                      <a:tailEnd type="none" w="med" len="med"/>
                    </a:lnB>
                    <a:solidFill>
                      <a:schemeClr val="bg1"/>
                    </a:solidFill>
                  </a:tcPr>
                </a:tc>
              </a:tr>
            </a:tbl>
          </a:graphicData>
        </a:graphic>
      </p:graphicFrame>
      <p:sp>
        <p:nvSpPr>
          <p:cNvPr id="10" name="TextBox 9"/>
          <p:cNvSpPr txBox="1"/>
          <p:nvPr/>
        </p:nvSpPr>
        <p:spPr>
          <a:xfrm>
            <a:off x="243098" y="1220586"/>
            <a:ext cx="8440937" cy="727280"/>
          </a:xfrm>
          <a:prstGeom prst="rect">
            <a:avLst/>
          </a:prstGeom>
          <a:noFill/>
        </p:spPr>
        <p:txBody>
          <a:bodyPr wrap="square" lIns="80165" tIns="40083" rIns="80165" bIns="40083" rtlCol="0">
            <a:spAutoFit/>
          </a:bodyPr>
          <a:lstStyle/>
          <a:p>
            <a:pPr defTabSz="457144"/>
            <a:r>
              <a:rPr lang="en-US" dirty="0">
                <a:solidFill>
                  <a:srgbClr val="8EC36A"/>
                </a:solidFill>
                <a:latin typeface="Rockwell"/>
                <a:cs typeface="Rockwell"/>
              </a:rPr>
              <a:t>12. Negotiation, persuasion and influence</a:t>
            </a:r>
            <a:endParaRPr lang="en-US" dirty="0">
              <a:solidFill>
                <a:srgbClr val="8EC36A"/>
              </a:solidFill>
              <a:latin typeface="Rockwell"/>
              <a:cs typeface="Rockwell"/>
            </a:endParaRPr>
          </a:p>
          <a:p>
            <a:pPr defTabSz="457144"/>
            <a:r>
              <a:rPr lang="en-US" sz="1200" dirty="0">
                <a:solidFill>
                  <a:srgbClr val="8EC36A"/>
                </a:solidFill>
                <a:latin typeface="L Frutiger Light"/>
                <a:cs typeface="L Frutiger Light"/>
              </a:rPr>
              <a:t>Understanding </a:t>
            </a:r>
            <a:r>
              <a:rPr lang="en-US" sz="1200" dirty="0">
                <a:solidFill>
                  <a:srgbClr val="8EC36A"/>
                </a:solidFill>
                <a:latin typeface="L Frutiger Light"/>
                <a:cs typeface="L Frutiger Light"/>
              </a:rPr>
              <a:t>negotiation and bargaining</a:t>
            </a:r>
          </a:p>
          <a:p>
            <a:pPr defTabSz="457144"/>
            <a:r>
              <a:rPr lang="en-US" sz="1200" dirty="0">
                <a:solidFill>
                  <a:srgbClr val="8EC36A"/>
                </a:solidFill>
                <a:latin typeface="L Frutiger Light"/>
                <a:cs typeface="L Frutiger Light"/>
              </a:rPr>
              <a:t>SCENARIO CARD </a:t>
            </a:r>
            <a:r>
              <a:rPr lang="en-US" sz="1200" dirty="0">
                <a:solidFill>
                  <a:srgbClr val="8EC36A"/>
                </a:solidFill>
                <a:latin typeface="L Frutiger Light"/>
                <a:cs typeface="L Frutiger Light"/>
              </a:rPr>
              <a:t>C</a:t>
            </a:r>
            <a:endParaRPr lang="en-US" sz="1200" dirty="0">
              <a:solidFill>
                <a:srgbClr val="8EC36A"/>
              </a:solidFill>
              <a:latin typeface="L Frutiger Light"/>
              <a:cs typeface="L Frutiger Light"/>
            </a:endParaRPr>
          </a:p>
        </p:txBody>
      </p:sp>
      <p:graphicFrame>
        <p:nvGraphicFramePr>
          <p:cNvPr id="11" name="Table 10"/>
          <p:cNvGraphicFramePr>
            <a:graphicFrameLocks noGrp="1"/>
          </p:cNvGraphicFramePr>
          <p:nvPr>
            <p:extLst>
              <p:ext uri="{D42A27DB-BD31-4B8C-83A1-F6EECF244321}">
                <p14:modId xmlns:p14="http://schemas.microsoft.com/office/powerpoint/2010/main" val="447861173"/>
              </p:ext>
            </p:extLst>
          </p:nvPr>
        </p:nvGraphicFramePr>
        <p:xfrm>
          <a:off x="323638" y="4350224"/>
          <a:ext cx="8360397" cy="1969271"/>
        </p:xfrm>
        <a:graphic>
          <a:graphicData uri="http://schemas.openxmlformats.org/drawingml/2006/table">
            <a:tbl>
              <a:tblPr firstRow="1" bandRow="1">
                <a:tableStyleId>{5C22544A-7EE6-4342-B048-85BDC9FD1C3A}</a:tableStyleId>
              </a:tblPr>
              <a:tblGrid>
                <a:gridCol w="8360397"/>
              </a:tblGrid>
              <a:tr h="305832">
                <a:tc>
                  <a:txBody>
                    <a:bodyPr/>
                    <a:lstStyle/>
                    <a:p>
                      <a:pPr marL="0" marR="0" indent="0" algn="l" defTabSz="521437" rtl="0" eaLnBrk="1" fontAlgn="auto" latinLnBrk="0" hangingPunct="1">
                        <a:lnSpc>
                          <a:spcPct val="100000"/>
                        </a:lnSpc>
                        <a:spcBef>
                          <a:spcPts val="0"/>
                        </a:spcBef>
                        <a:spcAft>
                          <a:spcPts val="0"/>
                        </a:spcAft>
                        <a:buClrTx/>
                        <a:buSzTx/>
                        <a:buFontTx/>
                        <a:buNone/>
                        <a:tabLst/>
                        <a:defRPr/>
                      </a:pPr>
                      <a:r>
                        <a:rPr lang="en-US" sz="1200" b="1" i="0" dirty="0" smtClean="0">
                          <a:solidFill>
                            <a:srgbClr val="8EC36A"/>
                          </a:solidFill>
                          <a:latin typeface="Rockwell"/>
                          <a:cs typeface="Rockwell"/>
                        </a:rPr>
                        <a:t>Your next steps:</a:t>
                      </a:r>
                      <a:endParaRPr lang="en-US" sz="1200" b="1" i="0" dirty="0" smtClean="0">
                        <a:solidFill>
                          <a:srgbClr val="8EC36A"/>
                        </a:solidFill>
                        <a:latin typeface="L Frutiger Light"/>
                        <a:cs typeface="L Frutiger Light"/>
                      </a:endParaRPr>
                    </a:p>
                  </a:txBody>
                  <a:tcPr marL="78226" marR="78226" marT="41459" marB="41459">
                    <a:lnL w="12700" cap="flat" cmpd="sng" algn="ctr">
                      <a:solidFill>
                        <a:srgbClr val="8EC36A"/>
                      </a:solidFill>
                      <a:prstDash val="solid"/>
                      <a:round/>
                      <a:headEnd type="none" w="med" len="med"/>
                      <a:tailEnd type="none" w="med" len="med"/>
                    </a:lnL>
                    <a:lnR w="12700" cap="flat" cmpd="sng" algn="ctr">
                      <a:solidFill>
                        <a:srgbClr val="8EC36A"/>
                      </a:solidFill>
                      <a:prstDash val="solid"/>
                      <a:round/>
                      <a:headEnd type="none" w="med" len="med"/>
                      <a:tailEnd type="none" w="med" len="med"/>
                    </a:lnR>
                    <a:lnT w="12700" cap="flat" cmpd="sng" algn="ctr">
                      <a:solidFill>
                        <a:srgbClr val="8EC36A"/>
                      </a:solidFill>
                      <a:prstDash val="solid"/>
                      <a:round/>
                      <a:headEnd type="none" w="med" len="med"/>
                      <a:tailEnd type="none" w="med" len="med"/>
                    </a:lnT>
                    <a:lnB w="12700" cap="flat" cmpd="sng" algn="ctr">
                      <a:solidFill>
                        <a:srgbClr val="8EC36A"/>
                      </a:solidFill>
                      <a:prstDash val="solid"/>
                      <a:round/>
                      <a:headEnd type="none" w="med" len="med"/>
                      <a:tailEnd type="none" w="med" len="med"/>
                    </a:lnB>
                    <a:solidFill>
                      <a:schemeClr val="bg1"/>
                    </a:solidFill>
                  </a:tcPr>
                </a:tc>
              </a:tr>
              <a:tr h="1663439">
                <a:tc>
                  <a:txBody>
                    <a:bodyPr/>
                    <a:lstStyle/>
                    <a:p>
                      <a:pPr marL="0" marR="0" indent="0" algn="l" defTabSz="521437" rtl="0" eaLnBrk="1" fontAlgn="auto" latinLnBrk="0" hangingPunct="1">
                        <a:lnSpc>
                          <a:spcPct val="100000"/>
                        </a:lnSpc>
                        <a:spcBef>
                          <a:spcPts val="0"/>
                        </a:spcBef>
                        <a:spcAft>
                          <a:spcPts val="0"/>
                        </a:spcAft>
                        <a:buClrTx/>
                        <a:buSzTx/>
                        <a:buFontTx/>
                        <a:buNone/>
                        <a:tabLst/>
                        <a:defRPr/>
                      </a:pPr>
                      <a:r>
                        <a:rPr lang="en-GB" sz="1200" b="0" i="0" dirty="0" smtClean="0">
                          <a:solidFill>
                            <a:srgbClr val="000000"/>
                          </a:solidFill>
                          <a:latin typeface="L Frutiger Light"/>
                          <a:cs typeface="L Frutiger Light"/>
                        </a:rPr>
                        <a:t>Weigh up the pros and cons of the club moving away and the possibility of a new housing development. Consider the effects on the community e.g. how will fans visit the new grounds? Will there be extra provision for a children’s sports centre in the local community? Will the local shops suffer from the club closing? Could a new housing development make the area a more desirable place to live, increasing the value of existing homes in the local community?</a:t>
                      </a:r>
                      <a:endParaRPr lang="en-US" sz="1200" b="0" i="0" dirty="0" smtClean="0">
                        <a:solidFill>
                          <a:srgbClr val="000000"/>
                        </a:solidFill>
                        <a:latin typeface="L Frutiger Light"/>
                        <a:cs typeface="L Frutiger Light"/>
                      </a:endParaRPr>
                    </a:p>
                  </a:txBody>
                  <a:tcPr marL="78226" marR="78226" marT="41459" marB="41459">
                    <a:lnL w="12700" cap="flat" cmpd="sng" algn="ctr">
                      <a:solidFill>
                        <a:srgbClr val="8EC36A"/>
                      </a:solidFill>
                      <a:prstDash val="solid"/>
                      <a:round/>
                      <a:headEnd type="none" w="med" len="med"/>
                      <a:tailEnd type="none" w="med" len="med"/>
                    </a:lnL>
                    <a:lnR w="12700" cap="flat" cmpd="sng" algn="ctr">
                      <a:solidFill>
                        <a:srgbClr val="8EC36A"/>
                      </a:solidFill>
                      <a:prstDash val="solid"/>
                      <a:round/>
                      <a:headEnd type="none" w="med" len="med"/>
                      <a:tailEnd type="none" w="med" len="med"/>
                    </a:lnR>
                    <a:lnT w="12700" cap="flat" cmpd="sng" algn="ctr">
                      <a:solidFill>
                        <a:srgbClr val="8EC36A"/>
                      </a:solidFill>
                      <a:prstDash val="solid"/>
                      <a:round/>
                      <a:headEnd type="none" w="med" len="med"/>
                      <a:tailEnd type="none" w="med" len="med"/>
                    </a:lnT>
                    <a:lnB w="12700" cap="flat" cmpd="sng" algn="ctr">
                      <a:solidFill>
                        <a:srgbClr val="8EC36A"/>
                      </a:solidFill>
                      <a:prstDash val="solid"/>
                      <a:round/>
                      <a:headEnd type="none" w="med" len="med"/>
                      <a:tailEnd type="none" w="med" len="med"/>
                    </a:lnB>
                    <a:solidFill>
                      <a:schemeClr val="bg1"/>
                    </a:solidFill>
                  </a:tcPr>
                </a:tc>
              </a:tr>
            </a:tbl>
          </a:graphicData>
        </a:graphic>
      </p:graphicFrame>
      <p:cxnSp>
        <p:nvCxnSpPr>
          <p:cNvPr id="12" name="Straight Arrow Connector 11">
            <a:hlinkClick r:id="" action="ppaction://noaction"/>
          </p:cNvPr>
          <p:cNvCxnSpPr/>
          <p:nvPr/>
        </p:nvCxnSpPr>
        <p:spPr>
          <a:xfrm>
            <a:off x="8463861" y="6709595"/>
            <a:ext cx="439494"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a:hlinkClick r:id="" action="ppaction://noaction"/>
          </p:cNvPr>
          <p:cNvCxnSpPr/>
          <p:nvPr/>
        </p:nvCxnSpPr>
        <p:spPr>
          <a:xfrm flipH="1">
            <a:off x="7436538" y="6709595"/>
            <a:ext cx="439494"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4" name="Rectangle 13">
            <a:hlinkClick r:id="rId2" action="ppaction://hlinksldjump"/>
          </p:cNvPr>
          <p:cNvSpPr/>
          <p:nvPr/>
        </p:nvSpPr>
        <p:spPr>
          <a:xfrm>
            <a:off x="8014854" y="6674150"/>
            <a:ext cx="318655" cy="4571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144"/>
            <a:endParaRPr lang="en-GB">
              <a:solidFill>
                <a:prstClr val="white"/>
              </a:solidFill>
            </a:endParaRPr>
          </a:p>
        </p:txBody>
      </p:sp>
    </p:spTree>
    <p:extLst>
      <p:ext uri="{BB962C8B-B14F-4D97-AF65-F5344CB8AC3E}">
        <p14:creationId xmlns:p14="http://schemas.microsoft.com/office/powerpoint/2010/main" val="39737165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81777" y="6584273"/>
            <a:ext cx="8762180" cy="251183"/>
          </a:xfrm>
          <a:prstGeom prst="rect">
            <a:avLst/>
          </a:prstGeom>
          <a:noFill/>
        </p:spPr>
        <p:txBody>
          <a:bodyPr wrap="square" lIns="80165" tIns="40083" rIns="80165" bIns="40083" rtlCol="0">
            <a:spAutoFit/>
          </a:bodyPr>
          <a:lstStyle/>
          <a:p>
            <a:pPr defTabSz="457200"/>
            <a:r>
              <a:rPr lang="en-US" sz="1100" dirty="0">
                <a:solidFill>
                  <a:prstClr val="white"/>
                </a:solidFill>
                <a:latin typeface="B Frutiger Bold"/>
                <a:cs typeface="B Frutiger Bold"/>
              </a:rPr>
              <a:t>Footer…</a:t>
            </a:r>
          </a:p>
        </p:txBody>
      </p:sp>
      <p:pic>
        <p:nvPicPr>
          <p:cNvPr id="409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9791" r="8020"/>
          <a:stretch/>
        </p:blipFill>
        <p:spPr bwMode="auto">
          <a:xfrm rot="16200000">
            <a:off x="1154276" y="-1154274"/>
            <a:ext cx="6835456" cy="914400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rot="16200000">
            <a:off x="-605074" y="4461672"/>
            <a:ext cx="2909455" cy="1335750"/>
          </a:xfrm>
          <a:prstGeom prst="rect">
            <a:avLst/>
          </a:prstGeom>
        </p:spPr>
        <p:txBody>
          <a:bodyPr wrap="square">
            <a:spAutoFit/>
          </a:bodyPr>
          <a:lstStyle/>
          <a:p>
            <a:pPr marL="25400" defTabSz="457200">
              <a:lnSpc>
                <a:spcPct val="115000"/>
              </a:lnSpc>
            </a:pPr>
            <a:r>
              <a:rPr lang="en-GB" sz="4000" b="1" dirty="0">
                <a:solidFill>
                  <a:srgbClr val="FFFFFF"/>
                </a:solidFill>
                <a:latin typeface="Arial"/>
                <a:ea typeface="Times New Roman"/>
                <a:cs typeface="Times New Roman"/>
              </a:rPr>
              <a:t>The Wales</a:t>
            </a:r>
            <a:endParaRPr lang="en-GB" sz="4000" dirty="0">
              <a:solidFill>
                <a:prstClr val="black"/>
              </a:solidFill>
              <a:ea typeface="Times New Roman"/>
              <a:cs typeface="Times New Roman"/>
            </a:endParaRPr>
          </a:p>
          <a:p>
            <a:pPr defTabSz="457200">
              <a:lnSpc>
                <a:spcPct val="87000"/>
              </a:lnSpc>
            </a:pPr>
            <a:r>
              <a:rPr lang="en-GB" sz="4000" dirty="0">
                <a:solidFill>
                  <a:srgbClr val="FFFFFF"/>
                </a:solidFill>
                <a:latin typeface="Arial"/>
                <a:ea typeface="Times New Roman"/>
                <a:cs typeface="Times New Roman"/>
              </a:rPr>
              <a:t>Gazette</a:t>
            </a:r>
            <a:endParaRPr lang="en-GB" sz="4000" dirty="0">
              <a:solidFill>
                <a:prstClr val="black"/>
              </a:solidFill>
              <a:ea typeface="Times New Roman"/>
              <a:cs typeface="Times New Roman"/>
            </a:endParaRPr>
          </a:p>
        </p:txBody>
      </p:sp>
      <p:sp>
        <p:nvSpPr>
          <p:cNvPr id="7" name="Rectangle 6"/>
          <p:cNvSpPr/>
          <p:nvPr/>
        </p:nvSpPr>
        <p:spPr>
          <a:xfrm rot="16200000">
            <a:off x="1015459" y="729741"/>
            <a:ext cx="1377300" cy="410882"/>
          </a:xfrm>
          <a:prstGeom prst="rect">
            <a:avLst/>
          </a:prstGeom>
        </p:spPr>
        <p:txBody>
          <a:bodyPr wrap="none">
            <a:spAutoFit/>
          </a:bodyPr>
          <a:lstStyle/>
          <a:p>
            <a:pPr algn="r" defTabSz="457200" hangingPunct="0">
              <a:lnSpc>
                <a:spcPct val="115000"/>
              </a:lnSpc>
            </a:pPr>
            <a:r>
              <a:rPr lang="en-GB" dirty="0">
                <a:solidFill>
                  <a:srgbClr val="FFFFFF"/>
                </a:solidFill>
                <a:latin typeface="Arial"/>
                <a:ea typeface="Times New Roman"/>
                <a:cs typeface="Times New Roman"/>
              </a:rPr>
              <a:t>Issue # 217</a:t>
            </a:r>
            <a:endParaRPr lang="en-GB" dirty="0">
              <a:solidFill>
                <a:prstClr val="black"/>
              </a:solidFill>
              <a:ea typeface="Times New Roman"/>
              <a:cs typeface="Times New Roman"/>
            </a:endParaRPr>
          </a:p>
        </p:txBody>
      </p:sp>
      <p:sp>
        <p:nvSpPr>
          <p:cNvPr id="8" name="Rectangle 7"/>
          <p:cNvSpPr/>
          <p:nvPr/>
        </p:nvSpPr>
        <p:spPr>
          <a:xfrm rot="16200000">
            <a:off x="1128311" y="2735259"/>
            <a:ext cx="582211" cy="390363"/>
          </a:xfrm>
          <a:prstGeom prst="rect">
            <a:avLst/>
          </a:prstGeom>
        </p:spPr>
        <p:txBody>
          <a:bodyPr wrap="none">
            <a:spAutoFit/>
          </a:bodyPr>
          <a:lstStyle/>
          <a:p>
            <a:pPr defTabSz="457200">
              <a:lnSpc>
                <a:spcPct val="115000"/>
              </a:lnSpc>
            </a:pPr>
            <a:r>
              <a:rPr lang="en-GB" b="1" dirty="0">
                <a:solidFill>
                  <a:srgbClr val="404040"/>
                </a:solidFill>
                <a:latin typeface="Arial"/>
                <a:ea typeface="Times New Roman"/>
                <a:cs typeface="Times New Roman"/>
              </a:rPr>
              <a:t>50p</a:t>
            </a:r>
            <a:endParaRPr lang="en-GB" sz="1050" b="1" dirty="0">
              <a:solidFill>
                <a:prstClr val="black"/>
              </a:solidFill>
              <a:ea typeface="Times New Roman"/>
              <a:cs typeface="Times New Roman"/>
            </a:endParaRPr>
          </a:p>
        </p:txBody>
      </p:sp>
      <p:sp>
        <p:nvSpPr>
          <p:cNvPr id="9" name="Rectangle 8"/>
          <p:cNvSpPr/>
          <p:nvPr/>
        </p:nvSpPr>
        <p:spPr>
          <a:xfrm rot="16200000">
            <a:off x="-533043" y="2817289"/>
            <a:ext cx="6330814" cy="1189300"/>
          </a:xfrm>
          <a:prstGeom prst="rect">
            <a:avLst/>
          </a:prstGeom>
        </p:spPr>
        <p:txBody>
          <a:bodyPr wrap="square">
            <a:spAutoFit/>
          </a:bodyPr>
          <a:lstStyle/>
          <a:p>
            <a:pPr algn="ctr" defTabSz="457200" hangingPunct="0">
              <a:lnSpc>
                <a:spcPct val="99000"/>
              </a:lnSpc>
            </a:pPr>
            <a:r>
              <a:rPr lang="en-GB" sz="3600" b="1" dirty="0">
                <a:solidFill>
                  <a:srgbClr val="404040"/>
                </a:solidFill>
                <a:latin typeface="Arial"/>
                <a:ea typeface="Times New Roman"/>
                <a:cs typeface="Times New Roman"/>
              </a:rPr>
              <a:t>City housing deal could force club into England</a:t>
            </a:r>
            <a:endParaRPr lang="en-GB" sz="3600" dirty="0">
              <a:solidFill>
                <a:prstClr val="black"/>
              </a:solidFill>
              <a:ea typeface="Times New Roman"/>
              <a:cs typeface="Times New Roman"/>
            </a:endParaRPr>
          </a:p>
        </p:txBody>
      </p:sp>
      <p:sp>
        <p:nvSpPr>
          <p:cNvPr id="12" name="Rectangle 11"/>
          <p:cNvSpPr/>
          <p:nvPr/>
        </p:nvSpPr>
        <p:spPr>
          <a:xfrm rot="16200000">
            <a:off x="4359732" y="1313977"/>
            <a:ext cx="4451575" cy="6340197"/>
          </a:xfrm>
          <a:prstGeom prst="rect">
            <a:avLst/>
          </a:prstGeom>
        </p:spPr>
        <p:txBody>
          <a:bodyPr wrap="square" numCol="2" spcCol="108000">
            <a:spAutoFit/>
          </a:bodyPr>
          <a:lstStyle/>
          <a:p>
            <a:pPr defTabSz="457200" hangingPunct="0"/>
            <a:r>
              <a:rPr lang="en-GB" sz="1400" b="1" dirty="0">
                <a:solidFill>
                  <a:prstClr val="black"/>
                </a:solidFill>
              </a:rPr>
              <a:t>BIW City’s</a:t>
            </a:r>
          </a:p>
          <a:p>
            <a:pPr defTabSz="457200" hangingPunct="0"/>
            <a:r>
              <a:rPr lang="en-GB" sz="1400" b="1" dirty="0">
                <a:solidFill>
                  <a:prstClr val="black"/>
                </a:solidFill>
              </a:rPr>
              <a:t>home ground could be </a:t>
            </a:r>
          </a:p>
          <a:p>
            <a:pPr defTabSz="457200" hangingPunct="0"/>
            <a:r>
              <a:rPr lang="en-GB" sz="1400" b="1" dirty="0">
                <a:solidFill>
                  <a:prstClr val="black"/>
                </a:solidFill>
              </a:rPr>
              <a:t>sold for housing as the club’s fortunes</a:t>
            </a:r>
          </a:p>
          <a:p>
            <a:pPr defTabSz="457200" hangingPunct="0"/>
            <a:r>
              <a:rPr lang="en-GB" sz="1400" b="1" dirty="0">
                <a:solidFill>
                  <a:prstClr val="black"/>
                </a:solidFill>
              </a:rPr>
              <a:t>continue to sink at the  bottom of the second division.</a:t>
            </a:r>
          </a:p>
          <a:p>
            <a:pPr defTabSz="457200"/>
            <a:r>
              <a:rPr lang="en-GB" sz="1400" b="1" dirty="0">
                <a:solidFill>
                  <a:prstClr val="black"/>
                </a:solidFill>
              </a:rPr>
              <a:t> </a:t>
            </a:r>
          </a:p>
          <a:p>
            <a:pPr defTabSz="457200" hangingPunct="0"/>
            <a:r>
              <a:rPr lang="en-GB" sz="1200" dirty="0">
                <a:solidFill>
                  <a:prstClr val="black"/>
                </a:solidFill>
              </a:rPr>
              <a:t>The gates are due to be locked and it is believed that the land could soon become a building site – with the club forced to move across the border into England.</a:t>
            </a:r>
          </a:p>
          <a:p>
            <a:pPr defTabSz="457200"/>
            <a:r>
              <a:rPr lang="en-GB" sz="1200" dirty="0">
                <a:solidFill>
                  <a:prstClr val="black"/>
                </a:solidFill>
              </a:rPr>
              <a:t> </a:t>
            </a:r>
          </a:p>
          <a:p>
            <a:pPr defTabSz="457200" hangingPunct="0"/>
            <a:r>
              <a:rPr lang="en-GB" sz="1200" dirty="0">
                <a:solidFill>
                  <a:prstClr val="black"/>
                </a:solidFill>
              </a:rPr>
              <a:t>It’s the latest twist in the club’s roller coaster ride that once saw it rise from second division obscurity, financed by a rich owner, to the brink of the Premiership.</a:t>
            </a:r>
          </a:p>
          <a:p>
            <a:pPr defTabSz="457200"/>
            <a:r>
              <a:rPr lang="en-GB" sz="1200" dirty="0">
                <a:solidFill>
                  <a:prstClr val="black"/>
                </a:solidFill>
              </a:rPr>
              <a:t> </a:t>
            </a:r>
          </a:p>
          <a:p>
            <a:pPr defTabSz="457200" hangingPunct="0"/>
            <a:r>
              <a:rPr lang="en-GB" sz="1200" dirty="0">
                <a:solidFill>
                  <a:prstClr val="black"/>
                </a:solidFill>
              </a:rPr>
              <a:t>But City’s gamble of buying highly-paid players on long contracts didn’t succeed. The club’s wage bill at one stage was higher than its income and sent it into a financial downward spiral.</a:t>
            </a:r>
          </a:p>
          <a:p>
            <a:pPr defTabSz="457200"/>
            <a:r>
              <a:rPr lang="en-GB" sz="1200" dirty="0">
                <a:solidFill>
                  <a:prstClr val="black"/>
                </a:solidFill>
              </a:rPr>
              <a:t/>
            </a:r>
            <a:br>
              <a:rPr lang="en-GB" sz="1200" dirty="0">
                <a:solidFill>
                  <a:prstClr val="black"/>
                </a:solidFill>
              </a:rPr>
            </a:br>
            <a:r>
              <a:rPr lang="en-GB" sz="1200" dirty="0">
                <a:solidFill>
                  <a:prstClr val="black"/>
                </a:solidFill>
              </a:rPr>
              <a:t> </a:t>
            </a:r>
          </a:p>
          <a:p>
            <a:pPr defTabSz="457200"/>
            <a:r>
              <a:rPr lang="en-GB" sz="1200" dirty="0">
                <a:solidFill>
                  <a:prstClr val="black"/>
                </a:solidFill>
              </a:rPr>
              <a:t> </a:t>
            </a:r>
          </a:p>
          <a:p>
            <a:pPr defTabSz="457200"/>
            <a:r>
              <a:rPr lang="en-GB" sz="1200" dirty="0">
                <a:solidFill>
                  <a:prstClr val="black"/>
                </a:solidFill>
              </a:rPr>
              <a:t> </a:t>
            </a:r>
          </a:p>
          <a:p>
            <a:pPr defTabSz="457200"/>
            <a:r>
              <a:rPr lang="en-GB" sz="1200" dirty="0">
                <a:solidFill>
                  <a:prstClr val="black"/>
                </a:solidFill>
              </a:rPr>
              <a:t> </a:t>
            </a:r>
          </a:p>
          <a:p>
            <a:pPr defTabSz="457200"/>
            <a:r>
              <a:rPr lang="en-GB" sz="1200" dirty="0">
                <a:solidFill>
                  <a:prstClr val="black"/>
                </a:solidFill>
              </a:rPr>
              <a:t> </a:t>
            </a:r>
          </a:p>
          <a:p>
            <a:pPr defTabSz="457200"/>
            <a:r>
              <a:rPr lang="en-GB" sz="1200" dirty="0">
                <a:solidFill>
                  <a:prstClr val="black"/>
                </a:solidFill>
              </a:rPr>
              <a:t> </a:t>
            </a:r>
            <a:endParaRPr lang="en-GB" sz="1200" dirty="0">
              <a:solidFill>
                <a:prstClr val="black"/>
              </a:solidFill>
            </a:endParaRPr>
          </a:p>
          <a:p>
            <a:pPr defTabSz="457200"/>
            <a:endParaRPr lang="en-GB" sz="1200" dirty="0">
              <a:solidFill>
                <a:prstClr val="black"/>
              </a:solidFill>
            </a:endParaRPr>
          </a:p>
          <a:p>
            <a:pPr defTabSz="457200"/>
            <a:endParaRPr lang="en-GB" sz="1200" dirty="0">
              <a:solidFill>
                <a:prstClr val="black"/>
              </a:solidFill>
            </a:endParaRPr>
          </a:p>
          <a:p>
            <a:pPr defTabSz="457200"/>
            <a:endParaRPr lang="en-GB" sz="1200" dirty="0">
              <a:solidFill>
                <a:prstClr val="black"/>
              </a:solidFill>
            </a:endParaRPr>
          </a:p>
          <a:p>
            <a:pPr defTabSz="457200"/>
            <a:endParaRPr lang="en-GB" sz="1200" dirty="0">
              <a:solidFill>
                <a:prstClr val="black"/>
              </a:solidFill>
            </a:endParaRPr>
          </a:p>
          <a:p>
            <a:pPr defTabSz="457200"/>
            <a:r>
              <a:rPr lang="en-GB" sz="1200" dirty="0">
                <a:solidFill>
                  <a:prstClr val="black"/>
                </a:solidFill>
              </a:rPr>
              <a:t> </a:t>
            </a:r>
          </a:p>
          <a:p>
            <a:pPr algn="ctr" defTabSz="457200"/>
            <a:r>
              <a:rPr lang="en-GB" sz="1200" b="1" dirty="0">
                <a:solidFill>
                  <a:prstClr val="black"/>
                </a:solidFill>
              </a:rPr>
              <a:t>BIW </a:t>
            </a:r>
            <a:r>
              <a:rPr lang="en-GB" sz="1200" b="1" dirty="0">
                <a:solidFill>
                  <a:prstClr val="black"/>
                </a:solidFill>
              </a:rPr>
              <a:t>City: An unknown future.</a:t>
            </a:r>
          </a:p>
          <a:p>
            <a:pPr defTabSz="457200"/>
            <a:r>
              <a:rPr lang="en-GB" sz="1200" b="1" dirty="0">
                <a:solidFill>
                  <a:prstClr val="black"/>
                </a:solidFill>
              </a:rPr>
              <a:t> </a:t>
            </a:r>
          </a:p>
          <a:p>
            <a:pPr defTabSz="457200" hangingPunct="0"/>
            <a:r>
              <a:rPr lang="en-GB" sz="1200" dirty="0">
                <a:solidFill>
                  <a:prstClr val="black"/>
                </a:solidFill>
              </a:rPr>
              <a:t>Although new owners stepped in and saved the club from going into receivership, continuing poor results on the field saw a three-year drop in television revenue and gate money. In a bid to avert more financial turmoil, the owners recently sold their majority share, which was snapped up by a local property developer.</a:t>
            </a:r>
          </a:p>
          <a:p>
            <a:pPr defTabSz="457200"/>
            <a:r>
              <a:rPr lang="en-GB" sz="1200" dirty="0">
                <a:solidFill>
                  <a:prstClr val="black"/>
                </a:solidFill>
              </a:rPr>
              <a:t> </a:t>
            </a:r>
          </a:p>
          <a:p>
            <a:pPr defTabSz="457200" hangingPunct="0"/>
            <a:r>
              <a:rPr lang="en-GB" sz="1200" dirty="0">
                <a:solidFill>
                  <a:prstClr val="black"/>
                </a:solidFill>
              </a:rPr>
              <a:t>With the club’s poor playing performance, crowds are still falling. Rumours persist that the ground could soon be sold for redevelopment.</a:t>
            </a:r>
          </a:p>
        </p:txBody>
      </p:sp>
      <p:sp>
        <p:nvSpPr>
          <p:cNvPr id="13" name="Rectangle 12"/>
          <p:cNvSpPr/>
          <p:nvPr/>
        </p:nvSpPr>
        <p:spPr>
          <a:xfrm rot="16200000">
            <a:off x="7158376" y="617609"/>
            <a:ext cx="2186167" cy="1200329"/>
          </a:xfrm>
          <a:prstGeom prst="rect">
            <a:avLst/>
          </a:prstGeom>
        </p:spPr>
        <p:txBody>
          <a:bodyPr wrap="square">
            <a:spAutoFit/>
          </a:bodyPr>
          <a:lstStyle/>
          <a:p>
            <a:pPr defTabSz="457200"/>
            <a:r>
              <a:rPr lang="en-GB" sz="1200" b="1" dirty="0">
                <a:solidFill>
                  <a:prstClr val="white"/>
                </a:solidFill>
              </a:rPr>
              <a:t>What are your views? </a:t>
            </a:r>
            <a:endParaRPr lang="en-GB" sz="1200" b="1" dirty="0">
              <a:solidFill>
                <a:prstClr val="white"/>
              </a:solidFill>
            </a:endParaRPr>
          </a:p>
          <a:p>
            <a:pPr defTabSz="457200"/>
            <a:r>
              <a:rPr lang="en-GB" sz="1200" b="1" dirty="0">
                <a:solidFill>
                  <a:prstClr val="white"/>
                </a:solidFill>
              </a:rPr>
              <a:t>Do </a:t>
            </a:r>
            <a:r>
              <a:rPr lang="en-GB" sz="1200" b="1" dirty="0">
                <a:solidFill>
                  <a:prstClr val="white"/>
                </a:solidFill>
              </a:rPr>
              <a:t>you want to have your say? </a:t>
            </a:r>
            <a:endParaRPr lang="en-GB" sz="1200" b="1" dirty="0">
              <a:solidFill>
                <a:prstClr val="white"/>
              </a:solidFill>
            </a:endParaRPr>
          </a:p>
          <a:p>
            <a:pPr defTabSz="457200"/>
            <a:r>
              <a:rPr lang="en-GB" sz="1200" b="1" dirty="0">
                <a:solidFill>
                  <a:prstClr val="white"/>
                </a:solidFill>
              </a:rPr>
              <a:t>Who </a:t>
            </a:r>
            <a:r>
              <a:rPr lang="en-GB" sz="1200" b="1" dirty="0">
                <a:solidFill>
                  <a:prstClr val="white"/>
                </a:solidFill>
              </a:rPr>
              <a:t>would you support? Come and visit us at the Stadium on </a:t>
            </a:r>
            <a:r>
              <a:rPr lang="en-GB" sz="1200" b="1" dirty="0">
                <a:solidFill>
                  <a:prstClr val="white"/>
                </a:solidFill>
              </a:rPr>
              <a:t>our open </a:t>
            </a:r>
            <a:r>
              <a:rPr lang="en-GB" sz="1200" b="1" dirty="0">
                <a:solidFill>
                  <a:prstClr val="white"/>
                </a:solidFill>
              </a:rPr>
              <a:t>day: Tuesday at 3pm.</a:t>
            </a:r>
          </a:p>
        </p:txBody>
      </p:sp>
      <p:sp>
        <p:nvSpPr>
          <p:cNvPr id="14" name="Rectangle 13"/>
          <p:cNvSpPr/>
          <p:nvPr/>
        </p:nvSpPr>
        <p:spPr>
          <a:xfrm rot="16200000">
            <a:off x="4634815" y="-516673"/>
            <a:ext cx="2133595" cy="3416320"/>
          </a:xfrm>
          <a:prstGeom prst="rect">
            <a:avLst/>
          </a:prstGeom>
        </p:spPr>
        <p:txBody>
          <a:bodyPr wrap="square">
            <a:spAutoFit/>
          </a:bodyPr>
          <a:lstStyle/>
          <a:p>
            <a:pPr defTabSz="457200"/>
            <a:r>
              <a:rPr lang="en-GB" sz="1200" dirty="0">
                <a:solidFill>
                  <a:prstClr val="black"/>
                </a:solidFill>
              </a:rPr>
              <a:t>Club Facts</a:t>
            </a:r>
            <a:r>
              <a:rPr lang="en-GB" sz="1200" dirty="0">
                <a:solidFill>
                  <a:prstClr val="black"/>
                </a:solidFill>
              </a:rPr>
              <a:t>:</a:t>
            </a:r>
            <a:endParaRPr lang="en-GB" sz="1200" dirty="0">
              <a:solidFill>
                <a:prstClr val="black"/>
              </a:solidFill>
            </a:endParaRPr>
          </a:p>
          <a:p>
            <a:pPr defTabSz="457200"/>
            <a:r>
              <a:rPr lang="en-GB" sz="1200" dirty="0">
                <a:solidFill>
                  <a:prstClr val="black"/>
                </a:solidFill>
              </a:rPr>
              <a:t>There are three main stakeholders groups:</a:t>
            </a:r>
          </a:p>
          <a:p>
            <a:pPr marL="171450" indent="-171450" defTabSz="457200">
              <a:buFont typeface="Arial" pitchFamily="34" charset="0"/>
              <a:buChar char="•"/>
            </a:pPr>
            <a:r>
              <a:rPr lang="en-GB" sz="1200" dirty="0">
                <a:solidFill>
                  <a:prstClr val="black"/>
                </a:solidFill>
              </a:rPr>
              <a:t>The </a:t>
            </a:r>
            <a:r>
              <a:rPr lang="en-GB" sz="1200" dirty="0">
                <a:solidFill>
                  <a:prstClr val="black"/>
                </a:solidFill>
              </a:rPr>
              <a:t>owner and the other main shareholders (mainly die-hard fans). </a:t>
            </a:r>
          </a:p>
          <a:p>
            <a:pPr marL="171450" indent="-171450" defTabSz="457200">
              <a:buFont typeface="Arial" pitchFamily="34" charset="0"/>
              <a:buChar char="•"/>
            </a:pPr>
            <a:r>
              <a:rPr lang="en-GB" sz="1200" dirty="0">
                <a:solidFill>
                  <a:prstClr val="black"/>
                </a:solidFill>
              </a:rPr>
              <a:t>The </a:t>
            </a:r>
            <a:r>
              <a:rPr lang="en-GB" sz="1200" dirty="0">
                <a:solidFill>
                  <a:prstClr val="black"/>
                </a:solidFill>
              </a:rPr>
              <a:t>players and other staff. </a:t>
            </a:r>
          </a:p>
          <a:p>
            <a:pPr marL="171450" indent="-171450" defTabSz="457200">
              <a:buFont typeface="Arial" pitchFamily="34" charset="0"/>
              <a:buChar char="•"/>
            </a:pPr>
            <a:r>
              <a:rPr lang="en-GB" sz="1200" dirty="0">
                <a:solidFill>
                  <a:prstClr val="black"/>
                </a:solidFill>
              </a:rPr>
              <a:t>General </a:t>
            </a:r>
            <a:r>
              <a:rPr lang="en-GB" sz="1200" dirty="0">
                <a:solidFill>
                  <a:prstClr val="black"/>
                </a:solidFill>
              </a:rPr>
              <a:t>fans and the local community. </a:t>
            </a:r>
          </a:p>
          <a:p>
            <a:pPr defTabSz="457200"/>
            <a:endParaRPr lang="en-GB" sz="1200" dirty="0">
              <a:solidFill>
                <a:prstClr val="black"/>
              </a:solidFill>
            </a:endParaRPr>
          </a:p>
          <a:p>
            <a:pPr defTabSz="457200"/>
            <a:r>
              <a:rPr lang="en-GB" sz="1200" dirty="0">
                <a:solidFill>
                  <a:prstClr val="black"/>
                </a:solidFill>
              </a:rPr>
              <a:t>Two options have to be considered:</a:t>
            </a:r>
          </a:p>
          <a:p>
            <a:pPr marL="171450" indent="-171450" defTabSz="457200">
              <a:buFont typeface="Arial" pitchFamily="34" charset="0"/>
              <a:buChar char="•"/>
            </a:pPr>
            <a:r>
              <a:rPr lang="en-GB" sz="1200" dirty="0">
                <a:solidFill>
                  <a:prstClr val="black"/>
                </a:solidFill>
              </a:rPr>
              <a:t>Selling </a:t>
            </a:r>
            <a:r>
              <a:rPr lang="en-GB" sz="1200" dirty="0">
                <a:solidFill>
                  <a:prstClr val="black"/>
                </a:solidFill>
              </a:rPr>
              <a:t>off the site and the club moving 50 miles over the border into England, unless another solution can be found. </a:t>
            </a:r>
          </a:p>
          <a:p>
            <a:pPr marL="171450" indent="-171450" defTabSz="457200">
              <a:buFont typeface="Arial" pitchFamily="34" charset="0"/>
              <a:buChar char="•"/>
            </a:pPr>
            <a:r>
              <a:rPr lang="en-GB" sz="1200" dirty="0">
                <a:solidFill>
                  <a:prstClr val="black"/>
                </a:solidFill>
              </a:rPr>
              <a:t>A </a:t>
            </a:r>
            <a:r>
              <a:rPr lang="en-GB" sz="1200" dirty="0">
                <a:solidFill>
                  <a:prstClr val="black"/>
                </a:solidFill>
              </a:rPr>
              <a:t>negotiated solution. </a:t>
            </a:r>
          </a:p>
        </p:txBody>
      </p:sp>
      <p:sp>
        <p:nvSpPr>
          <p:cNvPr id="15" name="Rectangle 14"/>
          <p:cNvSpPr/>
          <p:nvPr/>
        </p:nvSpPr>
        <p:spPr>
          <a:xfrm rot="16200000">
            <a:off x="2713938" y="1002825"/>
            <a:ext cx="2005030" cy="492443"/>
          </a:xfrm>
          <a:prstGeom prst="rect">
            <a:avLst/>
          </a:prstGeom>
        </p:spPr>
        <p:txBody>
          <a:bodyPr wrap="square">
            <a:spAutoFit/>
          </a:bodyPr>
          <a:lstStyle/>
          <a:p>
            <a:pPr defTabSz="457200"/>
            <a:r>
              <a:rPr lang="en-GB" sz="1200" dirty="0">
                <a:solidFill>
                  <a:prstClr val="white"/>
                </a:solidFill>
              </a:rPr>
              <a:t>So… What’s next for </a:t>
            </a:r>
            <a:endParaRPr lang="en-GB" sz="1200" dirty="0">
              <a:solidFill>
                <a:prstClr val="white"/>
              </a:solidFill>
            </a:endParaRPr>
          </a:p>
          <a:p>
            <a:pPr defTabSz="457200"/>
            <a:r>
              <a:rPr lang="en-GB" sz="1400" dirty="0">
                <a:solidFill>
                  <a:prstClr val="white"/>
                </a:solidFill>
              </a:rPr>
              <a:t>BIW </a:t>
            </a:r>
            <a:r>
              <a:rPr lang="en-GB" sz="1400" dirty="0">
                <a:solidFill>
                  <a:prstClr val="white"/>
                </a:solidFill>
              </a:rPr>
              <a:t>City?</a:t>
            </a:r>
          </a:p>
        </p:txBody>
      </p:sp>
    </p:spTree>
    <p:extLst>
      <p:ext uri="{BB962C8B-B14F-4D97-AF65-F5344CB8AC3E}">
        <p14:creationId xmlns:p14="http://schemas.microsoft.com/office/powerpoint/2010/main" val="3454896336"/>
      </p:ext>
    </p:extLst>
  </p:cSld>
  <p:clrMapOvr>
    <a:masterClrMapping/>
  </p:clrMapOvr>
  <p:timing>
    <p:tnLst>
      <p:par>
        <p:cTn id="1" dur="indefinite" restart="never" nodeType="tmRoot"/>
      </p:par>
    </p:tnLst>
  </p:timing>
</p:sld>
</file>

<file path=ppt/theme/theme1.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TotalTime>
  <Words>1945</Words>
  <Application>Microsoft Office PowerPoint</Application>
  <PresentationFormat>On-screen Show (4:3)</PresentationFormat>
  <Paragraphs>183</Paragraphs>
  <Slides>12</Slides>
  <Notes>1</Notes>
  <HiddenSlides>0</HiddenSlides>
  <MMClips>0</MMClips>
  <ScaleCrop>false</ScaleCrop>
  <HeadingPairs>
    <vt:vector size="4" baseType="variant">
      <vt:variant>
        <vt:lpstr>Theme</vt:lpstr>
      </vt:variant>
      <vt:variant>
        <vt:i4>2</vt:i4>
      </vt:variant>
      <vt:variant>
        <vt:lpstr>Slide Titles</vt:lpstr>
      </vt:variant>
      <vt:variant>
        <vt:i4>12</vt:i4>
      </vt:variant>
    </vt:vector>
  </HeadingPairs>
  <TitlesOfParts>
    <vt:vector size="14" baseType="lpstr">
      <vt:lpstr>5_Office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Wales, Newport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2</cp:revision>
  <dcterms:created xsi:type="dcterms:W3CDTF">2015-09-01T00:47:55Z</dcterms:created>
  <dcterms:modified xsi:type="dcterms:W3CDTF">2015-09-01T01:03:30Z</dcterms:modified>
</cp:coreProperties>
</file>